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77"/>
  </p:notesMasterIdLst>
  <p:sldIdLst>
    <p:sldId id="256" r:id="rId2"/>
    <p:sldId id="258" r:id="rId3"/>
    <p:sldId id="260" r:id="rId4"/>
    <p:sldId id="259" r:id="rId5"/>
    <p:sldId id="262" r:id="rId6"/>
    <p:sldId id="263" r:id="rId7"/>
    <p:sldId id="264" r:id="rId8"/>
    <p:sldId id="265" r:id="rId9"/>
    <p:sldId id="266" r:id="rId10"/>
    <p:sldId id="267" r:id="rId11"/>
    <p:sldId id="269" r:id="rId12"/>
    <p:sldId id="270" r:id="rId13"/>
    <p:sldId id="702" r:id="rId14"/>
    <p:sldId id="277" r:id="rId15"/>
    <p:sldId id="279" r:id="rId16"/>
    <p:sldId id="436" r:id="rId17"/>
    <p:sldId id="281" r:id="rId18"/>
    <p:sldId id="282" r:id="rId19"/>
    <p:sldId id="438" r:id="rId20"/>
    <p:sldId id="284" r:id="rId21"/>
    <p:sldId id="286" r:id="rId22"/>
    <p:sldId id="283" r:id="rId23"/>
    <p:sldId id="287" r:id="rId24"/>
    <p:sldId id="437" r:id="rId25"/>
    <p:sldId id="703" r:id="rId26"/>
    <p:sldId id="704" r:id="rId27"/>
    <p:sldId id="705" r:id="rId28"/>
    <p:sldId id="706" r:id="rId29"/>
    <p:sldId id="707" r:id="rId30"/>
    <p:sldId id="708" r:id="rId31"/>
    <p:sldId id="709" r:id="rId32"/>
    <p:sldId id="710" r:id="rId33"/>
    <p:sldId id="711" r:id="rId34"/>
    <p:sldId id="712" r:id="rId35"/>
    <p:sldId id="713" r:id="rId36"/>
    <p:sldId id="714" r:id="rId37"/>
    <p:sldId id="715" r:id="rId38"/>
    <p:sldId id="717" r:id="rId39"/>
    <p:sldId id="726" r:id="rId40"/>
    <p:sldId id="719" r:id="rId41"/>
    <p:sldId id="720" r:id="rId42"/>
    <p:sldId id="721" r:id="rId43"/>
    <p:sldId id="722" r:id="rId44"/>
    <p:sldId id="314" r:id="rId45"/>
    <p:sldId id="727" r:id="rId46"/>
    <p:sldId id="316" r:id="rId47"/>
    <p:sldId id="317" r:id="rId48"/>
    <p:sldId id="441" r:id="rId49"/>
    <p:sldId id="442" r:id="rId50"/>
    <p:sldId id="444" r:id="rId51"/>
    <p:sldId id="319" r:id="rId52"/>
    <p:sldId id="445" r:id="rId53"/>
    <p:sldId id="446" r:id="rId54"/>
    <p:sldId id="447" r:id="rId55"/>
    <p:sldId id="448" r:id="rId56"/>
    <p:sldId id="335" r:id="rId57"/>
    <p:sldId id="449" r:id="rId58"/>
    <p:sldId id="336" r:id="rId59"/>
    <p:sldId id="337" r:id="rId60"/>
    <p:sldId id="728" r:id="rId61"/>
    <p:sldId id="519" r:id="rId62"/>
    <p:sldId id="521" r:id="rId63"/>
    <p:sldId id="465" r:id="rId64"/>
    <p:sldId id="466" r:id="rId65"/>
    <p:sldId id="522" r:id="rId66"/>
    <p:sldId id="467" r:id="rId67"/>
    <p:sldId id="468" r:id="rId68"/>
    <p:sldId id="469" r:id="rId69"/>
    <p:sldId id="524" r:id="rId70"/>
    <p:sldId id="471" r:id="rId71"/>
    <p:sldId id="472" r:id="rId72"/>
    <p:sldId id="473" r:id="rId73"/>
    <p:sldId id="474" r:id="rId74"/>
    <p:sldId id="475" r:id="rId75"/>
    <p:sldId id="476" r:id="rId76"/>
    <p:sldId id="477" r:id="rId77"/>
    <p:sldId id="484" r:id="rId78"/>
    <p:sldId id="485" r:id="rId79"/>
    <p:sldId id="486" r:id="rId80"/>
    <p:sldId id="487" r:id="rId81"/>
    <p:sldId id="488" r:id="rId82"/>
    <p:sldId id="489" r:id="rId83"/>
    <p:sldId id="490" r:id="rId84"/>
    <p:sldId id="491" r:id="rId85"/>
    <p:sldId id="729" r:id="rId86"/>
    <p:sldId id="730" r:id="rId87"/>
    <p:sldId id="731" r:id="rId88"/>
    <p:sldId id="732" r:id="rId89"/>
    <p:sldId id="733" r:id="rId90"/>
    <p:sldId id="734" r:id="rId91"/>
    <p:sldId id="736" r:id="rId92"/>
    <p:sldId id="737" r:id="rId93"/>
    <p:sldId id="738" r:id="rId94"/>
    <p:sldId id="739" r:id="rId95"/>
    <p:sldId id="740" r:id="rId96"/>
    <p:sldId id="741" r:id="rId97"/>
    <p:sldId id="742" r:id="rId98"/>
    <p:sldId id="743" r:id="rId99"/>
    <p:sldId id="744" r:id="rId100"/>
    <p:sldId id="745" r:id="rId101"/>
    <p:sldId id="746" r:id="rId102"/>
    <p:sldId id="747" r:id="rId103"/>
    <p:sldId id="748" r:id="rId104"/>
    <p:sldId id="749" r:id="rId105"/>
    <p:sldId id="750" r:id="rId106"/>
    <p:sldId id="776" r:id="rId107"/>
    <p:sldId id="492" r:id="rId108"/>
    <p:sldId id="493" r:id="rId109"/>
    <p:sldId id="494" r:id="rId110"/>
    <p:sldId id="495" r:id="rId111"/>
    <p:sldId id="496" r:id="rId112"/>
    <p:sldId id="350" r:id="rId113"/>
    <p:sldId id="498" r:id="rId114"/>
    <p:sldId id="499" r:id="rId115"/>
    <p:sldId id="497" r:id="rId116"/>
    <p:sldId id="503" r:id="rId117"/>
    <p:sldId id="504" r:id="rId118"/>
    <p:sldId id="505" r:id="rId119"/>
    <p:sldId id="506" r:id="rId120"/>
    <p:sldId id="507" r:id="rId121"/>
    <p:sldId id="508" r:id="rId122"/>
    <p:sldId id="509" r:id="rId123"/>
    <p:sldId id="510" r:id="rId124"/>
    <p:sldId id="511" r:id="rId125"/>
    <p:sldId id="512" r:id="rId126"/>
    <p:sldId id="513" r:id="rId127"/>
    <p:sldId id="514" r:id="rId128"/>
    <p:sldId id="515" r:id="rId129"/>
    <p:sldId id="516" r:id="rId130"/>
    <p:sldId id="517" r:id="rId131"/>
    <p:sldId id="518" r:id="rId132"/>
    <p:sldId id="371" r:id="rId133"/>
    <p:sldId id="552" r:id="rId134"/>
    <p:sldId id="554" r:id="rId135"/>
    <p:sldId id="555" r:id="rId136"/>
    <p:sldId id="556" r:id="rId137"/>
    <p:sldId id="559" r:id="rId138"/>
    <p:sldId id="557" r:id="rId139"/>
    <p:sldId id="558" r:id="rId140"/>
    <p:sldId id="560" r:id="rId141"/>
    <p:sldId id="561" r:id="rId142"/>
    <p:sldId id="565" r:id="rId143"/>
    <p:sldId id="566" r:id="rId144"/>
    <p:sldId id="567" r:id="rId145"/>
    <p:sldId id="568" r:id="rId146"/>
    <p:sldId id="569" r:id="rId147"/>
    <p:sldId id="570" r:id="rId148"/>
    <p:sldId id="571" r:id="rId149"/>
    <p:sldId id="572" r:id="rId150"/>
    <p:sldId id="573" r:id="rId151"/>
    <p:sldId id="574" r:id="rId152"/>
    <p:sldId id="575" r:id="rId153"/>
    <p:sldId id="576" r:id="rId154"/>
    <p:sldId id="579" r:id="rId155"/>
    <p:sldId id="578" r:id="rId156"/>
    <p:sldId id="580" r:id="rId157"/>
    <p:sldId id="581" r:id="rId158"/>
    <p:sldId id="582" r:id="rId159"/>
    <p:sldId id="583" r:id="rId160"/>
    <p:sldId id="584" r:id="rId161"/>
    <p:sldId id="585" r:id="rId162"/>
    <p:sldId id="586" r:id="rId163"/>
    <p:sldId id="587" r:id="rId164"/>
    <p:sldId id="588" r:id="rId165"/>
    <p:sldId id="589" r:id="rId166"/>
    <p:sldId id="590" r:id="rId167"/>
    <p:sldId id="591" r:id="rId168"/>
    <p:sldId id="592" r:id="rId169"/>
    <p:sldId id="593" r:id="rId170"/>
    <p:sldId id="594" r:id="rId171"/>
    <p:sldId id="595" r:id="rId172"/>
    <p:sldId id="563" r:id="rId173"/>
    <p:sldId id="564" r:id="rId174"/>
    <p:sldId id="596" r:id="rId175"/>
    <p:sldId id="391" r:id="rId176"/>
    <p:sldId id="615" r:id="rId177"/>
    <p:sldId id="598" r:id="rId178"/>
    <p:sldId id="599" r:id="rId179"/>
    <p:sldId id="600" r:id="rId180"/>
    <p:sldId id="601" r:id="rId181"/>
    <p:sldId id="602" r:id="rId182"/>
    <p:sldId id="603" r:id="rId183"/>
    <p:sldId id="604" r:id="rId184"/>
    <p:sldId id="605" r:id="rId185"/>
    <p:sldId id="606" r:id="rId186"/>
    <p:sldId id="607" r:id="rId187"/>
    <p:sldId id="608" r:id="rId188"/>
    <p:sldId id="609" r:id="rId189"/>
    <p:sldId id="610" r:id="rId190"/>
    <p:sldId id="611" r:id="rId191"/>
    <p:sldId id="612" r:id="rId192"/>
    <p:sldId id="645" r:id="rId193"/>
    <p:sldId id="613" r:id="rId194"/>
    <p:sldId id="614" r:id="rId195"/>
    <p:sldId id="616" r:id="rId196"/>
    <p:sldId id="617" r:id="rId197"/>
    <p:sldId id="618" r:id="rId198"/>
    <p:sldId id="619" r:id="rId199"/>
    <p:sldId id="641" r:id="rId200"/>
    <p:sldId id="621" r:id="rId201"/>
    <p:sldId id="622" r:id="rId202"/>
    <p:sldId id="642" r:id="rId203"/>
    <p:sldId id="643" r:id="rId204"/>
    <p:sldId id="626" r:id="rId205"/>
    <p:sldId id="644" r:id="rId206"/>
    <p:sldId id="628" r:id="rId207"/>
    <p:sldId id="629" r:id="rId208"/>
    <p:sldId id="630" r:id="rId209"/>
    <p:sldId id="631" r:id="rId210"/>
    <p:sldId id="632" r:id="rId211"/>
    <p:sldId id="633" r:id="rId212"/>
    <p:sldId id="634" r:id="rId213"/>
    <p:sldId id="635" r:id="rId214"/>
    <p:sldId id="637" r:id="rId215"/>
    <p:sldId id="638" r:id="rId216"/>
    <p:sldId id="640" r:id="rId217"/>
    <p:sldId id="687" r:id="rId218"/>
    <p:sldId id="688" r:id="rId219"/>
    <p:sldId id="689" r:id="rId220"/>
    <p:sldId id="690" r:id="rId221"/>
    <p:sldId id="691" r:id="rId222"/>
    <p:sldId id="692" r:id="rId223"/>
    <p:sldId id="693" r:id="rId224"/>
    <p:sldId id="694" r:id="rId225"/>
    <p:sldId id="695" r:id="rId226"/>
    <p:sldId id="696" r:id="rId227"/>
    <p:sldId id="697" r:id="rId228"/>
    <p:sldId id="698" r:id="rId229"/>
    <p:sldId id="699" r:id="rId230"/>
    <p:sldId id="700" r:id="rId231"/>
    <p:sldId id="701" r:id="rId232"/>
    <p:sldId id="752" r:id="rId233"/>
    <p:sldId id="753" r:id="rId234"/>
    <p:sldId id="412" r:id="rId235"/>
    <p:sldId id="754" r:id="rId236"/>
    <p:sldId id="666" r:id="rId237"/>
    <p:sldId id="667" r:id="rId238"/>
    <p:sldId id="668" r:id="rId239"/>
    <p:sldId id="669" r:id="rId240"/>
    <p:sldId id="670" r:id="rId241"/>
    <p:sldId id="671" r:id="rId242"/>
    <p:sldId id="755" r:id="rId243"/>
    <p:sldId id="674" r:id="rId244"/>
    <p:sldId id="675" r:id="rId245"/>
    <p:sldId id="676" r:id="rId246"/>
    <p:sldId id="756" r:id="rId247"/>
    <p:sldId id="680" r:id="rId248"/>
    <p:sldId id="682" r:id="rId249"/>
    <p:sldId id="683" r:id="rId250"/>
    <p:sldId id="684" r:id="rId251"/>
    <p:sldId id="685" r:id="rId252"/>
    <p:sldId id="422" r:id="rId253"/>
    <p:sldId id="757" r:id="rId254"/>
    <p:sldId id="758" r:id="rId255"/>
    <p:sldId id="759" r:id="rId256"/>
    <p:sldId id="760" r:id="rId257"/>
    <p:sldId id="761" r:id="rId258"/>
    <p:sldId id="762" r:id="rId259"/>
    <p:sldId id="716" r:id="rId260"/>
    <p:sldId id="763" r:id="rId261"/>
    <p:sldId id="718" r:id="rId262"/>
    <p:sldId id="764" r:id="rId263"/>
    <p:sldId id="765" r:id="rId264"/>
    <p:sldId id="766" r:id="rId265"/>
    <p:sldId id="767" r:id="rId266"/>
    <p:sldId id="723" r:id="rId267"/>
    <p:sldId id="724" r:id="rId268"/>
    <p:sldId id="725" r:id="rId269"/>
    <p:sldId id="768" r:id="rId270"/>
    <p:sldId id="769" r:id="rId271"/>
    <p:sldId id="770" r:id="rId272"/>
    <p:sldId id="771" r:id="rId273"/>
    <p:sldId id="772" r:id="rId274"/>
    <p:sldId id="773" r:id="rId275"/>
    <p:sldId id="774" r:id="rId27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700AB6"/>
    <a:srgbClr val="99FFCC"/>
    <a:srgbClr val="00FF00"/>
    <a:srgbClr val="6699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6550" autoAdjust="0"/>
  </p:normalViewPr>
  <p:slideViewPr>
    <p:cSldViewPr>
      <p:cViewPr varScale="1">
        <p:scale>
          <a:sx n="71" d="100"/>
          <a:sy n="71" d="100"/>
        </p:scale>
        <p:origin x="1714" y="62"/>
      </p:cViewPr>
      <p:guideLst>
        <p:guide orient="horz" pos="2160"/>
        <p:guide pos="2880"/>
      </p:guideLst>
    </p:cSldViewPr>
  </p:slideViewPr>
  <p:outlineViewPr>
    <p:cViewPr>
      <p:scale>
        <a:sx n="33" d="100"/>
        <a:sy n="33" d="100"/>
      </p:scale>
      <p:origin x="0" y="-7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640" y="4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heme" Target="theme/theme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Arial" charset="0"/>
              </a:defRPr>
            </a:lvl1pPr>
          </a:lstStyle>
          <a:p>
            <a:pPr>
              <a:defRPr/>
            </a:pPr>
            <a:endParaRPr lang="en-US"/>
          </a:p>
        </p:txBody>
      </p:sp>
      <p:sp>
        <p:nvSpPr>
          <p:cNvPr id="286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Arial"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Arial" charset="0"/>
              </a:defRPr>
            </a:lvl1pPr>
          </a:lstStyle>
          <a:p>
            <a:pPr>
              <a:defRPr/>
            </a:pPr>
            <a:endParaRPr lang="en-US"/>
          </a:p>
        </p:txBody>
      </p:sp>
      <p:sp>
        <p:nvSpPr>
          <p:cNvPr id="286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5BA5290-819D-4568-BE3B-54C40E7BE75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vi.wikipedia.org/wiki/H%E1%BB%87_%C4%91i%E1%BB%81u_h%C3%A0nh"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vi.wikipedia.org/wiki/Ph%E1%BA%A7n_m%E1%BB%81m" TargetMode="External"/><Relationship Id="rId4" Type="http://schemas.openxmlformats.org/officeDocument/2006/relationships/hyperlink" Target="http://vi.wikipedia.org/wiki/Ph%E1%BA%A7n_c%E1%BB%A9ng"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a:t>
            </a:fld>
            <a:endParaRPr lang="en-US"/>
          </a:p>
        </p:txBody>
      </p:sp>
    </p:spTree>
    <p:extLst>
      <p:ext uri="{BB962C8B-B14F-4D97-AF65-F5344CB8AC3E}">
        <p14:creationId xmlns:p14="http://schemas.microsoft.com/office/powerpoint/2010/main" val="2323593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11</a:t>
            </a:fld>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Tại</a:t>
            </a:r>
            <a:r>
              <a:rPr lang="en-US" baseline="0"/>
              <a:t> thời điểm t1, P3 yêu cầu đc cấp 1 đv tài nguyên rồi nên trong hệ thống chỉ còn 2 tài nguyên</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152</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153</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154</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155</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Vậy</a:t>
            </a:r>
            <a:r>
              <a:rPr lang="en-US" baseline="0"/>
              <a:t> yêu cầu R2 của P2 sẽ có thể dẫn đến chu trình =&gt; tắc nghẽn =&gt; </a:t>
            </a:r>
            <a:r>
              <a:rPr lang="en-US" b="1" baseline="0"/>
              <a:t>yêu cầu tài nguyên của P2 sẽ không được đáp ứng</a:t>
            </a:r>
            <a:endParaRPr lang="en-US" b="1"/>
          </a:p>
        </p:txBody>
      </p:sp>
      <p:sp>
        <p:nvSpPr>
          <p:cNvPr id="4" name="Slide Number Placeholder 3"/>
          <p:cNvSpPr>
            <a:spLocks noGrp="1"/>
          </p:cNvSpPr>
          <p:nvPr>
            <p:ph type="sldNum" sz="quarter" idx="10"/>
          </p:nvPr>
        </p:nvSpPr>
        <p:spPr/>
        <p:txBody>
          <a:bodyPr/>
          <a:lstStyle/>
          <a:p>
            <a:fld id="{164EB6B8-5FEF-41EE-AFDB-3AF3DCA5228D}" type="slidenum">
              <a:rPr lang="en-US" smtClean="0"/>
              <a:pPr/>
              <a:t>156</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157</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158</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159</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160</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Max:</a:t>
            </a:r>
            <a:r>
              <a:rPr lang="en-US" baseline="0"/>
              <a:t> ma trận cho biết số lượng lớn nhất mỗi kiểu tài nguyên của từng tiến trình (n*m trong đó n tiến trình, m kiểu tài nguyên)</a:t>
            </a:r>
          </a:p>
          <a:p>
            <a:r>
              <a:rPr lang="en-US" baseline="0"/>
              <a:t>allocation (đã cấp) cho biết sô lượng mỗi kiểu tài nguyên đã cấp cho các tiến trình (n*m)</a:t>
            </a:r>
          </a:p>
          <a:p>
            <a:r>
              <a:rPr lang="en-US" baseline="0"/>
              <a:t>need: ma trận cho biết số lượng mỗi kiểu tài nguyên còn cần đến của từng tiến trình (n*m)</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161</a:t>
            </a:fld>
            <a:endParaRPr lang="en-US"/>
          </a:p>
        </p:txBody>
      </p:sp>
    </p:spTree>
    <p:extLst>
      <p:ext uri="{BB962C8B-B14F-4D97-AF65-F5344CB8AC3E}">
        <p14:creationId xmlns:p14="http://schemas.microsoft.com/office/powerpoint/2010/main" val="2232775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a:t>
            </a:r>
            <a:r>
              <a:rPr lang="en-US" baseline="0"/>
              <a:t> trình điều khiển: điều khiển việc thực hiện chương trình nhằm ngăn lỗi </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12</a:t>
            </a:fld>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10-7; 5-2; 7-5=&gt;3,2,2</a:t>
            </a:r>
          </a:p>
        </p:txBody>
      </p:sp>
      <p:sp>
        <p:nvSpPr>
          <p:cNvPr id="4" name="Slide Number Placeholder 3"/>
          <p:cNvSpPr>
            <a:spLocks noGrp="1"/>
          </p:cNvSpPr>
          <p:nvPr>
            <p:ph type="sldNum" sz="quarter" idx="10"/>
          </p:nvPr>
        </p:nvSpPr>
        <p:spPr/>
        <p:txBody>
          <a:bodyPr/>
          <a:lstStyle/>
          <a:p>
            <a:fld id="{164EB6B8-5FEF-41EE-AFDB-3AF3DCA5228D}" type="slidenum">
              <a:rPr lang="en-US" smtClean="0"/>
              <a:pPr/>
              <a:t>162</a:t>
            </a:fld>
            <a:endParaRPr lang="en-US"/>
          </a:p>
        </p:txBody>
      </p:sp>
    </p:spTree>
    <p:extLst>
      <p:ext uri="{BB962C8B-B14F-4D97-AF65-F5344CB8AC3E}">
        <p14:creationId xmlns:p14="http://schemas.microsoft.com/office/powerpoint/2010/main" val="26573343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163</a:t>
            </a:fld>
            <a:endParaRPr lang="en-US"/>
          </a:p>
        </p:txBody>
      </p:sp>
    </p:spTree>
    <p:extLst>
      <p:ext uri="{BB962C8B-B14F-4D97-AF65-F5344CB8AC3E}">
        <p14:creationId xmlns:p14="http://schemas.microsoft.com/office/powerpoint/2010/main" val="35923809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dòng</a:t>
            </a:r>
            <a:r>
              <a:rPr lang="en-US" baseline="0"/>
              <a:t> 2 là một ví dụ về vector yêu cầu tài nguyên của tiến tình P</a:t>
            </a:r>
            <a:r>
              <a:rPr lang="en-US" baseline="-25000"/>
              <a:t>i</a:t>
            </a:r>
            <a:r>
              <a:rPr lang="en-US" baseline="0"/>
              <a:t> ([3, 2] i =3 =&gt; tiến trình P</a:t>
            </a:r>
            <a:r>
              <a:rPr lang="en-US" baseline="-25000"/>
              <a:t>3</a:t>
            </a:r>
            <a:r>
              <a:rPr lang="en-US" baseline="0"/>
              <a:t>, 2 là tài nguyên R2)</a:t>
            </a:r>
          </a:p>
          <a:p>
            <a:r>
              <a:rPr lang="en-US" baseline="0"/>
              <a:t>allocation (đã cấp) </a:t>
            </a:r>
          </a:p>
          <a:p>
            <a:r>
              <a:rPr lang="en-US" baseline="0"/>
              <a:t>- Nếu an toàn, phân phối cho P</a:t>
            </a:r>
            <a:r>
              <a:rPr lang="en-US" baseline="-25000"/>
              <a:t>i</a:t>
            </a:r>
            <a:r>
              <a:rPr lang="en-US" baseline="0"/>
              <a:t> theo yêu cầu và cập nhật lại trạng thái của ma trận đã cấp</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164</a:t>
            </a:fld>
            <a:endParaRPr lang="en-US"/>
          </a:p>
        </p:txBody>
      </p:sp>
    </p:spTree>
    <p:extLst>
      <p:ext uri="{BB962C8B-B14F-4D97-AF65-F5344CB8AC3E}">
        <p14:creationId xmlns:p14="http://schemas.microsoft.com/office/powerpoint/2010/main" val="36618010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học</a:t>
            </a:r>
            <a:r>
              <a:rPr lang="en-US" baseline="0"/>
              <a:t> sinh tự kiểm tra tính an toàn</a:t>
            </a:r>
          </a:p>
          <a:p>
            <a:r>
              <a:rPr lang="en-US" baseline="0"/>
              <a:t>m: số kiểu tài nguyên trong hệ thống</a:t>
            </a:r>
          </a:p>
          <a:p>
            <a:r>
              <a:rPr lang="en-US" baseline="0"/>
              <a:t>available: vector chiều dài m cho biết số đơn vị tài nguyên sẵn có trong hệ thống.</a:t>
            </a: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165</a:t>
            </a:fld>
            <a:endParaRPr lang="en-US"/>
          </a:p>
        </p:txBody>
      </p:sp>
    </p:spTree>
    <p:extLst>
      <p:ext uri="{BB962C8B-B14F-4D97-AF65-F5344CB8AC3E}">
        <p14:creationId xmlns:p14="http://schemas.microsoft.com/office/powerpoint/2010/main" val="7969303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học</a:t>
            </a:r>
            <a:r>
              <a:rPr lang="en-US" baseline="0"/>
              <a:t> sinh tự kiểm tra tính an toàn.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Nếu 3 yêu cầu rời rạc thì available vẫn giữ nguyên ban đầu.</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Nếu liên tiếp: </a:t>
            </a:r>
            <a:r>
              <a:rPr lang="en-US"/>
              <a:t>thực</a:t>
            </a:r>
            <a:r>
              <a:rPr lang="en-US" baseline="0"/>
              <a:t> hiện xong yêu cầu cho P1, thực hiện tiếp luôn yêu cầu cho P4, nên available cập nhật mới sau khi đã cung cấp cho p1 (2,3,0). Vì P4 không được cấp nên available vẫn giữ (2,3,0), rồi thực hiện tiếp cho P0.</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166</a:t>
            </a:fld>
            <a:endParaRPr lang="en-US"/>
          </a:p>
        </p:txBody>
      </p:sp>
    </p:spTree>
    <p:extLst>
      <p:ext uri="{BB962C8B-B14F-4D97-AF65-F5344CB8AC3E}">
        <p14:creationId xmlns:p14="http://schemas.microsoft.com/office/powerpoint/2010/main" val="35577101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167</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 Nếu tất cả tài nguyên chỉ có một thể hiện thì chúng ta có thể định nghĩa giải thuật phát hiện tắc</a:t>
            </a:r>
            <a:r>
              <a:rPr lang="en-US" sz="1200" kern="1200" baseline="0">
                <a:solidFill>
                  <a:schemeClr val="tx1"/>
                </a:solidFill>
                <a:effectLst/>
                <a:latin typeface="+mn-lt"/>
                <a:ea typeface="+mn-ea"/>
                <a:cs typeface="+mn-cs"/>
              </a:rPr>
              <a:t> nghẽn</a:t>
            </a:r>
            <a:r>
              <a:rPr lang="en-US" sz="1200" kern="1200">
                <a:solidFill>
                  <a:schemeClr val="tx1"/>
                </a:solidFill>
                <a:effectLst/>
                <a:latin typeface="+mn-lt"/>
                <a:ea typeface="+mn-ea"/>
                <a:cs typeface="+mn-cs"/>
              </a:rPr>
              <a:t> dùng một biến dạng của đồ thị cấp phát tài nguyên, được gọi là đồ thị chờ . Chúng ta có được đồ thị này từ đồ thị cấp phát tài nguyên bằng cách gỡ bỏ các nút của loại tài nguyên và xóa các cạnh tương ứng. </a:t>
            </a:r>
          </a:p>
          <a:p>
            <a:pPr marL="171450" indent="-171450">
              <a:buFontTx/>
              <a:buChar char="-"/>
            </a:pPr>
            <a:r>
              <a:rPr lang="en-US" sz="1200" kern="1200">
                <a:solidFill>
                  <a:schemeClr val="tx1"/>
                </a:solidFill>
                <a:effectLst/>
                <a:latin typeface="+mn-lt"/>
                <a:ea typeface="+mn-ea"/>
                <a:cs typeface="+mn-cs"/>
              </a:rPr>
              <a:t>Chính xác hơn, một cạnh từ P</a:t>
            </a:r>
            <a:r>
              <a:rPr lang="en-US" sz="1200" kern="1200" baseline="-25000">
                <a:solidFill>
                  <a:schemeClr val="tx1"/>
                </a:solidFill>
                <a:effectLst/>
                <a:latin typeface="+mn-lt"/>
                <a:ea typeface="+mn-ea"/>
                <a:cs typeface="+mn-cs"/>
              </a:rPr>
              <a:t>i </a:t>
            </a:r>
            <a:r>
              <a:rPr lang="en-US" sz="1200" kern="1200">
                <a:solidFill>
                  <a:schemeClr val="tx1"/>
                </a:solidFill>
                <a:effectLst/>
                <a:latin typeface="+mn-lt"/>
                <a:ea typeface="+mn-ea"/>
                <a:cs typeface="+mn-cs"/>
              </a:rPr>
              <a:t>tới P</a:t>
            </a:r>
            <a:r>
              <a:rPr lang="en-US" sz="1200" kern="1200" baseline="-25000">
                <a:solidFill>
                  <a:schemeClr val="tx1"/>
                </a:solidFill>
                <a:effectLst/>
                <a:latin typeface="+mn-lt"/>
                <a:ea typeface="+mn-ea"/>
                <a:cs typeface="+mn-cs"/>
              </a:rPr>
              <a:t>j </a:t>
            </a:r>
            <a:r>
              <a:rPr lang="en-US" sz="1200" kern="1200">
                <a:solidFill>
                  <a:schemeClr val="tx1"/>
                </a:solidFill>
                <a:effectLst/>
                <a:latin typeface="+mn-lt"/>
                <a:ea typeface="+mn-ea"/>
                <a:cs typeface="+mn-cs"/>
              </a:rPr>
              <a:t>trong đồ thị chờ hiển thị rằng quá trình P</a:t>
            </a:r>
            <a:r>
              <a:rPr lang="en-US" sz="1200" kern="1200" baseline="-25000">
                <a:solidFill>
                  <a:schemeClr val="tx1"/>
                </a:solidFill>
                <a:effectLst/>
                <a:latin typeface="+mn-lt"/>
                <a:ea typeface="+mn-ea"/>
                <a:cs typeface="+mn-cs"/>
              </a:rPr>
              <a:t>i </a:t>
            </a:r>
            <a:r>
              <a:rPr lang="en-US" sz="1200" kern="1200">
                <a:solidFill>
                  <a:schemeClr val="tx1"/>
                </a:solidFill>
                <a:effectLst/>
                <a:latin typeface="+mn-lt"/>
                <a:ea typeface="+mn-ea"/>
                <a:cs typeface="+mn-cs"/>
              </a:rPr>
              <a:t>đang chờ một quá trình P</a:t>
            </a:r>
            <a:r>
              <a:rPr lang="en-US" sz="1200" kern="1200" baseline="-25000">
                <a:solidFill>
                  <a:schemeClr val="tx1"/>
                </a:solidFill>
                <a:effectLst/>
                <a:latin typeface="+mn-lt"/>
                <a:ea typeface="+mn-ea"/>
                <a:cs typeface="+mn-cs"/>
              </a:rPr>
              <a:t>j </a:t>
            </a:r>
            <a:r>
              <a:rPr lang="en-US" sz="1200" kern="1200">
                <a:solidFill>
                  <a:schemeClr val="tx1"/>
                </a:solidFill>
                <a:effectLst/>
                <a:latin typeface="+mn-lt"/>
                <a:ea typeface="+mn-ea"/>
                <a:cs typeface="+mn-cs"/>
              </a:rPr>
              <a:t>để giải phóng tài nguyên mà P</a:t>
            </a:r>
            <a:r>
              <a:rPr lang="en-US" sz="1200" kern="1200" baseline="-25000">
                <a:solidFill>
                  <a:schemeClr val="tx1"/>
                </a:solidFill>
                <a:effectLst/>
                <a:latin typeface="+mn-lt"/>
                <a:ea typeface="+mn-ea"/>
                <a:cs typeface="+mn-cs"/>
              </a:rPr>
              <a:t>i </a:t>
            </a:r>
            <a:r>
              <a:rPr lang="en-US" sz="1200" kern="1200">
                <a:solidFill>
                  <a:schemeClr val="tx1"/>
                </a:solidFill>
                <a:effectLst/>
                <a:latin typeface="+mn-lt"/>
                <a:ea typeface="+mn-ea"/>
                <a:cs typeface="+mn-cs"/>
              </a:rPr>
              <a:t>cần. Cạnh P</a:t>
            </a:r>
            <a:r>
              <a:rPr lang="en-US" sz="1200" kern="1200" baseline="-25000">
                <a:solidFill>
                  <a:schemeClr val="tx1"/>
                </a:solidFill>
                <a:effectLst/>
                <a:latin typeface="+mn-lt"/>
                <a:ea typeface="+mn-ea"/>
                <a:cs typeface="+mn-cs"/>
              </a:rPr>
              <a:t>i </a:t>
            </a:r>
            <a:r>
              <a:rPr lang="en-US" sz="1200" kern="1200">
                <a:solidFill>
                  <a:schemeClr val="tx1"/>
                </a:solidFill>
                <a:effectLst/>
                <a:latin typeface="+mn-lt"/>
                <a:ea typeface="+mn-ea"/>
                <a:cs typeface="+mn-cs"/>
              </a:rPr>
              <a:t>→ P</a:t>
            </a:r>
            <a:r>
              <a:rPr lang="en-US" sz="1200" kern="1200" baseline="-25000">
                <a:solidFill>
                  <a:schemeClr val="tx1"/>
                </a:solidFill>
                <a:effectLst/>
                <a:latin typeface="+mn-lt"/>
                <a:ea typeface="+mn-ea"/>
                <a:cs typeface="+mn-cs"/>
              </a:rPr>
              <a:t>j </a:t>
            </a:r>
            <a:r>
              <a:rPr lang="en-US" sz="1200" kern="1200">
                <a:solidFill>
                  <a:schemeClr val="tx1"/>
                </a:solidFill>
                <a:effectLst/>
                <a:latin typeface="+mn-lt"/>
                <a:ea typeface="+mn-ea"/>
                <a:cs typeface="+mn-cs"/>
              </a:rPr>
              <a:t>tồn tại trong đồ thị chờ nếu và chỉ nếu đồ thị cấp phát tài nguyên tương ứng chứa hai cạnh P</a:t>
            </a:r>
            <a:r>
              <a:rPr lang="en-US" sz="1200" kern="1200" baseline="-25000">
                <a:solidFill>
                  <a:schemeClr val="tx1"/>
                </a:solidFill>
                <a:effectLst/>
                <a:latin typeface="+mn-lt"/>
                <a:ea typeface="+mn-ea"/>
                <a:cs typeface="+mn-cs"/>
              </a:rPr>
              <a:t>i </a:t>
            </a:r>
            <a:r>
              <a:rPr lang="en-US" sz="1200" kern="1200">
                <a:solidFill>
                  <a:schemeClr val="tx1"/>
                </a:solidFill>
                <a:effectLst/>
                <a:latin typeface="+mn-lt"/>
                <a:ea typeface="+mn-ea"/>
                <a:cs typeface="+mn-cs"/>
              </a:rPr>
              <a:t>→ R</a:t>
            </a:r>
            <a:r>
              <a:rPr lang="en-US" sz="1200" kern="1200" baseline="-25000">
                <a:solidFill>
                  <a:schemeClr val="tx1"/>
                </a:solidFill>
                <a:effectLst/>
                <a:latin typeface="+mn-lt"/>
                <a:ea typeface="+mn-ea"/>
                <a:cs typeface="+mn-cs"/>
              </a:rPr>
              <a:t>q </a:t>
            </a:r>
            <a:r>
              <a:rPr lang="en-US" sz="1200" kern="1200">
                <a:solidFill>
                  <a:schemeClr val="tx1"/>
                </a:solidFill>
                <a:effectLst/>
                <a:latin typeface="+mn-lt"/>
                <a:ea typeface="+mn-ea"/>
                <a:cs typeface="+mn-cs"/>
              </a:rPr>
              <a:t>và R</a:t>
            </a:r>
            <a:r>
              <a:rPr lang="en-US" sz="1200" kern="1200" baseline="-25000">
                <a:solidFill>
                  <a:schemeClr val="tx1"/>
                </a:solidFill>
                <a:effectLst/>
                <a:latin typeface="+mn-lt"/>
                <a:ea typeface="+mn-ea"/>
                <a:cs typeface="+mn-cs"/>
              </a:rPr>
              <a:t>q </a:t>
            </a:r>
            <a:r>
              <a:rPr lang="en-US" sz="1200" kern="1200">
                <a:solidFill>
                  <a:schemeClr val="tx1"/>
                </a:solidFill>
                <a:effectLst/>
                <a:latin typeface="+mn-lt"/>
                <a:ea typeface="+mn-ea"/>
                <a:cs typeface="+mn-cs"/>
              </a:rPr>
              <a:t>→ P</a:t>
            </a:r>
            <a:r>
              <a:rPr lang="en-US" sz="1200" kern="1200" baseline="-25000">
                <a:solidFill>
                  <a:schemeClr val="tx1"/>
                </a:solidFill>
                <a:effectLst/>
                <a:latin typeface="+mn-lt"/>
                <a:ea typeface="+mn-ea"/>
                <a:cs typeface="+mn-cs"/>
              </a:rPr>
              <a:t>j </a:t>
            </a:r>
            <a:r>
              <a:rPr lang="en-US" sz="1200" kern="1200">
                <a:solidFill>
                  <a:schemeClr val="tx1"/>
                </a:solidFill>
                <a:effectLst/>
                <a:latin typeface="+mn-lt"/>
                <a:ea typeface="+mn-ea"/>
                <a:cs typeface="+mn-cs"/>
              </a:rPr>
              <a:t>đối với một số tài nguyên R</a:t>
            </a:r>
            <a:r>
              <a:rPr lang="en-US" sz="1200" kern="1200" baseline="-25000">
                <a:solidFill>
                  <a:schemeClr val="tx1"/>
                </a:solidFill>
                <a:effectLst/>
                <a:latin typeface="+mn-lt"/>
                <a:ea typeface="+mn-ea"/>
                <a:cs typeface="+mn-cs"/>
              </a:rPr>
              <a:t>q</a:t>
            </a:r>
          </a:p>
          <a:p>
            <a:r>
              <a:rPr lang="en-US" sz="1200" kern="1200">
                <a:solidFill>
                  <a:schemeClr val="tx1"/>
                </a:solidFill>
                <a:effectLst/>
                <a:latin typeface="+mn-lt"/>
                <a:ea typeface="+mn-ea"/>
                <a:cs typeface="+mn-cs"/>
              </a:rPr>
              <a:t>Như đã đề cập trước đó, deadlock tồn tại trong hệ thống nếu và chỉ nếu đồ thị chờ chứa chu trình. Để phát hiện deadlock, hệ thống cần duy trì đồ thị chờ và định kỳ gọi giải thuật để tìm kiếm chu trình trong đồ thị. </a:t>
            </a:r>
          </a:p>
          <a:p>
            <a:r>
              <a:rPr lang="en-US" sz="1200" kern="1200">
                <a:solidFill>
                  <a:schemeClr val="tx1"/>
                </a:solidFill>
                <a:effectLst/>
                <a:latin typeface="+mn-lt"/>
                <a:ea typeface="+mn-ea"/>
                <a:cs typeface="+mn-cs"/>
              </a:rPr>
              <a:t>Một giải thuật phát hiện chu trình trong đồ thị yêu cầu độ phức tạp n</a:t>
            </a:r>
            <a:r>
              <a:rPr lang="en-US" sz="1200" kern="1200" baseline="30000">
                <a:solidFill>
                  <a:schemeClr val="tx1"/>
                </a:solidFill>
                <a:effectLst/>
                <a:latin typeface="+mn-lt"/>
                <a:ea typeface="+mn-ea"/>
                <a:cs typeface="+mn-cs"/>
              </a:rPr>
              <a:t>2 </a:t>
            </a:r>
            <a:r>
              <a:rPr lang="en-US" sz="1200" kern="1200">
                <a:solidFill>
                  <a:schemeClr val="tx1"/>
                </a:solidFill>
                <a:effectLst/>
                <a:latin typeface="+mn-lt"/>
                <a:ea typeface="+mn-ea"/>
                <a:cs typeface="+mn-cs"/>
              </a:rPr>
              <a:t>thao tác, ở đây n là số đỉnh của đồ thị. </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168</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SV</a:t>
            </a:r>
            <a:r>
              <a:rPr lang="en-US" baseline="0"/>
              <a:t> thực hiện kiểm tra xem hệ thống có tắc nghẽn không? =&gt; không (làm như bài lúc nãy xem có an toàn ko?)</a:t>
            </a:r>
          </a:p>
          <a:p>
            <a:r>
              <a:rPr lang="en-US" baseline="0"/>
              <a:t>HT ko tắc nghẽn (P0,P2,P3,P1,P4)</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171</a:t>
            </a:fld>
            <a:endParaRPr lang="en-US"/>
          </a:p>
        </p:txBody>
      </p:sp>
    </p:spTree>
    <p:extLst>
      <p:ext uri="{BB962C8B-B14F-4D97-AF65-F5344CB8AC3E}">
        <p14:creationId xmlns:p14="http://schemas.microsoft.com/office/powerpoint/2010/main" val="25650271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P0 thực</a:t>
            </a:r>
            <a:r>
              <a:rPr lang="en-US" baseline="0"/>
              <a:t> hiện đc, giải phóng 1 đơn vị R</a:t>
            </a:r>
            <a:r>
              <a:rPr lang="en-US" baseline="-25000"/>
              <a:t>1</a:t>
            </a:r>
            <a:r>
              <a:rPr lang="en-US" baseline="0"/>
              <a:t>, sau đó các tiến trình khác không đủ tài nguyên để thực hiện mà đang chờ đợi lẫn nhau (vì P3 cần 1 đơn vị của R0...)</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172</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Để xóa deadlock bằng cách hủy bỏ quá trình, chúng ta dùng một trong hai phương pháp. Trong cả hai phương pháp, hệ thống lấy lại tài nguyên được cấp phát đối với quá trình bị kết thúc. </a:t>
            </a:r>
          </a:p>
          <a:p>
            <a:pPr lvl="1"/>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Huỷ bỏ tất cả quá trình bị deadlock</a:t>
            </a:r>
            <a:r>
              <a:rPr lang="en-US" sz="1200" kern="1200">
                <a:solidFill>
                  <a:schemeClr val="tx1"/>
                </a:solidFill>
                <a:effectLst/>
                <a:latin typeface="+mn-lt"/>
                <a:ea typeface="+mn-ea"/>
                <a:cs typeface="+mn-cs"/>
              </a:rPr>
              <a:t>: phương pháp này rõ ràng sẽ phá vỡ chu trình deadlock, nhưng chi phí cao; các quá trình này có thể đã tính toán trong thời gian dài, và các kết quả của các tính toán từng phần này phải bị bỏ đi và có thể phải tính lại sau đó. </a:t>
            </a:r>
          </a:p>
          <a:p>
            <a:pPr lvl="1"/>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Hủy bỏ một quá trình tại thời điểm cho đến khi chu trình deadlock bị xóa</a:t>
            </a:r>
            <a:r>
              <a:rPr lang="en-US" sz="1200" kern="1200">
                <a:solidFill>
                  <a:schemeClr val="tx1"/>
                </a:solidFill>
                <a:effectLst/>
                <a:latin typeface="+mn-lt"/>
                <a:ea typeface="+mn-ea"/>
                <a:cs typeface="+mn-cs"/>
              </a:rPr>
              <a:t>:phương pháp này chịu chi phí có thể xem xét vì sau khi mỗi quá trình bị hủy bỏ, một giải thuật phát hiện deadlock phải được nạp lên để xác định có quá trình nào vẫn đang bị deadlock. </a:t>
            </a:r>
          </a:p>
          <a:p>
            <a:r>
              <a:rPr lang="en-US" sz="1200" kern="1200">
                <a:solidFill>
                  <a:schemeClr val="tx1"/>
                </a:solidFill>
                <a:effectLst/>
                <a:latin typeface="+mn-lt"/>
                <a:ea typeface="+mn-ea"/>
                <a:cs typeface="+mn-cs"/>
              </a:rPr>
              <a:t>Hủy bỏ quá trình có thể không dễ. Nếu một quá trình đang ở giữa giai đoạn cập nhật một tập tin, kết thúc nó sẽ để tập tin đó trong trạng thái không phù hợp. Tương tự, nếu quá trình đang ở giữa giai đoạn in dữ liệu ra máy in, hệ thống phải khởi động lại trạng thái đúng trước khi in công việc tiếp theo. </a:t>
            </a:r>
          </a:p>
        </p:txBody>
      </p:sp>
      <p:sp>
        <p:nvSpPr>
          <p:cNvPr id="4" name="Slide Number Placeholder 3"/>
          <p:cNvSpPr>
            <a:spLocks noGrp="1"/>
          </p:cNvSpPr>
          <p:nvPr>
            <p:ph type="sldNum" sz="quarter" idx="10"/>
          </p:nvPr>
        </p:nvSpPr>
        <p:spPr/>
        <p:txBody>
          <a:bodyPr/>
          <a:lstStyle/>
          <a:p>
            <a:fld id="{164EB6B8-5FEF-41EE-AFDB-3AF3DCA5228D}" type="slidenum">
              <a:rPr lang="en-US" smtClean="0"/>
              <a:pPr/>
              <a:t>173</a:t>
            </a:fld>
            <a:endParaRPr lang="en-US"/>
          </a:p>
        </p:txBody>
      </p:sp>
    </p:spTree>
    <p:extLst>
      <p:ext uri="{BB962C8B-B14F-4D97-AF65-F5344CB8AC3E}">
        <p14:creationId xmlns:p14="http://schemas.microsoft.com/office/powerpoint/2010/main" val="247350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Chương</a:t>
            </a:r>
            <a:r>
              <a:rPr lang="en-US" baseline="0"/>
              <a:t> trình điều khiển: điều khiển việc thực hiện chương trình nhằm ngăn lỗi </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13</a:t>
            </a:fld>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Để xóa deadlock sử dụng việc trả lại tài nguyên, sau khi chúng ta đòi một số tài nguyên từ các quá trình và cho các tài nguyên này tới các quá trình khác cho đến khi chu trình deadlock bị phá vỡ. </a:t>
            </a:r>
          </a:p>
          <a:p>
            <a:r>
              <a:rPr lang="en-US" sz="1200" kern="1200">
                <a:solidFill>
                  <a:schemeClr val="tx1"/>
                </a:solidFill>
                <a:effectLst/>
                <a:latin typeface="+mn-lt"/>
                <a:ea typeface="+mn-ea"/>
                <a:cs typeface="+mn-cs"/>
              </a:rPr>
              <a:t>Nếu việc đòi lại được yêu cầu để giải quyết deadlock thì ba vấn đề cần được xác định: </a:t>
            </a:r>
          </a:p>
          <a:p>
            <a:pPr lvl="1"/>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Chọn nạn nhân</a:t>
            </a:r>
            <a:r>
              <a:rPr lang="en-US" sz="1200" kern="1200">
                <a:solidFill>
                  <a:schemeClr val="tx1"/>
                </a:solidFill>
                <a:effectLst/>
                <a:latin typeface="+mn-lt"/>
                <a:ea typeface="+mn-ea"/>
                <a:cs typeface="+mn-cs"/>
              </a:rPr>
              <a:t>: những tài nguyên nào và những quá trình nào bị đòi lại? Trong khi kết thúc quá trình, chúng ta phải xác định thứ tự đòi lại để tối thiểu chi phí. Các yếu tố chi phí có thể gồm các tham số như số lượng tài nguyên một quá trình deadlock đang giữ, và lượng thời gian một quá trình deadlock dùng trong sự thực thi của nó. </a:t>
            </a:r>
          </a:p>
          <a:p>
            <a:pPr lvl="1"/>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Trở lại trạng thái trước deadlock</a:t>
            </a:r>
            <a:r>
              <a:rPr lang="en-US" sz="1200" kern="1200">
                <a:solidFill>
                  <a:schemeClr val="tx1"/>
                </a:solidFill>
                <a:effectLst/>
                <a:latin typeface="+mn-lt"/>
                <a:ea typeface="+mn-ea"/>
                <a:cs typeface="+mn-cs"/>
              </a:rPr>
              <a:t>: Nếu chúng ta đòi lại tài nguyên từ một quá trình, điều gì nên được thực hiện với quá trình đó? Rõ ràng, nó không thể tiếp tục việc thực thi bình thường; nó đang bị mất một số tài nguyên được yêu cầu. Chúng ta phải phục hồi quá trình tới trạng thái an toàn và khởi động lại từ trạng thái gần nhất trước đó. </a:t>
            </a:r>
          </a:p>
          <a:p>
            <a:pPr lvl="0"/>
            <a:r>
              <a:rPr lang="en-US" sz="1200" kern="1200">
                <a:solidFill>
                  <a:schemeClr val="tx1"/>
                </a:solidFill>
                <a:effectLst/>
                <a:latin typeface="+mn-lt"/>
                <a:ea typeface="+mn-ea"/>
                <a:cs typeface="+mn-cs"/>
              </a:rPr>
              <a:t>Thông thường, rất khó để xác định trạng thái gì là an toàn vì thế giải pháp đơn giản nhất là phục hồi toàn bộ: hủy quá trình và sau đó khởi động lại nó. </a:t>
            </a:r>
          </a:p>
          <a:p>
            <a:pPr lvl="0"/>
            <a:r>
              <a:rPr lang="en-US" sz="1200" kern="1200">
                <a:solidFill>
                  <a:schemeClr val="tx1"/>
                </a:solidFill>
                <a:effectLst/>
                <a:latin typeface="+mn-lt"/>
                <a:ea typeface="+mn-ea"/>
                <a:cs typeface="+mn-cs"/>
              </a:rPr>
              <a:t>Ngoài ra, phương pháp này yêu cầu hệ thống giữ nhiều thông tin hơn về trạng thái của tất cả các quá trình đang chạy. </a:t>
            </a:r>
          </a:p>
          <a:p>
            <a:r>
              <a:rPr lang="en-US" sz="1200" b="1" kern="1200">
                <a:solidFill>
                  <a:schemeClr val="tx1"/>
                </a:solidFill>
                <a:effectLst/>
                <a:latin typeface="+mn-lt"/>
                <a:ea typeface="+mn-ea"/>
                <a:cs typeface="+mn-cs"/>
              </a:rPr>
              <a:t>Đói tài nguyên</a:t>
            </a:r>
            <a:r>
              <a:rPr lang="en-US" sz="1200" kern="1200">
                <a:solidFill>
                  <a:schemeClr val="tx1"/>
                </a:solidFill>
                <a:effectLst/>
                <a:latin typeface="+mn-lt"/>
                <a:ea typeface="+mn-ea"/>
                <a:cs typeface="+mn-cs"/>
              </a:rPr>
              <a:t>: chúng ta đảm bảo như thế nào việc đói tài nguyên không xảy ra? Nghĩa là, chúng ta có thể đảm bảo rằng tài nguyên sẽ không luôn bị đòi lại từ cùng một quá trình. </a:t>
            </a:r>
          </a:p>
          <a:p>
            <a:r>
              <a:rPr lang="en-US" sz="1200" kern="1200">
                <a:solidFill>
                  <a:schemeClr val="tx1"/>
                </a:solidFill>
                <a:effectLst/>
                <a:latin typeface="+mn-lt"/>
                <a:ea typeface="+mn-ea"/>
                <a:cs typeface="+mn-cs"/>
              </a:rPr>
              <a:t>Trong một hệ thống việc chọn nạn nhân ở đâu dựa trên cơ sở các yếu tố chi phí, nó có thể xảy ra cùng quá trình luôn được chọn như là nạn nhân. Do đó, quá trình này không bao giờ hoàn thành tác vụ được chỉ định của nó, một trường hợp đói tài nguyên cần được giải quyết trong bất kỳ hệ thống thực tế. Rõ ràng, chúng ta phải đảm bảo một quá trình có thể được chọn như một nạn nhân chỉ một số lần xác định (nhỏ). </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174</a:t>
            </a:fld>
            <a:endParaRPr lang="en-US"/>
          </a:p>
        </p:txBody>
      </p:sp>
    </p:spTree>
    <p:extLst>
      <p:ext uri="{BB962C8B-B14F-4D97-AF65-F5344CB8AC3E}">
        <p14:creationId xmlns:p14="http://schemas.microsoft.com/office/powerpoint/2010/main" val="24735008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Trạng thái deadlock xảy ra khi hai hay nhiều quá trình đang chờ không xác định một sự kiện mà có thể được gây ra chỉ bởi một trong những quá trình đang chờ. Về nguyên tắc, có ba phương pháp giải quyết deadlock: </a:t>
            </a:r>
          </a:p>
          <a:p>
            <a:pPr lvl="1"/>
            <a:r>
              <a:rPr lang="en-US" sz="1200" kern="1200">
                <a:solidFill>
                  <a:schemeClr val="tx1"/>
                </a:solidFill>
                <a:effectLst/>
                <a:latin typeface="+mn-lt"/>
                <a:ea typeface="+mn-ea"/>
                <a:cs typeface="+mn-cs"/>
              </a:rPr>
              <a:t>• Sử dụng một số giao thức để ngăn chặn hay tránh deadlock, đảm bảo rằng hệ thống sẽ không bao giờ đi vào trạng thái deadlock. </a:t>
            </a:r>
          </a:p>
          <a:p>
            <a:pPr lvl="1"/>
            <a:r>
              <a:rPr lang="en-US" sz="1200" kern="1200">
                <a:solidFill>
                  <a:schemeClr val="tx1"/>
                </a:solidFill>
                <a:effectLst/>
                <a:latin typeface="+mn-lt"/>
                <a:ea typeface="+mn-ea"/>
                <a:cs typeface="+mn-cs"/>
              </a:rPr>
              <a:t>• Cho phép hệ thống đi vào trạng thái deadlock, phát hiện và sau đó phục hồi. </a:t>
            </a:r>
          </a:p>
          <a:p>
            <a:pPr lvl="1"/>
            <a:r>
              <a:rPr lang="en-US" sz="1200" kern="1200">
                <a:solidFill>
                  <a:schemeClr val="tx1"/>
                </a:solidFill>
                <a:effectLst/>
                <a:latin typeface="+mn-lt"/>
                <a:ea typeface="+mn-ea"/>
                <a:cs typeface="+mn-cs"/>
              </a:rPr>
              <a:t>• Bỏ qua vấn đề deadlock và giả vờ deadlock chưa bao giờ xảy ra trong hệ thống. Giải pháp này là một giải pháp được dùng bởi hầu hết các hệ điều hành bao gồm UNIX. </a:t>
            </a:r>
          </a:p>
          <a:p>
            <a:pPr lvl="0"/>
            <a:r>
              <a:rPr lang="en-US" sz="1200" kern="1200">
                <a:solidFill>
                  <a:schemeClr val="tx1"/>
                </a:solidFill>
                <a:effectLst/>
                <a:latin typeface="+mn-lt"/>
                <a:ea typeface="+mn-ea"/>
                <a:cs typeface="+mn-cs"/>
              </a:rPr>
              <a:t>Trường hợp deadlock có thể xảy ra nếu và chỉ nếu bốn điều kiện cần xảy ra cùng một lúc trong hệ thống: loại trừ hỗ tương, giữ và chờ cấp thêm tài nguyên, không đòi lại tài nguyên, và tồn tại chu trình trong đồ thị cấp phát tài nguyên. </a:t>
            </a:r>
          </a:p>
          <a:p>
            <a:pPr lvl="0"/>
            <a:r>
              <a:rPr lang="en-US" sz="1200" kern="1200">
                <a:solidFill>
                  <a:schemeClr val="tx1"/>
                </a:solidFill>
                <a:effectLst/>
                <a:latin typeface="+mn-lt"/>
                <a:ea typeface="+mn-ea"/>
                <a:cs typeface="+mn-cs"/>
              </a:rPr>
              <a:t>Để ngăn chặn deadlock, chúng ta đảm bảo rằng ít nhất một điều kiện cần không bao giờ xảy ra.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Chương</a:t>
            </a:r>
            <a:r>
              <a:rPr lang="en-US" sz="1200" kern="1200" baseline="0">
                <a:solidFill>
                  <a:schemeClr val="tx1"/>
                </a:solidFill>
                <a:effectLst/>
                <a:latin typeface="+mn-lt"/>
                <a:ea typeface="+mn-ea"/>
                <a:cs typeface="+mn-cs"/>
              </a:rPr>
              <a:t> 4. </a:t>
            </a:r>
            <a:r>
              <a:rPr lang="en-US" sz="1200" kern="1200">
                <a:solidFill>
                  <a:schemeClr val="tx1"/>
                </a:solidFill>
                <a:effectLst/>
                <a:latin typeface="+mn-lt"/>
                <a:ea typeface="+mn-ea"/>
                <a:cs typeface="+mn-cs"/>
              </a:rPr>
              <a:t>Trong chương này chúng ta sẽ thảo luận nhiều cách khác nhau để quản lý bộ nhớ. Các giải thuật quản lý bộ nhớ từ tiếp cận máy trơ cơ bản (primitive bare-machine) là chiến lược phân trang và phân đoạn. Mỗi tiếp cận có lợi điểm và nhược của chính nó. Chọn phương pháp quản lý bộ nhớ cho một hệ thống xác định phụ thuộc vào nhiều yếu tố, đặc biệt trên thiết kế phần cứng của hệ thống. Chúng ta sẽ thấy nhiều giải thuật yêu cầu hỗ trợ phần cứng mặc dù các thiết kế gần đây đã tích hợp phần cứng và hệ điều hành. </a:t>
            </a:r>
          </a:p>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4EB6B8-5FEF-41EE-AFDB-3AF3DCA5228D}" type="slidenum">
              <a:rPr lang="en-US" smtClean="0"/>
              <a:pPr/>
              <a:t>175</a:t>
            </a:fld>
            <a:endParaRPr lang="en-US" dirty="0"/>
          </a:p>
        </p:txBody>
      </p:sp>
    </p:spTree>
    <p:extLst>
      <p:ext uri="{BB962C8B-B14F-4D97-AF65-F5344CB8AC3E}">
        <p14:creationId xmlns:p14="http://schemas.microsoft.com/office/powerpoint/2010/main" val="16563444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176</a:t>
            </a:fld>
            <a:endParaRPr lang="en-US"/>
          </a:p>
        </p:txBody>
      </p:sp>
    </p:spTree>
    <p:extLst>
      <p:ext uri="{BB962C8B-B14F-4D97-AF65-F5344CB8AC3E}">
        <p14:creationId xmlns:p14="http://schemas.microsoft.com/office/powerpoint/2010/main" val="24735008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Bộ nhớ chính là thiết bị lưu trữ duy nhất thông qua đó CPU có thể trao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thông tin với môi trường ngoài, do vậy nhu cầu tổ chức, quản lý bộ nhớ là một trong</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những nhiệm vụ trọng tâm hàng đầu của hệ điều hành . </a:t>
            </a:r>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Bộ nhớ chính được tổ chức</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như một mảng một chiều các từ nhớ (word), mỗi từ nhớ có một địa chỉ . Việc trao đổi</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thông tin với môi trường ngoài được thực hiện thông qua các thao tác đọc hoặc ghi dữ</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liệu vào một địa chỉ cụ thể nào đó trong bộ nhớ.</a:t>
            </a:r>
            <a:br>
              <a:rPr lang="vi-VN" sz="1200" b="0" i="0" kern="1200">
                <a:solidFill>
                  <a:schemeClr val="tx1"/>
                </a:solidFill>
                <a:effectLst/>
                <a:latin typeface="+mn-lt"/>
                <a:ea typeface="+mn-ea"/>
                <a:cs typeface="+mn-cs"/>
              </a:rPr>
            </a:br>
            <a:r>
              <a:rPr lang="vi-VN" sz="1200" b="0" i="0" kern="1200">
                <a:solidFill>
                  <a:schemeClr val="tx1"/>
                </a:solidFill>
                <a:effectLst/>
                <a:latin typeface="+mn-lt"/>
                <a:ea typeface="+mn-ea"/>
                <a:cs typeface="+mn-cs"/>
              </a:rPr>
              <a:t>Hầu hết các hệ điều hành hiện đại đều cho phép chế độ đa nhiệm nhằm nâng</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cao hiệu suất sử dụng CPU. Tuy nhiên kỹ thuật này lại làm nảy sinh nhu cầu chia sẻ bộ</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nhớ giữa các tiến trình khác nhau . </a:t>
            </a:r>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Vấn đề nằm ở chỗ : « </a:t>
            </a:r>
            <a:r>
              <a:rPr lang="vi-VN" sz="1200" b="0" i="1" kern="1200">
                <a:solidFill>
                  <a:schemeClr val="tx1"/>
                </a:solidFill>
                <a:effectLst/>
                <a:latin typeface="+mn-lt"/>
                <a:ea typeface="+mn-ea"/>
                <a:cs typeface="+mn-cs"/>
              </a:rPr>
              <a:t>bộ nhớ thì hữu hạn và các</a:t>
            </a:r>
            <a:r>
              <a:rPr lang="en-US" sz="1200" b="0" i="1" kern="1200">
                <a:solidFill>
                  <a:schemeClr val="tx1"/>
                </a:solidFill>
                <a:effectLst/>
                <a:latin typeface="+mn-lt"/>
                <a:ea typeface="+mn-ea"/>
                <a:cs typeface="+mn-cs"/>
              </a:rPr>
              <a:t> </a:t>
            </a:r>
            <a:r>
              <a:rPr lang="vi-VN" sz="1200" b="0" i="1" kern="1200">
                <a:solidFill>
                  <a:schemeClr val="tx1"/>
                </a:solidFill>
                <a:effectLst/>
                <a:latin typeface="+mn-lt"/>
                <a:ea typeface="+mn-ea"/>
                <a:cs typeface="+mn-cs"/>
              </a:rPr>
              <a:t>yêu cầu bộ nhớ thì vô hạn </a:t>
            </a:r>
            <a:r>
              <a:rPr lang="vi-VN" sz="1200" b="0" i="0" kern="1200">
                <a:solidFill>
                  <a:schemeClr val="tx1"/>
                </a:solidFill>
                <a:effectLst/>
                <a:latin typeface="+mn-lt"/>
                <a:ea typeface="+mn-ea"/>
                <a:cs typeface="+mn-cs"/>
              </a:rPr>
              <a:t>».</a:t>
            </a:r>
            <a:r>
              <a:rPr lang="vi-VN"/>
              <a:t> </a:t>
            </a:r>
            <a:br>
              <a:rPr lang="vi-VN"/>
            </a:b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177</a:t>
            </a:fld>
            <a:endParaRPr lang="en-US"/>
          </a:p>
        </p:txBody>
      </p:sp>
    </p:spTree>
    <p:extLst>
      <p:ext uri="{BB962C8B-B14F-4D97-AF65-F5344CB8AC3E}">
        <p14:creationId xmlns:p14="http://schemas.microsoft.com/office/powerpoint/2010/main" val="20935291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Cấp phát vùng nhớ cho các tiến trình có yêu cầu và thu hồi vùng nhớ khi tiến</a:t>
            </a:r>
            <a:r>
              <a:rPr lang="en-US" sz="1200" b="0" i="0" kern="1200">
                <a:solidFill>
                  <a:schemeClr val="tx1"/>
                </a:solidFill>
                <a:effectLst/>
                <a:latin typeface="+mn-lt"/>
                <a:ea typeface="+mn-ea"/>
                <a:cs typeface="+mn-cs"/>
              </a:rPr>
              <a:t> </a:t>
            </a:r>
            <a:br>
              <a:rPr lang="vi-VN" sz="1200" b="0" i="0" kern="1200">
                <a:solidFill>
                  <a:schemeClr val="tx1"/>
                </a:solidFill>
                <a:effectLst/>
                <a:latin typeface="+mn-lt"/>
                <a:ea typeface="+mn-ea"/>
                <a:cs typeface="+mn-cs"/>
              </a:rPr>
            </a:br>
            <a:r>
              <a:rPr lang="vi-VN" sz="1200" b="0" i="0" kern="1200">
                <a:solidFill>
                  <a:schemeClr val="tx1"/>
                </a:solidFill>
                <a:effectLst/>
                <a:latin typeface="+mn-lt"/>
                <a:ea typeface="+mn-ea"/>
                <a:cs typeface="+mn-cs"/>
              </a:rPr>
              <a:t>trình thực hiện xong. Quản lý được vùng nhớ rỗi, vùng nhớ bận.</a:t>
            </a:r>
            <a:br>
              <a:rPr lang="vi-VN" sz="1200" b="0" i="0" kern="1200">
                <a:solidFill>
                  <a:schemeClr val="tx1"/>
                </a:solidFill>
                <a:effectLst/>
                <a:latin typeface="+mn-lt"/>
                <a:ea typeface="+mn-ea"/>
                <a:cs typeface="+mn-cs"/>
              </a:rPr>
            </a:br>
            <a:r>
              <a:rPr lang="vi-VN" sz="1200" b="0" i="0" kern="1200">
                <a:solidFill>
                  <a:schemeClr val="tx1"/>
                </a:solidFill>
                <a:effectLst/>
                <a:latin typeface="+mn-lt"/>
                <a:ea typeface="+mn-ea"/>
                <a:cs typeface="+mn-cs"/>
              </a:rPr>
              <a:t>- Tại một thời điểm có thể lưu giữ được nhiều tiến trình đồng thời.</a:t>
            </a:r>
            <a:br>
              <a:rPr lang="vi-VN" sz="1200" b="0" i="0" kern="1200">
                <a:solidFill>
                  <a:schemeClr val="tx1"/>
                </a:solidFill>
                <a:effectLst/>
                <a:latin typeface="+mn-lt"/>
                <a:ea typeface="+mn-ea"/>
                <a:cs typeface="+mn-cs"/>
              </a:rPr>
            </a:br>
            <a:r>
              <a:rPr lang="vi-VN" sz="1200" b="0" i="0" kern="1200">
                <a:solidFill>
                  <a:schemeClr val="tx1"/>
                </a:solidFill>
                <a:effectLst/>
                <a:latin typeface="+mn-lt"/>
                <a:ea typeface="+mn-ea"/>
                <a:cs typeface="+mn-cs"/>
              </a:rPr>
              <a:t>- Chuyển đổi giữa địa chỉ </a:t>
            </a:r>
            <a:r>
              <a:rPr lang="vi-VN" sz="1200" b="0" i="1" kern="1200">
                <a:solidFill>
                  <a:schemeClr val="tx1"/>
                </a:solidFill>
                <a:effectLst/>
                <a:latin typeface="+mn-lt"/>
                <a:ea typeface="+mn-ea"/>
                <a:cs typeface="+mn-cs"/>
              </a:rPr>
              <a:t>logic </a:t>
            </a:r>
            <a:r>
              <a:rPr lang="vi-VN" sz="1200" b="0" i="0" kern="1200">
                <a:solidFill>
                  <a:schemeClr val="tx1"/>
                </a:solidFill>
                <a:effectLst/>
                <a:latin typeface="+mn-lt"/>
                <a:ea typeface="+mn-ea"/>
                <a:cs typeface="+mn-cs"/>
              </a:rPr>
              <a:t>và địa chỉ vật lý (</a:t>
            </a:r>
            <a:r>
              <a:rPr lang="vi-VN" sz="1200" b="0" i="1" kern="1200">
                <a:solidFill>
                  <a:schemeClr val="tx1"/>
                </a:solidFill>
                <a:effectLst/>
                <a:latin typeface="+mn-lt"/>
                <a:ea typeface="+mn-ea"/>
                <a:cs typeface="+mn-cs"/>
              </a:rPr>
              <a:t>physic</a:t>
            </a:r>
            <a:r>
              <a:rPr lang="vi-VN" sz="1200" b="0" i="0" kern="1200">
                <a:solidFill>
                  <a:schemeClr val="tx1"/>
                </a:solidFill>
                <a:effectLst/>
                <a:latin typeface="+mn-lt"/>
                <a:ea typeface="+mn-ea"/>
                <a:cs typeface="+mn-cs"/>
              </a:rPr>
              <a:t>)</a:t>
            </a:r>
            <a:r>
              <a:rPr lang="vi-VN"/>
              <a:t> </a:t>
            </a:r>
            <a:br>
              <a:rPr lang="vi-VN"/>
            </a:br>
            <a:r>
              <a:rPr lang="vi-VN" sz="1200" b="0" i="0" kern="1200">
                <a:solidFill>
                  <a:schemeClr val="tx1"/>
                </a:solidFill>
                <a:effectLst/>
                <a:latin typeface="+mn-lt"/>
                <a:ea typeface="+mn-ea"/>
                <a:cs typeface="+mn-cs"/>
              </a:rPr>
              <a:t>- Chia sẻ thông tin: làm thế nào để cho phép hai tiến trình có thể chia sẻ thông</a:t>
            </a:r>
            <a:br>
              <a:rPr lang="vi-VN" sz="1200" b="0" i="0" kern="1200">
                <a:solidFill>
                  <a:schemeClr val="tx1"/>
                </a:solidFill>
                <a:effectLst/>
                <a:latin typeface="+mn-lt"/>
                <a:ea typeface="+mn-ea"/>
                <a:cs typeface="+mn-cs"/>
              </a:rPr>
            </a:br>
            <a:r>
              <a:rPr lang="vi-VN" sz="1200" b="0" i="0" kern="1200">
                <a:solidFill>
                  <a:schemeClr val="tx1"/>
                </a:solidFill>
                <a:effectLst/>
                <a:latin typeface="+mn-lt"/>
                <a:ea typeface="+mn-ea"/>
                <a:cs typeface="+mn-cs"/>
              </a:rPr>
              <a:t>tin trong bộ nhớ?</a:t>
            </a:r>
            <a:br>
              <a:rPr lang="vi-VN" sz="1200" b="0" i="0" kern="1200">
                <a:solidFill>
                  <a:schemeClr val="tx1"/>
                </a:solidFill>
                <a:effectLst/>
                <a:latin typeface="+mn-lt"/>
                <a:ea typeface="+mn-ea"/>
                <a:cs typeface="+mn-cs"/>
              </a:rPr>
            </a:br>
            <a:r>
              <a:rPr lang="vi-VN" sz="1200" b="0" i="0" kern="1200">
                <a:solidFill>
                  <a:schemeClr val="tx1"/>
                </a:solidFill>
                <a:effectLst/>
                <a:latin typeface="+mn-lt"/>
                <a:ea typeface="+mn-ea"/>
                <a:cs typeface="+mn-cs"/>
              </a:rPr>
              <a:t>- Ngăn chặn các tiến trình xâm phạm đến vùng nhớ được cấp phát cho tiến trình</a:t>
            </a:r>
            <a:br>
              <a:rPr lang="vi-VN" sz="1200" b="0" i="0" kern="1200">
                <a:solidFill>
                  <a:schemeClr val="tx1"/>
                </a:solidFill>
                <a:effectLst/>
                <a:latin typeface="+mn-lt"/>
                <a:ea typeface="+mn-ea"/>
                <a:cs typeface="+mn-cs"/>
              </a:rPr>
            </a:br>
            <a:r>
              <a:rPr lang="vi-VN" sz="1200" b="0" i="0" kern="1200">
                <a:solidFill>
                  <a:schemeClr val="tx1"/>
                </a:solidFill>
                <a:effectLst/>
                <a:latin typeface="+mn-lt"/>
                <a:ea typeface="+mn-ea"/>
                <a:cs typeface="+mn-cs"/>
              </a:rPr>
              <a:t>khác</a:t>
            </a:r>
            <a:r>
              <a:rPr lang="vi-VN"/>
              <a:t> </a:t>
            </a:r>
            <a:br>
              <a:rPr lang="vi-VN"/>
            </a:b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178</a:t>
            </a:fld>
            <a:endParaRPr lang="en-US"/>
          </a:p>
        </p:txBody>
      </p:sp>
    </p:spTree>
    <p:extLst>
      <p:ext uri="{BB962C8B-B14F-4D97-AF65-F5344CB8AC3E}">
        <p14:creationId xmlns:p14="http://schemas.microsoft.com/office/powerpoint/2010/main" val="147883523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Một trong những hướng tiếp cận trung tâm nhằm tổ chức quản lý bộ nhớ mộ</a:t>
            </a:r>
            <a:r>
              <a:rPr lang="en-US" sz="1200" b="0" i="0" kern="1200">
                <a:solidFill>
                  <a:schemeClr val="tx1"/>
                </a:solidFill>
                <a:effectLst/>
                <a:latin typeface="+mn-lt"/>
                <a:ea typeface="+mn-ea"/>
                <a:cs typeface="+mn-cs"/>
              </a:rPr>
              <a:t>t </a:t>
            </a:r>
            <a:r>
              <a:rPr lang="vi-VN" sz="1200" b="0" i="0" kern="1200">
                <a:solidFill>
                  <a:schemeClr val="tx1"/>
                </a:solidFill>
                <a:effectLst/>
                <a:latin typeface="+mn-lt"/>
                <a:ea typeface="+mn-ea"/>
                <a:cs typeface="+mn-cs"/>
              </a:rPr>
              <a:t>cách hiệu qủa là đưa ra khái niệm không gian địa chỉ được xây dựng trên không gian</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nhớ vật lý, việc tách rời hai không gian này giúp hệ điều hành dễ dàng xây dựng các</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cơ chế và chiến lược quản lý bộ nhớ hữu hiệu :</a:t>
            </a:r>
            <a:br>
              <a:rPr lang="vi-VN" sz="1200" b="0" i="0" kern="1200">
                <a:solidFill>
                  <a:schemeClr val="tx1"/>
                </a:solidFill>
                <a:effectLst/>
                <a:latin typeface="+mn-lt"/>
                <a:ea typeface="+mn-ea"/>
                <a:cs typeface="+mn-cs"/>
              </a:rPr>
            </a:br>
            <a:r>
              <a:rPr lang="vi-VN" sz="1200" b="0" i="1" kern="1200">
                <a:solidFill>
                  <a:schemeClr val="tx1"/>
                </a:solidFill>
                <a:effectLst/>
                <a:latin typeface="+mn-lt"/>
                <a:ea typeface="+mn-ea"/>
                <a:cs typeface="+mn-cs"/>
              </a:rPr>
              <a:t>Địa chỉ logic </a:t>
            </a:r>
            <a:r>
              <a:rPr lang="vi-VN" sz="1200" b="0" i="0" kern="1200">
                <a:solidFill>
                  <a:schemeClr val="tx1"/>
                </a:solidFill>
                <a:effectLst/>
                <a:latin typeface="+mn-lt"/>
                <a:ea typeface="+mn-ea"/>
                <a:cs typeface="+mn-cs"/>
              </a:rPr>
              <a:t>– còn gọi là </a:t>
            </a:r>
            <a:r>
              <a:rPr lang="vi-VN" sz="1200" b="0" i="1" kern="1200">
                <a:solidFill>
                  <a:schemeClr val="tx1"/>
                </a:solidFill>
                <a:effectLst/>
                <a:latin typeface="+mn-lt"/>
                <a:ea typeface="+mn-ea"/>
                <a:cs typeface="+mn-cs"/>
              </a:rPr>
              <a:t>địa chỉ ảo </a:t>
            </a:r>
            <a:r>
              <a:rPr lang="vi-VN" sz="1200" b="0" i="0" kern="1200">
                <a:solidFill>
                  <a:schemeClr val="tx1"/>
                </a:solidFill>
                <a:effectLst/>
                <a:latin typeface="+mn-lt"/>
                <a:ea typeface="+mn-ea"/>
                <a:cs typeface="+mn-cs"/>
              </a:rPr>
              <a:t>, là địa chỉ do bộ xử lý tạo ra.</a:t>
            </a:r>
            <a:br>
              <a:rPr lang="vi-VN" sz="1200" b="0" i="0" kern="1200">
                <a:solidFill>
                  <a:schemeClr val="tx1"/>
                </a:solidFill>
                <a:effectLst/>
                <a:latin typeface="+mn-lt"/>
                <a:ea typeface="+mn-ea"/>
                <a:cs typeface="+mn-cs"/>
              </a:rPr>
            </a:br>
            <a:r>
              <a:rPr lang="vi-VN" sz="1200" b="0" i="1" kern="1200">
                <a:solidFill>
                  <a:schemeClr val="tx1"/>
                </a:solidFill>
                <a:effectLst/>
                <a:latin typeface="+mn-lt"/>
                <a:ea typeface="+mn-ea"/>
                <a:cs typeface="+mn-cs"/>
              </a:rPr>
              <a:t>Địa chỉ vật lý </a:t>
            </a:r>
            <a:r>
              <a:rPr lang="vi-VN" sz="1200" b="0" i="0" kern="1200">
                <a:solidFill>
                  <a:schemeClr val="tx1"/>
                </a:solidFill>
                <a:effectLst/>
                <a:latin typeface="+mn-lt"/>
                <a:ea typeface="+mn-ea"/>
                <a:cs typeface="+mn-cs"/>
              </a:rPr>
              <a:t>- là địa chỉ thực tế mà trình quản lý bộ nhớ nhìn thấy và thao tác.</a:t>
            </a:r>
            <a:br>
              <a:rPr lang="vi-VN" sz="1200" b="0" i="0" kern="1200">
                <a:solidFill>
                  <a:schemeClr val="tx1"/>
                </a:solidFill>
                <a:effectLst/>
                <a:latin typeface="+mn-lt"/>
                <a:ea typeface="+mn-ea"/>
                <a:cs typeface="+mn-cs"/>
              </a:rPr>
            </a:br>
            <a:r>
              <a:rPr lang="vi-VN" sz="1200" b="0" i="1" kern="1200">
                <a:solidFill>
                  <a:schemeClr val="tx1"/>
                </a:solidFill>
                <a:effectLst/>
                <a:latin typeface="+mn-lt"/>
                <a:ea typeface="+mn-ea"/>
                <a:cs typeface="+mn-cs"/>
              </a:rPr>
              <a:t>Không gian địa chỉ </a:t>
            </a:r>
            <a:r>
              <a:rPr lang="vi-VN" sz="1200" b="0" i="0" kern="1200">
                <a:solidFill>
                  <a:schemeClr val="tx1"/>
                </a:solidFill>
                <a:effectLst/>
                <a:latin typeface="+mn-lt"/>
                <a:ea typeface="+mn-ea"/>
                <a:cs typeface="+mn-cs"/>
              </a:rPr>
              <a:t>– là tập hợp tất cả các địa chỉ ảo phát sinh bởi một chương</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trình.</a:t>
            </a:r>
            <a:br>
              <a:rPr lang="vi-VN" sz="1200" b="0" i="0" kern="1200">
                <a:solidFill>
                  <a:schemeClr val="tx1"/>
                </a:solidFill>
                <a:effectLst/>
                <a:latin typeface="+mn-lt"/>
                <a:ea typeface="+mn-ea"/>
                <a:cs typeface="+mn-cs"/>
              </a:rPr>
            </a:br>
            <a:r>
              <a:rPr lang="vi-VN" sz="1200" b="0" i="1" kern="1200">
                <a:solidFill>
                  <a:schemeClr val="tx1"/>
                </a:solidFill>
                <a:effectLst/>
                <a:latin typeface="+mn-lt"/>
                <a:ea typeface="+mn-ea"/>
                <a:cs typeface="+mn-cs"/>
              </a:rPr>
              <a:t>Không gian vật lý </a:t>
            </a:r>
            <a:r>
              <a:rPr lang="vi-VN" sz="1200" b="0" i="0" kern="1200">
                <a:solidFill>
                  <a:schemeClr val="tx1"/>
                </a:solidFill>
                <a:effectLst/>
                <a:latin typeface="+mn-lt"/>
                <a:ea typeface="+mn-ea"/>
                <a:cs typeface="+mn-cs"/>
              </a:rPr>
              <a:t>– là tập hợp tất cả các địa chỉ vật lý tương ứng với các địa chỉ</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ảo.</a:t>
            </a:r>
            <a:br>
              <a:rPr lang="vi-VN"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Địa chỉ ảo và địa chỉ vật lý là như nhau trong phương thức kết buộc địa chỉ vào</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thời điểm biên dịch cũng như vào thời điểm nạp. Nhưng có sự khác biệt giữa địa chỉ</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ảo và địa chỉ </a:t>
            </a:r>
            <a:r>
              <a:rPr lang="en-US" sz="1200" b="0" i="0" kern="1200">
                <a:solidFill>
                  <a:schemeClr val="tx1"/>
                </a:solidFill>
                <a:effectLst/>
                <a:latin typeface="+mn-lt"/>
                <a:ea typeface="+mn-ea"/>
                <a:cs typeface="+mn-cs"/>
              </a:rPr>
              <a:t> v</a:t>
            </a:r>
            <a:r>
              <a:rPr lang="vi-VN" sz="1200" b="0" i="0" kern="1200">
                <a:solidFill>
                  <a:schemeClr val="tx1"/>
                </a:solidFill>
                <a:effectLst/>
                <a:latin typeface="+mn-lt"/>
                <a:ea typeface="+mn-ea"/>
                <a:cs typeface="+mn-cs"/>
              </a:rPr>
              <a:t>ật lý trong phương thức kết buộc vào thời điểm xử lý.</a:t>
            </a:r>
            <a:br>
              <a:rPr lang="vi-VN" sz="1200" b="0" i="0" kern="1200">
                <a:solidFill>
                  <a:schemeClr val="tx1"/>
                </a:solidFill>
                <a:effectLst/>
                <a:latin typeface="+mn-lt"/>
                <a:ea typeface="+mn-ea"/>
                <a:cs typeface="+mn-cs"/>
              </a:rPr>
            </a:br>
            <a:r>
              <a:rPr lang="vi-VN" sz="1200" b="0" i="0" kern="1200">
                <a:solidFill>
                  <a:schemeClr val="tx1"/>
                </a:solidFill>
                <a:effectLst/>
                <a:latin typeface="+mn-lt"/>
                <a:ea typeface="+mn-ea"/>
                <a:cs typeface="+mn-cs"/>
              </a:rPr>
              <a:t>MMU (</a:t>
            </a:r>
            <a:r>
              <a:rPr lang="vi-VN" sz="1200" b="0" i="1" kern="1200">
                <a:solidFill>
                  <a:schemeClr val="tx1"/>
                </a:solidFill>
                <a:effectLst/>
                <a:latin typeface="+mn-lt"/>
                <a:ea typeface="+mn-ea"/>
                <a:cs typeface="+mn-cs"/>
              </a:rPr>
              <a:t>memory-management unit</a:t>
            </a:r>
            <a:r>
              <a:rPr lang="vi-VN" sz="1200" b="0" i="0" kern="1200">
                <a:solidFill>
                  <a:schemeClr val="tx1"/>
                </a:solidFill>
                <a:effectLst/>
                <a:latin typeface="+mn-lt"/>
                <a:ea typeface="+mn-ea"/>
                <a:cs typeface="+mn-cs"/>
              </a:rPr>
              <a:t>) là một cơ chế phần cứng được sử dụng để</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thực hiện chuyển đổi địa chỉ ảo thành địa chỉ vật lý vào thời điểm xử lý.</a:t>
            </a:r>
            <a:br>
              <a:rPr lang="vi-VN" sz="1200" b="0" i="0" kern="1200">
                <a:solidFill>
                  <a:schemeClr val="tx1"/>
                </a:solidFill>
                <a:effectLst/>
                <a:latin typeface="+mn-lt"/>
                <a:ea typeface="+mn-ea"/>
                <a:cs typeface="+mn-cs"/>
              </a:rPr>
            </a:br>
            <a:r>
              <a:rPr lang="vi-VN" sz="1200" b="0" i="0" kern="1200">
                <a:solidFill>
                  <a:schemeClr val="tx1"/>
                </a:solidFill>
                <a:effectLst/>
                <a:latin typeface="+mn-lt"/>
                <a:ea typeface="+mn-ea"/>
                <a:cs typeface="+mn-cs"/>
              </a:rPr>
              <a:t>Chương trình của người sử dụng chỉ thao tác trên các địa chỉ ảo, không bao giờ</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nhìn thấy các địa chỉ vật lý . Địa chỉ thật sự ứng với vị trí của dữ liệu trong bô nhớ chỉ</a:t>
            </a:r>
            <a:r>
              <a:rPr lang="en-US" sz="1200" b="0"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được xác định khi thực hiện truy xuất đến dữ liệu.</a:t>
            </a:r>
            <a:r>
              <a:rPr lang="vi-VN"/>
              <a:t> </a:t>
            </a:r>
            <a:br>
              <a:rPr lang="vi-VN"/>
            </a:b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186</a:t>
            </a:fld>
            <a:endParaRPr lang="en-US"/>
          </a:p>
        </p:txBody>
      </p:sp>
    </p:spTree>
    <p:extLst>
      <p:ext uri="{BB962C8B-B14F-4D97-AF65-F5344CB8AC3E}">
        <p14:creationId xmlns:p14="http://schemas.microsoft.com/office/powerpoint/2010/main" val="34450686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biên</a:t>
            </a:r>
            <a:r>
              <a:rPr lang="en-US" baseline="0"/>
              <a:t> tập các modul được tập hợp thành một chương trình hoàn thiện.</a:t>
            </a:r>
          </a:p>
          <a:p>
            <a:r>
              <a:rPr lang="en-US" baseline="0"/>
              <a:t>- chứa đầy đủ thông tin để có thể thực hiện được</a:t>
            </a:r>
          </a:p>
          <a:p>
            <a:r>
              <a:rPr lang="en-US" baseline="0"/>
              <a:t>- Các biến trỏ ngời đã thay bằng giá trị cụ thể</a:t>
            </a:r>
          </a:p>
          <a:p>
            <a:r>
              <a:rPr lang="en-US" baseline="0"/>
              <a:t>- Để thực hiện, chỉ cần định vị một lần trong bộ nhớ.</a:t>
            </a:r>
          </a:p>
          <a:p>
            <a:r>
              <a:rPr lang="en-US" sz="2600"/>
              <a:t>Nhược điểm;</a:t>
            </a:r>
          </a:p>
          <a:p>
            <a:pPr lvl="1"/>
            <a:r>
              <a:rPr lang="en-US" sz="2600"/>
              <a:t>Lãng phí bộ nhớ (không phải toàn bộ chương trình đều cần thiết cho thực hiện chương trình)</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188</a:t>
            </a:fld>
            <a:endParaRPr lang="en-US"/>
          </a:p>
        </p:txBody>
      </p:sp>
    </p:spTree>
    <p:extLst>
      <p:ext uri="{BB962C8B-B14F-4D97-AF65-F5344CB8AC3E}">
        <p14:creationId xmlns:p14="http://schemas.microsoft.com/office/powerpoint/2010/main" val="386664275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Chương trình được viết dưới dạng các modul riêng rẽ.</a:t>
            </a:r>
          </a:p>
          <a:p>
            <a:r>
              <a:rPr lang="en-US" sz="1200"/>
              <a:t>Được biên dịch thành các modul riêng rẽ, các thư viện chuẩn của HĐH và của ngôn ngữ lập trình không được tích hợp trong modul chính của chương trình.</a:t>
            </a:r>
          </a:p>
          <a:p>
            <a:r>
              <a:rPr lang="en-US" sz="1200"/>
              <a:t>Khi thực thi chương trình chỉ 1 modul chính được nạp vào bộ nhớ, các modul khác khi cần sẽ được nạp vào sau.</a:t>
            </a:r>
          </a:p>
          <a:p>
            <a:r>
              <a:rPr lang="en-US" sz="1200"/>
              <a:t>Cấu trúc này tiết kiệm được không gian nhớ nhưng thực thi chậm hơn cấu trúc tuyến tính.</a:t>
            </a: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189</a:t>
            </a:fld>
            <a:endParaRPr lang="en-US"/>
          </a:p>
        </p:txBody>
      </p:sp>
    </p:spTree>
    <p:extLst>
      <p:ext uri="{BB962C8B-B14F-4D97-AF65-F5344CB8AC3E}">
        <p14:creationId xmlns:p14="http://schemas.microsoft.com/office/powerpoint/2010/main" val="21604511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195</a:t>
            </a:fld>
            <a:endParaRPr lang="en-US"/>
          </a:p>
        </p:txBody>
      </p:sp>
    </p:spTree>
    <p:extLst>
      <p:ext uri="{BB962C8B-B14F-4D97-AF65-F5344CB8AC3E}">
        <p14:creationId xmlns:p14="http://schemas.microsoft.com/office/powerpoint/2010/main" val="247350087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Vùng địa chỉ thấp dùng để chứa HĐH</a:t>
            </a:r>
          </a:p>
          <a:p>
            <a:pPr lvl="0"/>
            <a:r>
              <a:rPr lang="en-US"/>
              <a:t>Vùng còn lại (tạm gọi là user program) cấp cho các tiến trình được nạp vào bộ nhớ chính.</a:t>
            </a: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204</a:t>
            </a:fld>
            <a:endParaRPr lang="en-US"/>
          </a:p>
        </p:txBody>
      </p:sp>
    </p:spTree>
    <p:extLst>
      <p:ext uri="{BB962C8B-B14F-4D97-AF65-F5344CB8AC3E}">
        <p14:creationId xmlns:p14="http://schemas.microsoft.com/office/powerpoint/2010/main" val="2523174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đặt</a:t>
            </a:r>
            <a:r>
              <a:rPr lang="en-US" baseline="0"/>
              <a:t> câu hỏi cho SV? các </a:t>
            </a:r>
            <a:r>
              <a:rPr lang="en-US" sz="1200"/>
              <a:t>THIẾT BỊ SỬ DỤNG HỆ ĐIỀU HÀNH HIỆN NAY?</a:t>
            </a:r>
          </a:p>
          <a:p>
            <a:r>
              <a:rPr lang="en-US"/>
              <a:t>- ở</a:t>
            </a:r>
            <a:r>
              <a:rPr lang="en-US" baseline="0"/>
              <a:t> trong hầu hết các lĩnh vực: khoa học, đời sống.... tàu vũ trụ, máy tính, thiết bị y tế, thiết bị chuyên dùng cho các ngành nghề, thiết bị gia dụng, nồi cơm điện, lò vi sóng, tủ lạnh,.....vvv</a:t>
            </a:r>
          </a:p>
          <a:p>
            <a:r>
              <a:rPr lang="en-US" baseline="0"/>
              <a:t>1,2  Hàng không vũ trụ:</a:t>
            </a:r>
          </a:p>
          <a:p>
            <a:r>
              <a:rPr lang="en-US" baseline="0"/>
              <a:t>3. Hệ thống máy tính</a:t>
            </a:r>
          </a:p>
          <a:p>
            <a:r>
              <a:rPr lang="en-US" baseline="0"/>
              <a:t>4,5 Các thiết bị chuyên dụng: máy đo điện, máy y tế</a:t>
            </a:r>
          </a:p>
          <a:p>
            <a:r>
              <a:rPr lang="en-US" baseline="0"/>
              <a:t>6,7: thiết bị gia dụng:</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14</a:t>
            </a:fld>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217</a:t>
            </a:fld>
            <a:endParaRPr lang="en-US"/>
          </a:p>
        </p:txBody>
      </p:sp>
    </p:spTree>
    <p:extLst>
      <p:ext uri="{BB962C8B-B14F-4D97-AF65-F5344CB8AC3E}">
        <p14:creationId xmlns:p14="http://schemas.microsoft.com/office/powerpoint/2010/main" val="24735008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 Địa chỉ logic: còn gọi là địa chỉ ảo, là tất cả các địa chỉ do bộ xử lý tạo ra. </a:t>
            </a:r>
          </a:p>
          <a:p>
            <a:pPr algn="just"/>
            <a:r>
              <a:rPr lang="en-US"/>
              <a:t>Địa chỉ vật lý: là địa chỉ thực tế mà trình quản lý bộ nhớ nhìn thấy và thao tác. </a:t>
            </a:r>
          </a:p>
          <a:p>
            <a:pPr algn="just"/>
            <a:r>
              <a:rPr lang="en-US"/>
              <a:t>Không gian địa chỉ: là tập hợp tất cả các địa chỉ ảo phát sinh bởi một chương trình. </a:t>
            </a:r>
          </a:p>
          <a:p>
            <a:pPr algn="just"/>
            <a:r>
              <a:rPr lang="en-US"/>
              <a:t>Không gian vật lý: là tập hợp tất cả các địa chỉ vật lý tương ứng với các địa chỉ ảo.</a:t>
            </a:r>
          </a:p>
          <a:p>
            <a:r>
              <a:rPr lang="en-US"/>
              <a:t>- </a:t>
            </a:r>
            <a:r>
              <a:rPr lang="en-US" sz="1200" kern="1200">
                <a:solidFill>
                  <a:schemeClr val="tx1"/>
                </a:solidFill>
                <a:effectLst/>
                <a:latin typeface="+mn-lt"/>
                <a:ea typeface="+mn-ea"/>
                <a:cs typeface="+mn-cs"/>
              </a:rPr>
              <a:t>Dynamic linking – Liên kết động.</a:t>
            </a:r>
          </a:p>
          <a:p>
            <a:r>
              <a:rPr lang="en-US" sz="1200" kern="1200">
                <a:solidFill>
                  <a:schemeClr val="tx1"/>
                </a:solidFill>
                <a:effectLst/>
                <a:latin typeface="+mn-lt"/>
                <a:ea typeface="+mn-ea"/>
                <a:cs typeface="+mn-cs"/>
              </a:rPr>
              <a:t>Chỉ liên kết trong thời gian thực thi.</a:t>
            </a:r>
          </a:p>
          <a:p>
            <a:r>
              <a:rPr lang="en-US" sz="1200" kern="1200">
                <a:solidFill>
                  <a:schemeClr val="tx1"/>
                </a:solidFill>
                <a:effectLst/>
                <a:latin typeface="+mn-lt"/>
                <a:ea typeface="+mn-ea"/>
                <a:cs typeface="+mn-cs"/>
              </a:rPr>
              <a:t>HĐH cần quản lý hàm/thủ tục trong không gian địa chỉ của tiến trình.</a:t>
            </a:r>
          </a:p>
          <a:p>
            <a:r>
              <a:rPr lang="en-US" sz="1200" kern="1200">
                <a:solidFill>
                  <a:schemeClr val="tx1"/>
                </a:solidFill>
                <a:effectLst/>
                <a:latin typeface="+mn-lt"/>
                <a:ea typeface="+mn-ea"/>
                <a:cs typeface="+mn-cs"/>
              </a:rPr>
              <a:t>Phù hợp với thư viện.</a:t>
            </a:r>
            <a:endParaRPr lang="en-US"/>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221</a:t>
            </a:fld>
            <a:endParaRPr lang="en-US"/>
          </a:p>
        </p:txBody>
      </p:sp>
    </p:spTree>
    <p:extLst>
      <p:ext uri="{BB962C8B-B14F-4D97-AF65-F5344CB8AC3E}">
        <p14:creationId xmlns:p14="http://schemas.microsoft.com/office/powerpoint/2010/main" val="75110537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kích</a:t>
            </a:r>
            <a:r>
              <a:rPr lang="en-US" baseline="0"/>
              <a:t> thước có thể vài KB hoặc vài MB.</a:t>
            </a: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222</a:t>
            </a:fld>
            <a:endParaRPr lang="en-US"/>
          </a:p>
        </p:txBody>
      </p:sp>
    </p:spTree>
    <p:extLst>
      <p:ext uri="{BB962C8B-B14F-4D97-AF65-F5344CB8AC3E}">
        <p14:creationId xmlns:p14="http://schemas.microsoft.com/office/powerpoint/2010/main" val="35673941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EB6B8-5FEF-41EE-AFDB-3AF3DCA5228D}" type="slidenum">
              <a:rPr lang="en-US" smtClean="0"/>
              <a:pPr/>
              <a:t>234</a:t>
            </a:fld>
            <a:endParaRPr lang="en-US" dirty="0"/>
          </a:p>
        </p:txBody>
      </p:sp>
    </p:spTree>
    <p:extLst>
      <p:ext uri="{BB962C8B-B14F-4D97-AF65-F5344CB8AC3E}">
        <p14:creationId xmlns:p14="http://schemas.microsoft.com/office/powerpoint/2010/main" val="16563444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235</a:t>
            </a:fld>
            <a:endParaRPr lang="en-US"/>
          </a:p>
        </p:txBody>
      </p:sp>
    </p:spTree>
    <p:extLst>
      <p:ext uri="{BB962C8B-B14F-4D97-AF65-F5344CB8AC3E}">
        <p14:creationId xmlns:p14="http://schemas.microsoft.com/office/powerpoint/2010/main" val="24735008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a:latin typeface="Times New Roman" pitchFamily="18" charset="0"/>
              </a:rPr>
              <a:t>Vị trí </a:t>
            </a:r>
            <a:r>
              <a:rPr lang="en-US" sz="1200">
                <a:latin typeface="Times New Roman" pitchFamily="18" charset="0"/>
              </a:rPr>
              <a:t>(location): vị</a:t>
            </a:r>
            <a:r>
              <a:rPr lang="en-US" sz="1200" baseline="0">
                <a:latin typeface="Times New Roman" pitchFamily="18" charset="0"/>
              </a:rPr>
              <a:t> trí tệp trên các thiết bị lưu trữ (</a:t>
            </a:r>
            <a:r>
              <a:rPr lang="en-US" sz="1200">
                <a:latin typeface="Times New Roman" pitchFamily="18" charset="0"/>
              </a:rPr>
              <a:t>trỏ</a:t>
            </a:r>
            <a:r>
              <a:rPr lang="en-US" sz="1200" baseline="0">
                <a:latin typeface="Times New Roman" pitchFamily="18" charset="0"/>
              </a:rPr>
              <a:t> tới thiết bị và vị trí của file trên đó).</a:t>
            </a:r>
            <a:r>
              <a:rPr lang="en-US" sz="1200">
                <a:latin typeface="Times New Roman"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latin typeface="Times New Roman" pitchFamily="18" charset="0"/>
              </a:rPr>
              <a:t>Giờ </a:t>
            </a:r>
            <a:r>
              <a:rPr lang="en-US" sz="1200">
                <a:latin typeface="Times New Roman" pitchFamily="18" charset="0"/>
              </a:rPr>
              <a:t>(time), </a:t>
            </a:r>
            <a:r>
              <a:rPr lang="en-US" sz="1200" b="1">
                <a:latin typeface="Times New Roman" pitchFamily="18" charset="0"/>
              </a:rPr>
              <a:t>ngày </a:t>
            </a:r>
            <a:r>
              <a:rPr lang="en-US" sz="1200">
                <a:latin typeface="Times New Roman" pitchFamily="18" charset="0"/>
              </a:rPr>
              <a:t>(date): thời</a:t>
            </a:r>
            <a:r>
              <a:rPr lang="en-US" sz="1200" baseline="0">
                <a:latin typeface="Times New Roman" pitchFamily="18" charset="0"/>
              </a:rPr>
              <a:t> điểm tạo, sửa đổi, sử dụng cuối.</a:t>
            </a:r>
            <a:r>
              <a:rPr lang="en-US" sz="1200">
                <a:latin typeface="Times New Roman" pitchFamily="18" charset="0"/>
              </a:rPr>
              <a:t> </a:t>
            </a: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238</a:t>
            </a:fld>
            <a:endParaRPr lang="en-US"/>
          </a:p>
        </p:txBody>
      </p:sp>
    </p:spTree>
    <p:extLst>
      <p:ext uri="{BB962C8B-B14F-4D97-AF65-F5344CB8AC3E}">
        <p14:creationId xmlns:p14="http://schemas.microsoft.com/office/powerpoint/2010/main" val="26439563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EB6B8-5FEF-41EE-AFDB-3AF3DCA5228D}" type="slidenum">
              <a:rPr lang="en-US" smtClean="0"/>
              <a:pPr/>
              <a:t>252</a:t>
            </a:fld>
            <a:endParaRPr lang="en-US" dirty="0"/>
          </a:p>
        </p:txBody>
      </p:sp>
    </p:spTree>
    <p:extLst>
      <p:ext uri="{BB962C8B-B14F-4D97-AF65-F5344CB8AC3E}">
        <p14:creationId xmlns:p14="http://schemas.microsoft.com/office/powerpoint/2010/main" val="16563444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HĐH</a:t>
            </a:r>
            <a:r>
              <a:rPr lang="en-US" baseline="0"/>
              <a:t> PC có nhiều các thiết bị, chia ra thành các loại:</a:t>
            </a:r>
          </a:p>
          <a:p>
            <a:r>
              <a:rPr lang="en-US" baseline="0"/>
              <a:t>- TB lưu trữ: ổ cứng, băng đĩa từ, ... USB</a:t>
            </a:r>
          </a:p>
          <a:p>
            <a:r>
              <a:rPr lang="en-US" baseline="0"/>
              <a:t>- TB truyền dẫn: mạng, bluetooth,...</a:t>
            </a:r>
          </a:p>
          <a:p>
            <a:r>
              <a:rPr lang="en-US" baseline="0"/>
              <a:t>- TB giao tiếp với con người: màn hình, mouse, key...</a:t>
            </a:r>
          </a:p>
          <a:p>
            <a:endParaRPr lang="en-US" baseline="0"/>
          </a:p>
          <a:p>
            <a:r>
              <a:rPr lang="en-US" baseline="0"/>
              <a:t>Tùy thuộc vào thiết bị ngoại vi giao tiếp mà có các bus giao tiếp khác nhau.</a:t>
            </a:r>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a:t>
            </a:r>
            <a:r>
              <a:rPr lang="en-US" baseline="0"/>
              <a:t> tiến trình không điều khiển trực tiếp với TB ngoại vi mà thông qua thiết bị điều khiển.</a:t>
            </a: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15</a:t>
            </a:fld>
            <a:endParaRPr lang="en-US"/>
          </a:p>
        </p:txBody>
      </p:sp>
    </p:spTree>
    <p:extLst>
      <p:ext uri="{BB962C8B-B14F-4D97-AF65-F5344CB8AC3E}">
        <p14:creationId xmlns:p14="http://schemas.microsoft.com/office/powerpoint/2010/main" val="32926307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63444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Ngắt</a:t>
            </a:r>
            <a:r>
              <a:rPr lang="en-US" baseline="0"/>
              <a:t> là phương tiện để cho các thiết bị khác trong hệ thống báo cho Tiến trình biết trạng thái của nó.</a:t>
            </a:r>
          </a:p>
          <a:p>
            <a:r>
              <a:rPr lang="en-US" baseline="0"/>
              <a:t>- Ngắt là hiện tượng dừng đột xuất chương trình để chuyển sang thực hiện chương trình khác với một điều kiện nào đó xảy ra. Chương trình này gọi là chương trình phục vụ ngắt (ISR – Interrupt Service Routine).</a:t>
            </a:r>
          </a:p>
          <a:p>
            <a:r>
              <a:rPr lang="en-US" baseline="0"/>
              <a:t>Phân loại ngắt:</a:t>
            </a:r>
          </a:p>
          <a:p>
            <a:r>
              <a:rPr lang="vi-VN" baseline="0"/>
              <a:t>Ngắt cứng:là loại ngắt do các thành phần cứng gây ra.</a:t>
            </a:r>
          </a:p>
          <a:p>
            <a:r>
              <a:rPr lang="vi-VN" baseline="0"/>
              <a:t>Ngắt mềm là loại ngắt do phần mềm gây nên.</a:t>
            </a:r>
          </a:p>
          <a:p>
            <a:endParaRPr lang="vi-VN" baseline="0"/>
          </a:p>
          <a:p>
            <a:r>
              <a:rPr lang="vi-VN" baseline="0"/>
              <a:t>Ngắt cứng gồm các loại</a:t>
            </a:r>
          </a:p>
          <a:p>
            <a:r>
              <a:rPr lang="vi-VN" baseline="0"/>
              <a:t>Ngắt trong:Ngắt bên trong CPU (ví dụ Phép chia cho 0)</a:t>
            </a:r>
          </a:p>
          <a:p>
            <a:r>
              <a:rPr lang="vi-VN" baseline="0"/>
              <a:t>Ngắt ngoài là loại ngắt do các thành phần cứng khác và các thiết bị ngoại vi gây ra.</a:t>
            </a:r>
          </a:p>
          <a:p>
            <a:r>
              <a:rPr lang="vi-VN" baseline="0"/>
              <a:t>Nó bao gồm hai loại sau ngắt có cấm không cấm </a:t>
            </a:r>
          </a:p>
          <a:p>
            <a:r>
              <a:rPr lang="vi-VN" baseline="0"/>
              <a:t>+ngắt có che (Ngắt có cấm):là các loại ngắt chỉ thực hiện khi cờ IF =1;</a:t>
            </a:r>
          </a:p>
          <a:p>
            <a:r>
              <a:rPr lang="vi-VN" baseline="0"/>
              <a:t>+ Ngắt không che (Ngắt không cấm) là loại ngắt thực hiện được ngay cả khi cờ IF=0;</a:t>
            </a:r>
          </a:p>
          <a:p>
            <a:endParaRPr lang="vi-VN" baseline="0"/>
          </a:p>
          <a:p>
            <a:r>
              <a:rPr lang="vi-VN" baseline="0"/>
              <a:t>Ngắt mềm gồm hai loại</a:t>
            </a:r>
          </a:p>
          <a:p>
            <a:r>
              <a:rPr lang="vi-VN" baseline="0"/>
              <a:t>Ngắt của người sử dụng là loại ngắt do người lập trình viết ra bằng các ngôn ngữ bậc cao hay viết bằng hợp ngữ.</a:t>
            </a:r>
          </a:p>
          <a:p>
            <a:r>
              <a:rPr lang="vi-VN" baseline="0"/>
              <a:t>Ngắt hệ thống:ngắt do các chương trình hệ thống gây nên. gồm</a:t>
            </a:r>
          </a:p>
          <a:p>
            <a:r>
              <a:rPr lang="vi-VN" baseline="0"/>
              <a:t>+ Ngắt của DOS ngắt trong chương trình hệ thống gây nên ;</a:t>
            </a:r>
          </a:p>
          <a:p>
            <a:r>
              <a:rPr lang="vi-VN" baseline="0"/>
              <a:t>+ Ngắt BIOS ngắt trong hệ điều hành vào ra cơ sở.</a:t>
            </a:r>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Bình</a:t>
            </a:r>
            <a:r>
              <a:rPr lang="en-US" baseline="0"/>
              <a:t> thường, chương trình chính thực hiện liên tục.</a:t>
            </a:r>
          </a:p>
          <a:p>
            <a:r>
              <a:rPr lang="en-US" baseline="0"/>
              <a:t>Khi có yêu cầu ngắt, thực hiện gọi chương trình phục vụ ngắt. Chương trình sẽ lưu trữ các thanh ghi cần thiết. Sau đó thực hiện các tiến trình ngắt. Sau khi thực hiện xong tiến trình ngắt. CPU khôi phục lại các thanh ghi và trở về thực hiện chương trình chính.</a:t>
            </a:r>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vi-VN"/>
              <a:t>Để thực hiện các ngắt tương ứng, địa chỉ thực hiện các chương trình con phục vụ ngắt trong bảng vector ngắt.</a:t>
            </a:r>
            <a:endParaRPr lang="en-US"/>
          </a:p>
          <a:p>
            <a:r>
              <a:rPr lang="en-US"/>
              <a:t>- </a:t>
            </a:r>
            <a:r>
              <a:rPr lang="vi-VN"/>
              <a:t>Bảng vector ngắt gồm có 256 phần tử, mỗi phần tử gồm 4 byte chứa 2 địa chỉ: địa chỉ thanh ghi đoạn đưa vào CS và địa chỉ offset của chương trình phục vụ ngắt đưa vào IP.</a:t>
            </a:r>
            <a:r>
              <a:rPr lang="en-US"/>
              <a:t> </a:t>
            </a:r>
            <a:r>
              <a:rPr lang="vi-VN"/>
              <a:t>Khi có một quá trình ngắt xảy ra, CPU sẽ tìm địa chỉ bắt đầu của chương trình ngắt được chứa trong bảng vector ngắt theo số thự tự ngắt.</a:t>
            </a:r>
            <a:endParaRPr lang="en-US"/>
          </a:p>
          <a:p>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Direct Memory Access: Truy cập</a:t>
            </a:r>
            <a:r>
              <a:rPr lang="en-US" baseline="0"/>
              <a:t> bộ nhớ trực tiếp</a:t>
            </a:r>
          </a:p>
          <a:p>
            <a:r>
              <a:rPr lang="en-US"/>
              <a:t>- </a:t>
            </a:r>
            <a:r>
              <a:rPr lang="vi-VN"/>
              <a:t>CPU chỉ tham gia vào giai đoạn khởi đầu và kết thúc của việc truyền nhận dữ liệu  </a:t>
            </a:r>
          </a:p>
          <a:p>
            <a:r>
              <a:rPr lang="en-US"/>
              <a:t>- </a:t>
            </a:r>
            <a:r>
              <a:rPr lang="vi-VN"/>
              <a:t>Trong khi đang truyền nhận dữ liệu, CPU có thể thực thi công việc khác </a:t>
            </a:r>
          </a:p>
          <a:p>
            <a:r>
              <a:rPr lang="en-US"/>
              <a:t>- </a:t>
            </a:r>
            <a:r>
              <a:rPr lang="vi-VN"/>
              <a:t>Thích hợp cho các thiết bị có tốc độ cao (đĩa) </a:t>
            </a: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a:t>
            </a:r>
            <a:r>
              <a:rPr lang="en-US" baseline="0"/>
              <a:t> 360/model 65 và VAX-11/782</a:t>
            </a: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20</a:t>
            </a:fld>
            <a:endParaRPr lang="en-US"/>
          </a:p>
        </p:txBody>
      </p:sp>
    </p:spTree>
    <p:extLst>
      <p:ext uri="{BB962C8B-B14F-4D97-AF65-F5344CB8AC3E}">
        <p14:creationId xmlns:p14="http://schemas.microsoft.com/office/powerpoint/2010/main" val="337053001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Cấu</a:t>
            </a:r>
            <a:r>
              <a:rPr lang="en-US" baseline="0"/>
              <a:t> trúc đĩa từ: gồm nhiều đĩa xếp đồng tâm, chồng lên nhau: Đơn vị quản lý nhỏ nhất là sector -&gt; Track -&gt; Cylinder (Tập hợp các track cùng bán kính ở các đĩa khác nhau).</a:t>
            </a:r>
          </a:p>
          <a:p>
            <a:r>
              <a:rPr lang="en-US" baseline="0"/>
              <a:t>- HĐH có trách nhiệm sử dụng hiệu quả phần cứng: Truy nhập nhanh, băng thông cao.</a:t>
            </a:r>
          </a:p>
          <a:p>
            <a:r>
              <a:rPr lang="en-US" baseline="0"/>
              <a:t>- Băng thông được tính dựa trên:</a:t>
            </a:r>
          </a:p>
          <a:p>
            <a:r>
              <a:rPr lang="en-US" baseline="0"/>
              <a:t>+ Tổng số byte trao đổi</a:t>
            </a:r>
          </a:p>
          <a:p>
            <a:r>
              <a:rPr lang="en-US" baseline="0"/>
              <a:t>+ Khoảng thời gian từ khi yêu cầu dịch vụ đến khi hoàn thành.</a:t>
            </a:r>
          </a:p>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Mục</a:t>
            </a:r>
            <a:r>
              <a:rPr lang="en-US" baseline="0"/>
              <a:t> đích khi quản lý đĩa từ: đảm bảo thời gian định vị nhỏ nhất.</a:t>
            </a:r>
          </a:p>
          <a:p>
            <a:endParaRPr lang="en-US" baseline="0"/>
          </a:p>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FCFS(first come first service): truy cập</a:t>
            </a:r>
            <a:r>
              <a:rPr lang="en-US" baseline="0"/>
              <a:t> theo trật tự yêu cầu</a:t>
            </a:r>
            <a:endParaRPr lang="en-US"/>
          </a:p>
          <a:p>
            <a:endParaRPr lang="en-US" baseline="0"/>
          </a:p>
          <a:p>
            <a:r>
              <a:rPr lang="en-US" baseline="0"/>
              <a:t>Thuật toán FCFS không hiệu quả do tốn nhiều thời gian.</a:t>
            </a: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SSTF (Shortest Seek</a:t>
            </a:r>
            <a:r>
              <a:rPr lang="en-US" baseline="0"/>
              <a:t> Time First)</a:t>
            </a:r>
            <a:r>
              <a:rPr lang="en-US"/>
              <a:t>: truy cập</a:t>
            </a:r>
            <a:r>
              <a:rPr lang="en-US" baseline="0"/>
              <a:t> theo vị trí gần nhất.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Có thể tồn tại yêu cầu phải đợi vô hạn do yêu cầu mới xuất hiện gần đầu đọc hơn.</a:t>
            </a: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SCAN: đầu</a:t>
            </a:r>
            <a:r>
              <a:rPr lang="en-US" baseline="0"/>
              <a:t> từ dịch chuyển từ cylinder ngoài cùng đến cylinder trong cùng và quay ngược lại.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Phục vụ các yêu cầu trên đường đi.</a:t>
            </a:r>
          </a:p>
          <a:p>
            <a:pPr marL="0" marR="0" indent="0" algn="l" defTabSz="914400" rtl="0" eaLnBrk="1" fontAlgn="auto" latinLnBrk="0" hangingPunct="1">
              <a:lnSpc>
                <a:spcPct val="100000"/>
              </a:lnSpc>
              <a:spcBef>
                <a:spcPts val="0"/>
              </a:spcBef>
              <a:spcAft>
                <a:spcPts val="0"/>
              </a:spcAft>
              <a:buClrTx/>
              <a:buSzTx/>
              <a:buFontTx/>
              <a:buNone/>
              <a:tabLst/>
              <a:defRPr/>
            </a:pPr>
            <a:r>
              <a:rPr lang="en-US"/>
              <a:t>(hệ</a:t>
            </a:r>
            <a:r>
              <a:rPr lang="en-US" baseline="0"/>
              <a:t> thống đầu từ di chuyển theo một hướng, xử lý các yêu cầu theo hướng này, nếu hết yêu cầu hay đến cylinder cuối thì di chuyển theo hướng ngược lại)</a:t>
            </a: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C-SCAN xử</a:t>
            </a:r>
            <a:r>
              <a:rPr lang="en-US" baseline="0"/>
              <a:t> lý như SCAN nhưng coi các cylinder như danh sách nối vòng, Cylinder ngoài cùng nối tiếp cylinder trong cùng.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 </a:t>
            </a:r>
            <a:r>
              <a:rPr lang="en-US"/>
              <a:t>đầu</a:t>
            </a:r>
            <a:r>
              <a:rPr lang="en-US" baseline="0"/>
              <a:t> từ dịch chuyển từ cylinder đầu tiên đến cylinder ngoài cùng: có phục vụ các yêu cầu gặp trên đường đi.</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 Khi tới cylinder ngoài cùng, đầu từ quay ngược lại cylinder trong cùng và không phục vụ các yêu cầu trên đường đi.</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C-SCAN thu được thời gian đợi đồng đều hơn SCAN </a:t>
            </a:r>
          </a:p>
          <a:p>
            <a:pPr marL="0" marR="0" indent="0" algn="l" defTabSz="914400" rtl="0" eaLnBrk="1" fontAlgn="auto" latinLnBrk="0" hangingPunct="1">
              <a:lnSpc>
                <a:spcPct val="100000"/>
              </a:lnSpc>
              <a:spcBef>
                <a:spcPts val="0"/>
              </a:spcBef>
              <a:spcAft>
                <a:spcPts val="0"/>
              </a:spcAft>
              <a:buClrTx/>
              <a:buSzTx/>
              <a:buFontTx/>
              <a:buNone/>
              <a:tabLst/>
              <a:defRPr/>
            </a:pPr>
            <a:r>
              <a:rPr lang="en-US"/>
              <a:t>(hệ</a:t>
            </a:r>
            <a:r>
              <a:rPr lang="en-US" baseline="0"/>
              <a:t> thống đầu từ chỉ di chuyển theo một hướng, xử lý các yêu cầu theo hướng này, nếu hết yêu cầu hay đến cylinder cuối thì di chuyển nhanh về cylinder đầu tiên)</a:t>
            </a: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C-LOOK</a:t>
            </a:r>
            <a:r>
              <a:rPr lang="en-US" baseline="0"/>
              <a:t> là một trường hợp của </a:t>
            </a:r>
            <a:r>
              <a:rPr lang="en-US"/>
              <a:t>C-SCAN </a:t>
            </a:r>
            <a:r>
              <a:rPr lang="en-US" baseline="0"/>
              <a:t>nhưng đầu đọc không dịch chuyển tới các Cylinder trong/ngoài cùng mà chỉ đến các yêu cầu xa nhất về 2 phía rồi quay lại ngay.</a:t>
            </a:r>
          </a:p>
        </p:txBody>
      </p:sp>
    </p:spTree>
    <p:extLst>
      <p:ext uri="{BB962C8B-B14F-4D97-AF65-F5344CB8AC3E}">
        <p14:creationId xmlns:p14="http://schemas.microsoft.com/office/powerpoint/2010/main" val="26179794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Hiệu</a:t>
            </a:r>
            <a:r>
              <a:rPr lang="en-US" baseline="0"/>
              <a:t> quả của các thuật toán phụ thuộc vào số lượng và kiểu của các yêu cầu.</a:t>
            </a:r>
          </a:p>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C9A111-D6CF-4353-BCF7-F63414180FFE}" type="slidenum">
              <a:rPr lang="en-US"/>
              <a:pPr/>
              <a:t>22</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25793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25</a:t>
            </a:fld>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27</a:t>
            </a:fld>
            <a:endParaRPr lang="en-US"/>
          </a:p>
        </p:txBody>
      </p:sp>
    </p:spTree>
    <p:extLst>
      <p:ext uri="{BB962C8B-B14F-4D97-AF65-F5344CB8AC3E}">
        <p14:creationId xmlns:p14="http://schemas.microsoft.com/office/powerpoint/2010/main" val="1660081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quản</a:t>
            </a:r>
            <a:r>
              <a:rPr lang="en-US" baseline="0"/>
              <a:t> lý file trong HĐH windows vẫn đang dùng?</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31</a:t>
            </a:fld>
            <a:endParaRPr lang="en-US"/>
          </a:p>
        </p:txBody>
      </p:sp>
    </p:spTree>
    <p:extLst>
      <p:ext uri="{BB962C8B-B14F-4D97-AF65-F5344CB8AC3E}">
        <p14:creationId xmlns:p14="http://schemas.microsoft.com/office/powerpoint/2010/main" val="2036994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Kiế</a:t>
            </a:r>
            <a:r>
              <a:rPr lang="en-US" baseline="0"/>
              <a:t>n thức chung</a:t>
            </a:r>
          </a:p>
          <a:p>
            <a:r>
              <a:rPr lang="en-US" baseline="0"/>
              <a:t>B. Quản lý tiến trình</a:t>
            </a:r>
          </a:p>
          <a:p>
            <a:r>
              <a:rPr lang="en-US" baseline="0"/>
              <a:t>C. Quản lý lưu trữ</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3</a:t>
            </a:fld>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334" eaLnBrk="0" hangingPunct="0">
              <a:defRPr>
                <a:solidFill>
                  <a:schemeClr val="tx1"/>
                </a:solidFill>
                <a:latin typeface="Arial" charset="0"/>
              </a:defRPr>
            </a:lvl1pPr>
            <a:lvl2pPr marL="703797" indent="-270691" defTabSz="914334" eaLnBrk="0" hangingPunct="0">
              <a:defRPr>
                <a:solidFill>
                  <a:schemeClr val="tx1"/>
                </a:solidFill>
                <a:latin typeface="Arial" charset="0"/>
              </a:defRPr>
            </a:lvl2pPr>
            <a:lvl3pPr marL="1082764" indent="-216553" defTabSz="914334" eaLnBrk="0" hangingPunct="0">
              <a:defRPr>
                <a:solidFill>
                  <a:schemeClr val="tx1"/>
                </a:solidFill>
                <a:latin typeface="Arial" charset="0"/>
              </a:defRPr>
            </a:lvl3pPr>
            <a:lvl4pPr marL="1515869" indent="-216553" defTabSz="914334" eaLnBrk="0" hangingPunct="0">
              <a:defRPr>
                <a:solidFill>
                  <a:schemeClr val="tx1"/>
                </a:solidFill>
                <a:latin typeface="Arial" charset="0"/>
              </a:defRPr>
            </a:lvl4pPr>
            <a:lvl5pPr marL="1948975" indent="-216553" defTabSz="914334" eaLnBrk="0" hangingPunct="0">
              <a:defRPr>
                <a:solidFill>
                  <a:schemeClr val="tx1"/>
                </a:solidFill>
                <a:latin typeface="Arial" charset="0"/>
              </a:defRPr>
            </a:lvl5pPr>
            <a:lvl6pPr marL="2382081" indent="-216553" defTabSz="914334" eaLnBrk="0" fontAlgn="base" hangingPunct="0">
              <a:spcBef>
                <a:spcPct val="0"/>
              </a:spcBef>
              <a:spcAft>
                <a:spcPct val="0"/>
              </a:spcAft>
              <a:defRPr>
                <a:solidFill>
                  <a:schemeClr val="tx1"/>
                </a:solidFill>
                <a:latin typeface="Arial" charset="0"/>
              </a:defRPr>
            </a:lvl6pPr>
            <a:lvl7pPr marL="2815186" indent="-216553" defTabSz="914334" eaLnBrk="0" fontAlgn="base" hangingPunct="0">
              <a:spcBef>
                <a:spcPct val="0"/>
              </a:spcBef>
              <a:spcAft>
                <a:spcPct val="0"/>
              </a:spcAft>
              <a:defRPr>
                <a:solidFill>
                  <a:schemeClr val="tx1"/>
                </a:solidFill>
                <a:latin typeface="Arial" charset="0"/>
              </a:defRPr>
            </a:lvl7pPr>
            <a:lvl8pPr marL="3248292" indent="-216553" defTabSz="914334" eaLnBrk="0" fontAlgn="base" hangingPunct="0">
              <a:spcBef>
                <a:spcPct val="0"/>
              </a:spcBef>
              <a:spcAft>
                <a:spcPct val="0"/>
              </a:spcAft>
              <a:defRPr>
                <a:solidFill>
                  <a:schemeClr val="tx1"/>
                </a:solidFill>
                <a:latin typeface="Arial" charset="0"/>
              </a:defRPr>
            </a:lvl8pPr>
            <a:lvl9pPr marL="3681397" indent="-216553" defTabSz="914334" eaLnBrk="0" fontAlgn="base" hangingPunct="0">
              <a:spcBef>
                <a:spcPct val="0"/>
              </a:spcBef>
              <a:spcAft>
                <a:spcPct val="0"/>
              </a:spcAft>
              <a:defRPr>
                <a:solidFill>
                  <a:schemeClr val="tx1"/>
                </a:solidFill>
                <a:latin typeface="Arial" charset="0"/>
              </a:defRPr>
            </a:lvl9pPr>
          </a:lstStyle>
          <a:p>
            <a:fld id="{05F6C171-EC0F-40E5-9FEF-1AE6F6B5AC96}" type="slidenum">
              <a:rPr lang="en-US" smtClean="0">
                <a:latin typeface="Times New Roman" pitchFamily="18" charset="0"/>
              </a:rPr>
              <a:pPr/>
              <a:t>34</a:t>
            </a:fld>
            <a:endParaRPr lang="en-US">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21732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a:t>Thảo</a:t>
            </a:r>
            <a:r>
              <a:rPr lang="en-US" sz="2000" baseline="0"/>
              <a:t> luận:</a:t>
            </a:r>
          </a:p>
          <a:p>
            <a:r>
              <a:rPr lang="en-US" sz="2000" kern="1200">
                <a:solidFill>
                  <a:schemeClr val="tx1"/>
                </a:solidFill>
                <a:effectLst/>
                <a:latin typeface="+mn-lt"/>
                <a:ea typeface="+mn-ea"/>
                <a:cs typeface="+mn-cs"/>
              </a:rPr>
              <a:t>-Thi hành chương trình : hệ thống có khả năng nạp chương</a:t>
            </a:r>
          </a:p>
          <a:p>
            <a:r>
              <a:rPr lang="en-US" sz="2000" kern="1200">
                <a:solidFill>
                  <a:schemeClr val="tx1"/>
                </a:solidFill>
                <a:effectLst/>
                <a:latin typeface="+mn-lt"/>
                <a:ea typeface="+mn-ea"/>
                <a:cs typeface="+mn-cs"/>
              </a:rPr>
              <a:t>trình vào BN và thi hành. Ch trình phải chấm dứt thi hành theo cách thông thường hoặc bất thường.</a:t>
            </a:r>
          </a:p>
          <a:p>
            <a:r>
              <a:rPr lang="en-US" sz="2000" kern="1200">
                <a:solidFill>
                  <a:schemeClr val="tx1"/>
                </a:solidFill>
                <a:effectLst/>
                <a:latin typeface="+mn-lt"/>
                <a:ea typeface="+mn-ea"/>
                <a:cs typeface="+mn-cs"/>
              </a:rPr>
              <a:t>- Thao tác I/O: HĐH</a:t>
            </a:r>
            <a:r>
              <a:rPr lang="en-US" sz="2000" kern="1200" baseline="0">
                <a:solidFill>
                  <a:schemeClr val="tx1"/>
                </a:solidFill>
                <a:effectLst/>
                <a:latin typeface="+mn-lt"/>
                <a:ea typeface="+mn-ea"/>
                <a:cs typeface="+mn-cs"/>
              </a:rPr>
              <a:t> cung cấp phương tiện để thực hiện I/O.</a:t>
            </a:r>
          </a:p>
          <a:p>
            <a:r>
              <a:rPr lang="en-US" sz="2000" kern="1200">
                <a:solidFill>
                  <a:schemeClr val="tx1"/>
                </a:solidFill>
                <a:effectLst/>
                <a:latin typeface="+mn-lt"/>
                <a:ea typeface="+mn-ea"/>
                <a:cs typeface="+mn-cs"/>
              </a:rPr>
              <a:t>- Thao tác</a:t>
            </a:r>
            <a:r>
              <a:rPr lang="en-US" sz="2000" kern="1200" baseline="0">
                <a:solidFill>
                  <a:schemeClr val="tx1"/>
                </a:solidFill>
                <a:effectLst/>
                <a:latin typeface="+mn-lt"/>
                <a:ea typeface="+mn-ea"/>
                <a:cs typeface="+mn-cs"/>
              </a:rPr>
              <a:t> trên HT tập tin: ch trình có khả năng đọc, viết, tạo, xóa file.</a:t>
            </a:r>
          </a:p>
          <a:p>
            <a:r>
              <a:rPr lang="en-US" sz="2000" kern="1200" baseline="0">
                <a:solidFill>
                  <a:schemeClr val="tx1"/>
                </a:solidFill>
                <a:effectLst/>
                <a:latin typeface="+mn-lt"/>
                <a:ea typeface="+mn-ea"/>
                <a:cs typeface="+mn-cs"/>
              </a:rPr>
              <a:t>- Phát hiện lỗi: chỉ ra lỗi và HĐH có cách giải quyết tương ứng.</a:t>
            </a:r>
          </a:p>
          <a:p>
            <a:r>
              <a:rPr lang="en-US" sz="2000" kern="1200" baseline="0">
                <a:solidFill>
                  <a:schemeClr val="tx1"/>
                </a:solidFill>
                <a:effectLst/>
                <a:latin typeface="+mn-lt"/>
                <a:ea typeface="+mn-ea"/>
                <a:cs typeface="+mn-cs"/>
              </a:rPr>
              <a:t>- Cung cấp tài nguyên: phân phối tài nguyên cho nhiều người dùng hoặc nhiều cv th.h trong cùng thời điểm.</a:t>
            </a:r>
          </a:p>
          <a:p>
            <a:r>
              <a:rPr lang="en-US" sz="2000" kern="1200" baseline="0">
                <a:solidFill>
                  <a:schemeClr val="tx1"/>
                </a:solidFill>
                <a:effectLst/>
                <a:latin typeface="+mn-lt"/>
                <a:ea typeface="+mn-ea"/>
                <a:cs typeface="+mn-cs"/>
              </a:rPr>
              <a:t>- Thống kê b.cáo: lưu giữ thông tin về loại, số lượng tài nguyên sử dụng =&gt; tính toán, nghiên cứu.</a:t>
            </a:r>
          </a:p>
          <a:p>
            <a:r>
              <a:rPr lang="en-US" sz="2000" kern="1200" baseline="0">
                <a:solidFill>
                  <a:schemeClr val="tx1"/>
                </a:solidFill>
                <a:effectLst/>
                <a:latin typeface="+mn-lt"/>
                <a:ea typeface="+mn-ea"/>
                <a:cs typeface="+mn-cs"/>
              </a:rPr>
              <a:t>- Bảo vệ: đảm bảo mọi truy cập đến cá tài nguyên của HT phải được kiểm soát.</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35</a:t>
            </a:fld>
            <a:endParaRPr lang="en-US"/>
          </a:p>
        </p:txBody>
      </p:sp>
    </p:spTree>
    <p:extLst>
      <p:ext uri="{BB962C8B-B14F-4D97-AF65-F5344CB8AC3E}">
        <p14:creationId xmlns:p14="http://schemas.microsoft.com/office/powerpoint/2010/main" val="2680448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ví</a:t>
            </a:r>
            <a:r>
              <a:rPr lang="en-US" baseline="0"/>
              <a:t> dụ chạy một chương trình C++.</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36</a:t>
            </a:fld>
            <a:endParaRPr lang="en-US"/>
          </a:p>
        </p:txBody>
      </p:sp>
    </p:spTree>
    <p:extLst>
      <p:ext uri="{BB962C8B-B14F-4D97-AF65-F5344CB8AC3E}">
        <p14:creationId xmlns:p14="http://schemas.microsoft.com/office/powerpoint/2010/main" val="770977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xây</a:t>
            </a:r>
            <a:r>
              <a:rPr lang="en-US" baseline="0"/>
              <a:t> dựng các modul độc lập quan hệ với nhau thông qua dữ liệu I/O. Tồn tại cơ chế liên kết các modul độc lập thành HT có tổ chức.</a:t>
            </a:r>
          </a:p>
          <a:p>
            <a:r>
              <a:rPr lang="en-US" baseline="0"/>
              <a:t>- các modul được viết theo địa chỉ tương đối kẻ từ đầu bộ nhớ, khi thực hiện chúng được định vị tại vùng nhớ cụ thể =&gt; HT sử dụng BN linh hoạt hơn, HĐH ko phụ thuộc cấu hình BN.</a:t>
            </a:r>
          </a:p>
          <a:p>
            <a:r>
              <a:rPr lang="en-US"/>
              <a:t>- </a:t>
            </a:r>
            <a:r>
              <a:rPr lang="vi-VN"/>
              <a:t>Khi có một công việc cụ thể, hệ thống sẽ: </a:t>
            </a:r>
          </a:p>
          <a:p>
            <a:r>
              <a:rPr lang="vi-VN"/>
              <a:t>  Xây dựng các phiếu yêu cầu </a:t>
            </a:r>
          </a:p>
          <a:p>
            <a:r>
              <a:rPr lang="vi-VN"/>
              <a:t>  Liệt kê các bước phải thực hiện </a:t>
            </a:r>
          </a:p>
          <a:p>
            <a:r>
              <a:rPr lang="vi-VN"/>
              <a:t>  Xây dựng chương trình tương ứng </a:t>
            </a:r>
          </a:p>
          <a:p>
            <a:r>
              <a:rPr lang="vi-VN"/>
              <a:t>  Thực hiện chương trình</a:t>
            </a:r>
            <a:r>
              <a:rPr lang="en-US"/>
              <a:t>.</a:t>
            </a:r>
          </a:p>
          <a:p>
            <a:r>
              <a:rPr lang="en-US"/>
              <a:t>- </a:t>
            </a:r>
            <a:r>
              <a:rPr lang="vi-VN"/>
              <a:t>Một công việc của hệ điều hành có thể được thực hiện bằng nhiều phương tiện khác nhau cho phép người dùng chọn giải pháp tối ưu với bài toán của mình</a:t>
            </a:r>
            <a:r>
              <a:rPr lang="en-US"/>
              <a:t>.</a:t>
            </a:r>
          </a:p>
          <a:p>
            <a:r>
              <a:rPr lang="en-US"/>
              <a:t>- </a:t>
            </a:r>
            <a:r>
              <a:rPr lang="vi-VN"/>
              <a:t>Hệ thống chuẩn bị sẵn các bảng giá trị cho các tham số điều khiển Nếu trong các câu lệnh của người dùng còn thiếu những tham số giá trị thì hệ thống sẽ tự động lấy giá trị tương ứng ở bảng giá trị chuẩn ra để thực hiện</a:t>
            </a:r>
            <a:r>
              <a:rPr lang="en-US"/>
              <a:t>.</a:t>
            </a:r>
          </a:p>
          <a:p>
            <a:r>
              <a:rPr lang="en-US"/>
              <a:t>- </a:t>
            </a:r>
            <a:r>
              <a:rPr lang="vi-VN"/>
              <a:t>Chương trình và dữ liệu phải được bảo vệ nhiều mức, bằng nhiều khoá. Ví dụ trong Linux </a:t>
            </a:r>
          </a:p>
          <a:p>
            <a:r>
              <a:rPr lang="vi-VN"/>
              <a:t>+ Mức 1: Người sử dụng phải có tài khoản mới được sử dụng máy tính. </a:t>
            </a:r>
          </a:p>
          <a:p>
            <a:r>
              <a:rPr lang="vi-VN"/>
              <a:t>+  Mức 2: Chỉ những người sử dụng thuộc nhóm A mới được truy nhập và tệp chung của nhóm A. </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38</a:t>
            </a:fld>
            <a:endParaRPr lang="en-US"/>
          </a:p>
        </p:txBody>
      </p:sp>
    </p:spTree>
    <p:extLst>
      <p:ext uri="{BB962C8B-B14F-4D97-AF65-F5344CB8AC3E}">
        <p14:creationId xmlns:p14="http://schemas.microsoft.com/office/powerpoint/2010/main" val="581130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39</a:t>
            </a:fld>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44</a:t>
            </a:fld>
            <a:endParaRPr lang="en-US"/>
          </a:p>
        </p:txBody>
      </p:sp>
    </p:spTree>
    <p:extLst>
      <p:ext uri="{BB962C8B-B14F-4D97-AF65-F5344CB8AC3E}">
        <p14:creationId xmlns:p14="http://schemas.microsoft.com/office/powerpoint/2010/main" val="1656344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45</a:t>
            </a:fld>
            <a:endParaRPr lang="en-US"/>
          </a:p>
        </p:txBody>
      </p:sp>
    </p:spTree>
    <p:extLst>
      <p:ext uri="{BB962C8B-B14F-4D97-AF65-F5344CB8AC3E}">
        <p14:creationId xmlns:p14="http://schemas.microsoft.com/office/powerpoint/2010/main" val="1656344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Chương trình: là thực thể thụ động</a:t>
            </a:r>
            <a:r>
              <a:rPr lang="en-US" sz="1200" baseline="0"/>
              <a:t> (nội dung file trên đĩa)</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2400"/>
              <a:t>Tiến trình: là thực thể chủ động (bộ</a:t>
            </a:r>
            <a:r>
              <a:rPr lang="en-US" sz="2400" baseline="0"/>
              <a:t> đếm lệnh, tập tài nguyên)</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2400"/>
              <a:t>Một chương trình có thể được thực hiện bởi các tiến trình khác nhau, với các bộ dữ liệu khác nhau.</a:t>
            </a:r>
            <a:r>
              <a:rPr lang="en-US" sz="2400" baseline="0"/>
              <a:t> (một chương trình, nhiều tiến trình)</a:t>
            </a:r>
            <a:endParaRPr lang="en-US" sz="2400"/>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46</a:t>
            </a:fld>
            <a:endParaRPr lang="en-US"/>
          </a:p>
        </p:txBody>
      </p:sp>
    </p:spTree>
    <p:extLst>
      <p:ext uri="{BB962C8B-B14F-4D97-AF65-F5344CB8AC3E}">
        <p14:creationId xmlns:p14="http://schemas.microsoft.com/office/powerpoint/2010/main" val="4194434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thực</a:t>
            </a:r>
            <a:r>
              <a:rPr lang="en-US" baseline="0"/>
              <a:t> hiện một chương trình:</a:t>
            </a:r>
          </a:p>
          <a:p>
            <a:r>
              <a:rPr lang="en-US" baseline="0"/>
              <a:t>- HĐH tạo một tiến trình và phân phối vùng nhớ cho nó.</a:t>
            </a:r>
          </a:p>
          <a:p>
            <a:r>
              <a:rPr lang="en-US" baseline="0"/>
              <a:t>- Bộ thực hiện (loader/exec):</a:t>
            </a:r>
          </a:p>
          <a:p>
            <a:r>
              <a:rPr lang="en-US" baseline="0"/>
              <a:t>     + đọc và dịch (interprets) file thực thi.</a:t>
            </a:r>
          </a:p>
          <a:p>
            <a:r>
              <a:rPr lang="en-US" baseline="0"/>
              <a:t>     + thiết lập không gian địa chỉ cho tiến trình để chứa mã lệnh và dữ liệu từ file thực thi.</a:t>
            </a:r>
          </a:p>
          <a:p>
            <a:r>
              <a:rPr lang="en-US" baseline="0"/>
              <a:t>     + đặt các tham số dòng lệnh, môi trường vào stack.</a:t>
            </a:r>
          </a:p>
          <a:p>
            <a:r>
              <a:rPr lang="en-US" baseline="0"/>
              <a:t>     + thiết lập các thanh ghi của VXL thích hợp và gọi hàm "_start()" (HĐH).</a:t>
            </a:r>
          </a:p>
          <a:p>
            <a:r>
              <a:rPr lang="en-US" baseline="0"/>
              <a:t>- chương trình bắt đầu thực hiện tại "_start()". Hàm này gọi tới hàm main() (của chương trình) =&gt; tiến trình đang thực hiện không đề cập đến ch.tr nữa.</a:t>
            </a:r>
          </a:p>
          <a:p>
            <a:r>
              <a:rPr lang="en-US" baseline="0"/>
              <a:t>- Khi hàm main() kết thúc, HĐH gọi tới hàm "_exit()" để hủy bỏ tiến trình và thu hồi tài nguyên.</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47</a:t>
            </a:fld>
            <a:endParaRPr lang="en-US"/>
          </a:p>
        </p:txBody>
      </p:sp>
    </p:spTree>
    <p:extLst>
      <p:ext uri="{BB962C8B-B14F-4D97-AF65-F5344CB8AC3E}">
        <p14:creationId xmlns:p14="http://schemas.microsoft.com/office/powerpoint/2010/main" val="799492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admitted: phải</a:t>
            </a:r>
            <a:r>
              <a:rPr lang="en-US" baseline="0"/>
              <a:t> nhận. terminated: hoàn tất.</a:t>
            </a:r>
          </a:p>
          <a:p>
            <a:r>
              <a:rPr lang="en-US"/>
              <a:t>New: tiến trình được tạo lập</a:t>
            </a:r>
          </a:p>
          <a:p>
            <a:r>
              <a:rPr lang="en-US"/>
              <a:t>Ready: tiến trình đã sẵn sàng, đang chờ cấp CPU</a:t>
            </a:r>
          </a:p>
          <a:p>
            <a:r>
              <a:rPr lang="en-US"/>
              <a:t>Running: tiến trình đang được xử lý </a:t>
            </a:r>
          </a:p>
          <a:p>
            <a:r>
              <a:rPr lang="en-US"/>
              <a:t>Waiting: tiến trình tạm dừng và chờ vì thiếu tài nguyên hay chờ 1 sự kiện nào đó (có</a:t>
            </a:r>
            <a:r>
              <a:rPr lang="en-US" baseline="0"/>
              <a:t> thể là hoàn thành thao tác vào ra)</a:t>
            </a:r>
            <a:endParaRPr lang="en-US"/>
          </a:p>
          <a:p>
            <a:r>
              <a:rPr lang="en-US"/>
              <a:t>Terminated</a:t>
            </a:r>
            <a:r>
              <a:rPr lang="en-US" baseline="0"/>
              <a:t> (</a:t>
            </a:r>
            <a:r>
              <a:rPr lang="en-US"/>
              <a:t>Halt): Tiến trình hoàn tất.</a:t>
            </a: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48</a:t>
            </a:fld>
            <a:endParaRPr lang="en-US"/>
          </a:p>
        </p:txBody>
      </p:sp>
    </p:spTree>
    <p:extLst>
      <p:ext uri="{BB962C8B-B14F-4D97-AF65-F5344CB8AC3E}">
        <p14:creationId xmlns:p14="http://schemas.microsoft.com/office/powerpoint/2010/main" val="1723714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4</a:t>
            </a:fld>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Mỗi</a:t>
            </a:r>
            <a:r>
              <a:rPr lang="en-US" baseline="0"/>
              <a:t> tiến trình được thể hiện trong hệ thống bởi khối điều khiển tiến trình PCB.</a:t>
            </a:r>
          </a:p>
          <a:p>
            <a:r>
              <a:rPr lang="en-US" baseline="0"/>
              <a:t>- thông tin lịch trình CPU để điều phối tiến trình.					</a:t>
            </a:r>
          </a:p>
          <a:p>
            <a:r>
              <a:rPr lang="en-US" baseline="0"/>
              <a:t>- thông tin tài nguyên có thể sử dụng.</a:t>
            </a:r>
          </a:p>
          <a:p>
            <a:r>
              <a:rPr lang="en-US" baseline="0"/>
              <a:t>- con trỏ trỏ tới một PCB khác.</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49</a:t>
            </a:fld>
            <a:endParaRPr lang="en-US"/>
          </a:p>
        </p:txBody>
      </p:sp>
    </p:spTree>
    <p:extLst>
      <p:ext uri="{BB962C8B-B14F-4D97-AF65-F5344CB8AC3E}">
        <p14:creationId xmlns:p14="http://schemas.microsoft.com/office/powerpoint/2010/main" val="1723714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50</a:t>
            </a:fld>
            <a:endParaRPr lang="en-US"/>
          </a:p>
        </p:txBody>
      </p:sp>
    </p:spTree>
    <p:extLst>
      <p:ext uri="{BB962C8B-B14F-4D97-AF65-F5344CB8AC3E}">
        <p14:creationId xmlns:p14="http://schemas.microsoft.com/office/powerpoint/2010/main" val="1723714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Đặt</a:t>
            </a:r>
            <a:r>
              <a:rPr lang="en-US" baseline="0"/>
              <a:t> câu hỏi? "</a:t>
            </a:r>
            <a:r>
              <a:rPr lang="en-US"/>
              <a:t>Tại</a:t>
            </a:r>
            <a:r>
              <a:rPr lang="en-US" baseline="0"/>
              <a:t> sao phải điều phối tiến trình?" số lượng users, số lượng tiến trình luôn lớn hớn số lượng CPU của máy tính. Tại một thời điểm chỉ có duy nhất 1 tiến trình được thực hiện trên 1 CPU.</a:t>
            </a:r>
            <a:endParaRPr lang="en-US"/>
          </a:p>
          <a:p>
            <a:r>
              <a:rPr lang="en-US"/>
              <a:t>- Mục</a:t>
            </a:r>
            <a:r>
              <a:rPr lang="en-US" baseline="0"/>
              <a:t> đích: sử dụng tối đa thời gian của CPU =&gt; cần có nhiều tiến trình trong hệ thống.</a:t>
            </a:r>
          </a:p>
          <a:p>
            <a:r>
              <a:rPr lang="en-US" baseline="0"/>
              <a:t>=&gt; vấn đề đặt ra: luân chuyển CPU giữa các tiến trình =&gt; phải có hàng đợi cho các tiến trình.</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51</a:t>
            </a:fld>
            <a:endParaRPr lang="en-US"/>
          </a:p>
        </p:txBody>
      </p:sp>
    </p:spTree>
    <p:extLst>
      <p:ext uri="{BB962C8B-B14F-4D97-AF65-F5344CB8AC3E}">
        <p14:creationId xmlns:p14="http://schemas.microsoft.com/office/powerpoint/2010/main" val="800401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Đặt</a:t>
            </a:r>
            <a:r>
              <a:rPr lang="en-US" baseline="0"/>
              <a:t> câu hỏi? "</a:t>
            </a:r>
            <a:r>
              <a:rPr lang="en-US"/>
              <a:t>Có</a:t>
            </a:r>
            <a:r>
              <a:rPr lang="en-US" baseline="0"/>
              <a:t> thể có nhiều hàng đợi trong hệ thống: hàng đợi sử dụng CPU, máy in, hàng đợi sử dụng ổ đĩa CD..."</a:t>
            </a:r>
          </a:p>
          <a:p>
            <a:r>
              <a:rPr lang="en-US" baseline="0"/>
              <a:t>- Hình vẽ: tiến trình mới tạo, được đặt trong hàng đợi sẵn sàng và đợi cho tới khi được lựa chọn để thực hiện.</a:t>
            </a:r>
          </a:p>
          <a:p>
            <a:r>
              <a:rPr lang="en-US" baseline="0"/>
              <a:t>hình elip: tiến trình đã được chọn và đang thực hiện: đưa ra 1 yêu cầu vào ra và đợi trong một hàng đợi thiết bị, tạo tiến trình con và đợi tiến trình con kết thúc, hết thời gian sử dụng CPU phải quay lại hàng đợi sẵn sàng. Tiến trình tiếp tục chu kỳ (sẵn sàng, thực hiện, chờ đợi) cho tới khi kết thúc =&gt; xóa khỏi tất cả hàng đợi, PCB và tài nguyên đã cấp được giải phóng.</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52</a:t>
            </a:fld>
            <a:endParaRPr lang="en-US"/>
          </a:p>
        </p:txBody>
      </p:sp>
    </p:spTree>
    <p:extLst>
      <p:ext uri="{BB962C8B-B14F-4D97-AF65-F5344CB8AC3E}">
        <p14:creationId xmlns:p14="http://schemas.microsoft.com/office/powerpoint/2010/main" val="3825129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Thông</a:t>
            </a:r>
            <a:r>
              <a:rPr lang="en-US" baseline="0"/>
              <a:t> lượng: một khả năng tổng thể của máy tính được đo bằng tốc độ truyền dữ liệu thông qua mọi bộ phận trong hệ thống</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53</a:t>
            </a:fld>
            <a:endParaRPr lang="en-US"/>
          </a:p>
        </p:txBody>
      </p:sp>
    </p:spTree>
    <p:extLst>
      <p:ext uri="{BB962C8B-B14F-4D97-AF65-F5344CB8AC3E}">
        <p14:creationId xmlns:p14="http://schemas.microsoft.com/office/powerpoint/2010/main" val="3095893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54</a:t>
            </a:fld>
            <a:endParaRPr lang="en-US"/>
          </a:p>
        </p:txBody>
      </p:sp>
    </p:spTree>
    <p:extLst>
      <p:ext uri="{BB962C8B-B14F-4D97-AF65-F5344CB8AC3E}">
        <p14:creationId xmlns:p14="http://schemas.microsoft.com/office/powerpoint/2010/main" val="3095893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55</a:t>
            </a:fld>
            <a:endParaRPr lang="en-US"/>
          </a:p>
        </p:txBody>
      </p:sp>
    </p:spTree>
    <p:extLst>
      <p:ext uri="{BB962C8B-B14F-4D97-AF65-F5344CB8AC3E}">
        <p14:creationId xmlns:p14="http://schemas.microsoft.com/office/powerpoint/2010/main" val="3095893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Đưa tiến trình vào danh sách hàng</a:t>
            </a:r>
            <a:r>
              <a:rPr lang="en-US" sz="1200" baseline="0"/>
              <a:t> đợi tiến trình </a:t>
            </a:r>
            <a:r>
              <a:rPr lang="en-US" sz="1200"/>
              <a:t>nào đó: ready list, suspend list, waiting list</a:t>
            </a: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56</a:t>
            </a:fld>
            <a:endParaRPr lang="en-US"/>
          </a:p>
        </p:txBody>
      </p:sp>
    </p:spTree>
    <p:extLst>
      <p:ext uri="{BB962C8B-B14F-4D97-AF65-F5344CB8AC3E}">
        <p14:creationId xmlns:p14="http://schemas.microsoft.com/office/powerpoint/2010/main" val="27071153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60</a:t>
            </a:fld>
            <a:endParaRPr lang="en-US"/>
          </a:p>
        </p:txBody>
      </p:sp>
    </p:spTree>
    <p:extLst>
      <p:ext uri="{BB962C8B-B14F-4D97-AF65-F5344CB8AC3E}">
        <p14:creationId xmlns:p14="http://schemas.microsoft.com/office/powerpoint/2010/main" val="1656344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5</a:t>
            </a:fld>
            <a:endParaRPr lang="en-US"/>
          </a:p>
        </p:txBody>
      </p:sp>
    </p:spTree>
    <p:extLst>
      <p:ext uri="{BB962C8B-B14F-4D97-AF65-F5344CB8AC3E}">
        <p14:creationId xmlns:p14="http://schemas.microsoft.com/office/powerpoint/2010/main" val="1656344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Thực</a:t>
            </a:r>
            <a:r>
              <a:rPr lang="en-US" baseline="0"/>
              <a:t> hiện 1 công việc với mảng 1000 phần tử.</a:t>
            </a:r>
          </a:p>
          <a:p>
            <a:r>
              <a:rPr lang="en-US" baseline="0"/>
              <a:t>Nếu ta thực hiện tuần tự thì cần thời gian để chương trình duyệt lần lượt từng phần tử từ đầu cho đến hết.</a:t>
            </a:r>
          </a:p>
          <a:p>
            <a:r>
              <a:rPr lang="en-US" baseline="0"/>
              <a:t>- Nhưng với các máy tính đa nhân hiện nay ta có thể chia nhỏ công việc để thực hiện trên các nhân khác nhau khiến cho việc tính toán trở nên nhanh hơn.</a:t>
            </a:r>
          </a:p>
          <a:p>
            <a:r>
              <a:rPr lang="en-US" baseline="0"/>
              <a:t>Đồng thời máy tính sinh ra nhiều luồng hơn so với khi thục hiện tuần tự.</a:t>
            </a: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Tiến</a:t>
            </a:r>
            <a:r>
              <a:rPr lang="en-US" baseline="0"/>
              <a:t> trình đơn luồng và tiến trình đa luồng.</a:t>
            </a:r>
          </a:p>
          <a:p>
            <a:r>
              <a:rPr lang="en-US"/>
              <a:t>Các</a:t>
            </a:r>
            <a:r>
              <a:rPr lang="en-US" baseline="0"/>
              <a:t> tiến trình đều có </a:t>
            </a:r>
            <a:r>
              <a:rPr lang="en-US"/>
              <a:t>Mã lệnh, Dữ liệu, Không gian địa chỉ vật lý.</a:t>
            </a:r>
          </a:p>
          <a:p>
            <a:r>
              <a:rPr lang="en-US"/>
              <a:t>Các</a:t>
            </a:r>
            <a:r>
              <a:rPr lang="en-US" baseline="0"/>
              <a:t> luồng đều có ID, </a:t>
            </a:r>
            <a:r>
              <a:rPr lang="en-US"/>
              <a:t>Bộ đếm chương trình,</a:t>
            </a:r>
            <a:r>
              <a:rPr lang="en-US" baseline="0"/>
              <a:t> </a:t>
            </a:r>
            <a:r>
              <a:rPr lang="en-US"/>
              <a:t>Tập thanh ghi, Ngăn xếp riêng</a:t>
            </a:r>
          </a:p>
          <a:p>
            <a:r>
              <a:rPr lang="en-US"/>
              <a:t>Luồng</a:t>
            </a:r>
            <a:r>
              <a:rPr lang="en-US" baseline="0"/>
              <a:t> chia sẻ </a:t>
            </a:r>
            <a:r>
              <a:rPr lang="en-US"/>
              <a:t>dữ liệu, mã lệnh, không gian địa chỉ của tiến trình.</a:t>
            </a:r>
          </a:p>
        </p:txBody>
      </p:sp>
    </p:spTree>
    <p:extLst>
      <p:ext uri="{BB962C8B-B14F-4D97-AF65-F5344CB8AC3E}">
        <p14:creationId xmlns:p14="http://schemas.microsoft.com/office/powerpoint/2010/main" val="2617979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Making programs easier to understand</a:t>
            </a:r>
          </a:p>
          <a:p>
            <a:r>
              <a:rPr lang="en-US"/>
              <a:t>Overlapping computation and I/O</a:t>
            </a:r>
          </a:p>
          <a:p>
            <a:r>
              <a:rPr lang="en-US"/>
              <a:t>Improving responsiveness of GUIs</a:t>
            </a:r>
          </a:p>
          <a:p>
            <a:r>
              <a:rPr lang="en-US"/>
              <a:t>Improving performance through parallel execution</a:t>
            </a:r>
          </a:p>
        </p:txBody>
      </p:sp>
    </p:spTree>
    <p:extLst>
      <p:ext uri="{BB962C8B-B14F-4D97-AF65-F5344CB8AC3E}">
        <p14:creationId xmlns:p14="http://schemas.microsoft.com/office/powerpoint/2010/main" val="2617979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Tìm</a:t>
            </a:r>
            <a:r>
              <a:rPr lang="en-US" baseline="0"/>
              <a:t> kiếm từ khóa từ một tập các file được đưa vào.</a:t>
            </a:r>
          </a:p>
          <a:p>
            <a:r>
              <a:rPr lang="en-US" baseline="0"/>
              <a:t>1. Biểu đồ chức năng tổng quan/ giải thích qua</a:t>
            </a:r>
          </a:p>
          <a:p>
            <a:r>
              <a:rPr lang="en-US" baseline="0"/>
              <a:t>2. Sơ đồ chức năng của từng luồng/ giải thích qua</a:t>
            </a:r>
          </a:p>
          <a:p>
            <a:r>
              <a:rPr lang="en-US" baseline="0"/>
              <a:t>Với mỗi luồng vừa có phần chia sẻ vừa có phần riêng.</a:t>
            </a:r>
          </a:p>
          <a:p>
            <a:r>
              <a:rPr lang="en-US" baseline="0"/>
              <a:t>+ phần chia sẻ: số lượng file được tìm kiếm</a:t>
            </a:r>
          </a:p>
          <a:p>
            <a:r>
              <a:rPr lang="en-US" baseline="0"/>
              <a:t>+ phần riêng: kết quả tìm kiếm của các file.</a:t>
            </a:r>
          </a:p>
          <a:p>
            <a:r>
              <a:rPr lang="en-US" baseline="0"/>
              <a:t>Các chương trình luôn bắt đầu và kết thúc bằng một luồng.</a:t>
            </a:r>
          </a:p>
          <a:p>
            <a:endParaRPr lang="en-US" baseline="0"/>
          </a:p>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Making programs easier to understand</a:t>
            </a:r>
          </a:p>
          <a:p>
            <a:r>
              <a:rPr lang="en-US"/>
              <a:t>Overlapping computation and I/O</a:t>
            </a:r>
          </a:p>
          <a:p>
            <a:r>
              <a:rPr lang="en-US"/>
              <a:t>Improving responsiveness of GUIs</a:t>
            </a:r>
          </a:p>
          <a:p>
            <a:r>
              <a:rPr lang="en-US"/>
              <a:t>Improving performance through parallel execution</a:t>
            </a:r>
          </a:p>
        </p:txBody>
      </p:sp>
    </p:spTree>
    <p:extLst>
      <p:ext uri="{BB962C8B-B14F-4D97-AF65-F5344CB8AC3E}">
        <p14:creationId xmlns:p14="http://schemas.microsoft.com/office/powerpoint/2010/main" val="2617979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Luồng</a:t>
            </a:r>
            <a:r>
              <a:rPr lang="en-US" baseline="0"/>
              <a:t> mức người dùng:</a:t>
            </a:r>
          </a:p>
          <a:p>
            <a:r>
              <a:rPr lang="en-US" baseline="0"/>
              <a:t>- được cài đặt bởi thư viện luồng tại mức người dùng (thư viện hỗ trợ tạo, điều phối, quản lý luồng)</a:t>
            </a:r>
          </a:p>
          <a:p>
            <a:r>
              <a:rPr lang="en-US" baseline="0"/>
              <a:t>- thao tác luồng được thực hiện trong không gian người dùng</a:t>
            </a:r>
          </a:p>
          <a:p>
            <a:r>
              <a:rPr lang="en-US" baseline="0"/>
              <a:t>- tạo và quản lý luồng nhanh chóng</a:t>
            </a:r>
          </a:p>
          <a:p>
            <a:r>
              <a:rPr lang="en-US" baseline="0"/>
              <a:t>- nếu nhân đơn luồng =&gt; 1 luồng đang chờ đợi vào ra có thể làm cho toàn bộ tiến trình phải chờ đợi theo.</a:t>
            </a:r>
          </a:p>
          <a:p>
            <a:r>
              <a:rPr lang="en-US" baseline="0"/>
              <a:t>Luồng mức hệ thống (luồng điều hành)</a:t>
            </a:r>
          </a:p>
          <a:p>
            <a:r>
              <a:rPr lang="en-US" baseline="0"/>
              <a:t>- được hỗ trợ trực tiếp bởi HĐH (nhân thực hiện tạo, lập lịch, quản lý luồng trong không gian nhân)</a:t>
            </a:r>
          </a:p>
          <a:p>
            <a:r>
              <a:rPr lang="en-US" baseline="0"/>
              <a:t>- HĐH quản lý luồng (chaamh trong tạo và quản lý luồng. Một luồng chờ đợi vào ra không ảnh hưởng đến luồng khác)</a:t>
            </a:r>
          </a:p>
          <a:p>
            <a:r>
              <a:rPr lang="en-US" baseline="0"/>
              <a:t>- trong môi trường đa vi xử lý, nhân có thể điều phối các luồng cho các VXL khác nhau.</a:t>
            </a: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6</a:t>
            </a:fld>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Căn</a:t>
            </a:r>
            <a:r>
              <a:rPr lang="en-US" baseline="0"/>
              <a:t> cứ vào số lượng luồng người dùng và số lượng luồng nhân trong một hệ thống. Người ta chia thành 3 mô hình đa luồng.</a:t>
            </a:r>
          </a:p>
          <a:p>
            <a:r>
              <a:rPr lang="vi-VN" b="1"/>
              <a:t>Nhân hệ điều hành</a:t>
            </a:r>
            <a:r>
              <a:rPr lang="vi-VN"/>
              <a:t> là thành phần trung tâm của hầu hết các </a:t>
            </a:r>
            <a:r>
              <a:rPr lang="vi-VN">
                <a:hlinkClick r:id="rId3" tooltip="Hệ điều hành"/>
              </a:rPr>
              <a:t>hệ điều hành</a:t>
            </a:r>
            <a:r>
              <a:rPr lang="vi-VN"/>
              <a:t> máy tính. Nó có nhiệm vụ quản lý các tài nguyên hệ thống (liên lạc giữa các thành phần </a:t>
            </a:r>
            <a:r>
              <a:rPr lang="vi-VN">
                <a:hlinkClick r:id="rId4" tooltip="Phần cứng"/>
              </a:rPr>
              <a:t>phần cứng</a:t>
            </a:r>
            <a:r>
              <a:rPr lang="vi-VN"/>
              <a:t> và </a:t>
            </a:r>
            <a:r>
              <a:rPr lang="vi-VN">
                <a:hlinkClick r:id="rId5" tooltip="Phần mềm"/>
              </a:rPr>
              <a:t>phần mềm</a:t>
            </a:r>
            <a:r>
              <a:rPr lang="vi-VN"/>
              <a:t>)</a:t>
            </a:r>
            <a:endParaRPr lang="en-US"/>
          </a:p>
          <a:p>
            <a:r>
              <a:rPr lang="en-US"/>
              <a:t>Không</a:t>
            </a:r>
            <a:r>
              <a:rPr lang="en-US" baseline="0"/>
              <a:t> cần nói cái sau</a:t>
            </a:r>
            <a:endParaRPr lang="en-US"/>
          </a:p>
          <a:p>
            <a:r>
              <a:rPr lang="vi-VN"/>
              <a:t>Hãy xem một ví dụ sau: Nếu có một nhóm người chờ trước cổng một phòng khám da liễu, phòng chờ cách cửa vào một khoảng xa.</a:t>
            </a:r>
          </a:p>
          <a:p>
            <a:r>
              <a:rPr lang="vi-VN"/>
              <a:t>CPU đơn nhân, đơn luồng: giống như việc chỉ có một cửa vào, và trong đó có một bác sĩ chỉ khám lần lượt từng người với điều kiện mỗi người hết 10 phút, trong đó ưu tiên khám hết nữ giới sau đó mới đến lượt nam giới - thời gian khám hết nhóm người đó sẽ rất lâu và nam giới phải chờ lâu hơn mặc dù đến sớm.</a:t>
            </a:r>
          </a:p>
          <a:p>
            <a:r>
              <a:rPr lang="vi-VN"/>
              <a:t>CPU đơn nhân, đa luồng: giống như việc có một cửa, mỗi người khám 10 phút, khám xen kẽ cả nam giới và nữ giới. Giải quyết được việc người nào đến trước thì xong trước.</a:t>
            </a:r>
          </a:p>
          <a:p>
            <a:r>
              <a:rPr lang="vi-VN"/>
              <a:t>CPU đơn nhân, đa luồng, có công nghệ phân luồng ảo: Giống như có một cửa, ai khám xong trước thì ra trước (có thể dưới 10 phút), có hai bác sĩ phụ nhau chia theo từng công đoạn lúc này thời gian nhanh hơn nhiều cho việc khám tất cả nhóm người.</a:t>
            </a:r>
          </a:p>
          <a:p>
            <a:r>
              <a:rPr lang="vi-VN"/>
              <a:t>CPU đa nhân: Giống như phòng khám có hai cửa, trong đó có hai nhóm bác sĩ độc lập và đồng thời có thể khám hai người một thời điểm.</a:t>
            </a:r>
          </a:p>
          <a:p>
            <a:r>
              <a:rPr lang="vi-VN"/>
              <a:t>CPU có lượng cache L2 lớn hoặc có thêm cache L3: Tương đương với phòng chờ ở ngay cửa của phòng khám (người được yêu cầu vào khám đi vào nhanh hơn).</a:t>
            </a:r>
          </a:p>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Quản</a:t>
            </a:r>
            <a:r>
              <a:rPr lang="en-US" baseline="0"/>
              <a:t> lý luồng được thực hiện bằng thư viện luồng trong không gian người dùng.</a:t>
            </a:r>
          </a:p>
          <a:p>
            <a:r>
              <a:rPr lang="en-US" baseline="0"/>
              <a:t>- Toàn bộ tiến trình sẽ bị chặn nếu một luồng tạo ra yêu cầu chặn hệ thống.</a:t>
            </a:r>
          </a:p>
          <a:p>
            <a:r>
              <a:rPr lang="en-US" baseline="0"/>
              <a:t>- Tại một thời điểm, chỉ có một luồng có thể truy cập vào HĐH nên đa luồng không thể xử lý song song trên hệ thống đa lõi.</a:t>
            </a:r>
          </a:p>
          <a:p>
            <a:pPr marL="0" marR="0" indent="0" algn="l" defTabSz="914400" rtl="0" eaLnBrk="1" fontAlgn="auto" latinLnBrk="0" hangingPunct="1">
              <a:lnSpc>
                <a:spcPct val="100000"/>
              </a:lnSpc>
              <a:spcBef>
                <a:spcPts val="0"/>
              </a:spcBef>
              <a:spcAft>
                <a:spcPts val="0"/>
              </a:spcAft>
              <a:buClrTx/>
              <a:buSzTx/>
              <a:buFontTx/>
              <a:buNone/>
              <a:tabLst/>
              <a:defRPr/>
            </a:pPr>
            <a:r>
              <a:rPr lang="en-US"/>
              <a:t>- Hiện</a:t>
            </a:r>
            <a:r>
              <a:rPr lang="en-US" baseline="0"/>
              <a:t> nay, rất ít các hệ thống sử dụng mô hình này vì ko tận dụng được xử lý đa lõi. chỉ có thư viện Green Thread cho hệ thống Solaris sử dụng Java dùng mô hình này. (</a:t>
            </a:r>
            <a:r>
              <a:rPr lang="vi-VN"/>
              <a:t>Các hệ điều hành hiện đại đều hỗ trợ sẵn việc tạo luồng, luồng tạo bởi sự hỗ trợ của hệ điều hành gọi là </a:t>
            </a:r>
            <a:r>
              <a:rPr lang="vi-VN" b="1"/>
              <a:t>native thread</a:t>
            </a:r>
            <a:r>
              <a:rPr lang="vi-VN"/>
              <a:t>. Một loại luồng khác gọi là </a:t>
            </a:r>
            <a:r>
              <a:rPr lang="vi-VN" b="1"/>
              <a:t>green thread</a:t>
            </a:r>
            <a:r>
              <a:rPr lang="vi-VN"/>
              <a:t>, là luồng tạo ra bởi máy ảo.</a:t>
            </a:r>
            <a:r>
              <a:rPr lang="en-US" baseline="0"/>
              <a:t>)</a:t>
            </a:r>
          </a:p>
          <a:p>
            <a:pPr marL="0" marR="0" indent="0" algn="l" defTabSz="914400" rtl="0" eaLnBrk="1" fontAlgn="auto" latinLnBrk="0" hangingPunct="1">
              <a:lnSpc>
                <a:spcPct val="100000"/>
              </a:lnSpc>
              <a:spcBef>
                <a:spcPts val="0"/>
              </a:spcBef>
              <a:spcAft>
                <a:spcPts val="0"/>
              </a:spcAft>
              <a:buClrTx/>
              <a:buSzTx/>
              <a:buFontTx/>
              <a:buNone/>
              <a:tabLst/>
              <a:defRPr/>
            </a:pPr>
            <a:r>
              <a:rPr lang="vi-VN"/>
              <a:t>Các hệ điều hành hiện đại như Windows và Linux đều là những hệ điều hành đa nhiệm. Đa nhiệm ở cấp độ hệ điều hành thể hiện ở chỗ cùng lúc hệ điều hành có thể chạy nhiều chương trình (process), ví dụ có thể cùng lúc vừa bật trình duyệt vừa bật chương trình soạn thảo văn bản. Bản thân một chương trình cũng có thể chia nhỏ thành nhiều luồng (thread), ví dụ một trình duyệt có thể vừa đọc dữ liệu từ Internet vừa xử lý sự kiện con chuột hay bàn phím. </a:t>
            </a:r>
            <a:endParaRPr lang="en-US" baseline="0"/>
          </a:p>
          <a:p>
            <a:endParaRPr lang="en-US" baseline="0"/>
          </a:p>
        </p:txBody>
      </p:sp>
    </p:spTree>
    <p:extLst>
      <p:ext uri="{BB962C8B-B14F-4D97-AF65-F5344CB8AC3E}">
        <p14:creationId xmlns:p14="http://schemas.microsoft.com/office/powerpoint/2010/main" val="2617979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a:t>- Cung cấp nhiều truy cập đồng thời hơn mô hình nhiều - một do cho phép các luồng khác vẫn thực hiện khi một luồng yêu cầu dừng hệ thống.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 cho phép nhiều luồng chạy song song trên máy đa vi xử lý.</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 Hạn chế: tạo một luồng người dùng cần một luồng nhân tương ứng, chi phí cho luồng nhân thường đắt.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 Các HĐH Linux, Win sử dụng mô hình một - một.</a:t>
            </a:r>
          </a:p>
          <a:p>
            <a:endParaRPr lang="en-US" baseline="0"/>
          </a:p>
        </p:txBody>
      </p:sp>
    </p:spTree>
    <p:extLst>
      <p:ext uri="{BB962C8B-B14F-4D97-AF65-F5344CB8AC3E}">
        <p14:creationId xmlns:p14="http://schemas.microsoft.com/office/powerpoint/2010/main" val="26179794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 Có được ưu điểm của 2 mô hình trước</a:t>
            </a:r>
          </a:p>
          <a:p>
            <a:r>
              <a:rPr lang="en-US" baseline="0"/>
              <a:t>+ cho phép tạo ra nhiều luồng mức ứng dụng theo yêu cầu.</a:t>
            </a:r>
          </a:p>
          <a:p>
            <a:r>
              <a:rPr lang="en-US" baseline="0"/>
              <a:t>+ các luồng nhân tương ứng có thể chạt song song trên hệ nhiều VXL. Một luồng bị khóa, nhân có thể cho luồng khác thực hiện. + ví dụ Unix</a:t>
            </a:r>
          </a:p>
          <a:p>
            <a:endParaRPr lang="en-US" baseline="0"/>
          </a:p>
        </p:txBody>
      </p:sp>
    </p:spTree>
    <p:extLst>
      <p:ext uri="{BB962C8B-B14F-4D97-AF65-F5344CB8AC3E}">
        <p14:creationId xmlns:p14="http://schemas.microsoft.com/office/powerpoint/2010/main" val="26179794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kết hợp nhiều luồng người dùng tới một số lượng nhỏ hoặc bằng số luồng nhân. Và cho phép một luồng người dùng phụ thuộc với một luồng nhân.</a:t>
            </a:r>
          </a:p>
          <a:p>
            <a:r>
              <a:rPr lang="en-US" baseline="0"/>
              <a:t>Các hệ điều hành cũ hơn Solaris 9, dùng mô hình này. Từ Solaris 9 dùng mô hình một - một </a:t>
            </a:r>
          </a:p>
        </p:txBody>
      </p:sp>
    </p:spTree>
    <p:extLst>
      <p:ext uri="{BB962C8B-B14F-4D97-AF65-F5344CB8AC3E}">
        <p14:creationId xmlns:p14="http://schemas.microsoft.com/office/powerpoint/2010/main" val="2617979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4801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Thông</a:t>
            </a:r>
            <a:r>
              <a:rPr lang="en-US" baseline="0"/>
              <a:t> thường fork() được dùng để tạo ra một tiến trình riêng biệt và lặp lại tiến trình cũ.</a:t>
            </a:r>
          </a:p>
          <a:p>
            <a:r>
              <a:rPr lang="en-US" baseline="0"/>
              <a:t>- Trong mô hình đa luồng, khi một luồng gọi hàm fork () hoặc nó sẽ sao chép toàn bộ các luồng hoặc là một luồng đơn mới. Hệ thống UNIX cho phép có 2 phiên bản của hàm fork(). Một phiên bản sao chép tất cả các luồng và một phiên bản khác chỉ sao chép luồng gọi hàm fork().</a:t>
            </a:r>
          </a:p>
          <a:p>
            <a:r>
              <a:rPr lang="en-US" baseline="0"/>
              <a:t>- Việc sử dụng phiên bản fork tùy thuộc vào từng ứng dụng. </a:t>
            </a:r>
          </a:p>
          <a:p>
            <a:r>
              <a:rPr lang="en-US" baseline="0"/>
              <a:t>+ Nếu exec được gọi ngay sau fork thì chỉ cần sao chép luồng gọi hàm fork.</a:t>
            </a:r>
          </a:p>
          <a:p>
            <a:r>
              <a:rPr lang="en-US" baseline="0"/>
              <a:t>+ Nếu không gọi exec sau khi fork thì sao chép tất cả các luồng.</a:t>
            </a:r>
          </a:p>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Signal handling</a:t>
            </a:r>
            <a:r>
              <a:rPr lang="en-US" baseline="0"/>
              <a:t> là tín hiệu được gửi đến làm gián đoạn tiến trình hoặc thông báo sắp có sự kiện đặc biệt xảy ra.</a:t>
            </a:r>
          </a:p>
          <a:p>
            <a:r>
              <a:rPr lang="en-US"/>
              <a:t>(1)</a:t>
            </a:r>
            <a:r>
              <a:rPr lang="en-US" baseline="0"/>
              <a:t> </a:t>
            </a:r>
            <a:r>
              <a:rPr lang="en-US"/>
              <a:t>Cách</a:t>
            </a:r>
            <a:r>
              <a:rPr lang="en-US" baseline="0"/>
              <a:t> nhận tín hiệu tùy thuộc vào nguồn gốc và nguyên nhân của sự kiện được báo hiệu.</a:t>
            </a:r>
          </a:p>
          <a:p>
            <a:r>
              <a:rPr lang="en-US"/>
              <a:t>(2):</a:t>
            </a:r>
            <a:r>
              <a:rPr lang="en-US" baseline="0"/>
              <a:t> Một tín hiệu có thể được "handled" - làm gián đoạn bằng một trong 2 cách: Bộ gián đoạn tín hiệu mặc định hoặc gián đoạn tín hiệu do tác động ngoài (user). mỗi tín hiệu có một bộ gián đoạn mặc định: HĐH vẫn chạy khi gián đoạn tín hiệu. Bộ gián đoạn tín hiệu do tác động ngoài có thể xử lý đè bộ gián đoạn mặc định. </a:t>
            </a:r>
          </a:p>
          <a:p>
            <a:r>
              <a:rPr lang="en-US" baseline="0"/>
              <a:t>Signal handling trong các chương trình đơn luồng rất đơn giản. Trong chương trình đa luồng cần có sự sắp xếp hợp lý.</a:t>
            </a: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Signal handling trong các chương trình đơn luồng rất đơn giản. Trong chương trình đa luồng cần có sự sắp xếp hợp lý. Nên tồn tại các tùy chọn.</a:t>
            </a:r>
          </a:p>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CHƯA</a:t>
            </a:r>
            <a:r>
              <a:rPr lang="en-US" baseline="0"/>
              <a:t> XONG</a:t>
            </a: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Bắt</a:t>
            </a:r>
            <a:r>
              <a:rPr lang="en-US" baseline="0"/>
              <a:t> đầu từ những linh kiện điện tử, đặc biệt là các chip VXL. Các nhà sản xuất tạo ra các sản phẩm điện tử phục vụ nhu cầu của con người.</a:t>
            </a:r>
          </a:p>
          <a:p>
            <a:endParaRPr lang="en-US" baseline="0"/>
          </a:p>
          <a:p>
            <a:r>
              <a:rPr lang="en-US" baseline="0"/>
              <a:t>Con người sử dụng các thiết bị điện tử đó mọi lúc mọi nơi, phục vụ cho nhu cầu của mình?</a:t>
            </a:r>
          </a:p>
          <a:p>
            <a:endParaRPr lang="en-US" baseline="0"/>
          </a:p>
          <a:p>
            <a:r>
              <a:rPr lang="en-US" baseline="0"/>
              <a:t>Đặt câu hỏi: trong lớp có bạn nào có các thiết bị điện tử có khả năng tương tác với người dùng?</a:t>
            </a:r>
          </a:p>
          <a:p>
            <a:r>
              <a:rPr lang="en-US" baseline="0"/>
              <a:t>để cho sinh viên trả lời.</a:t>
            </a:r>
          </a:p>
          <a:p>
            <a:endParaRPr lang="en-US" b="0" baseline="0"/>
          </a:p>
          <a:p>
            <a:r>
              <a:rPr lang="en-US" b="0" baseline="0"/>
              <a:t>CÓ PHẢI CON NGƯỜI TƯƠNG TÁC VỚI CÁC THIẾT BỊ ĐIỆN TỬ?</a:t>
            </a:r>
          </a:p>
          <a:p>
            <a:r>
              <a:rPr lang="en-US" b="0" baseline="0"/>
              <a:t>chờ SV đưa ý kiến.</a:t>
            </a: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7</a:t>
            </a:fld>
            <a:endParaRPr lang="en-US"/>
          </a:p>
        </p:txBody>
      </p:sp>
    </p:spTree>
    <p:extLst>
      <p:ext uri="{BB962C8B-B14F-4D97-AF65-F5344CB8AC3E}">
        <p14:creationId xmlns:p14="http://schemas.microsoft.com/office/powerpoint/2010/main" val="2741849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CHƯA</a:t>
            </a:r>
            <a:r>
              <a:rPr lang="en-US" baseline="0"/>
              <a:t> XONG</a:t>
            </a:r>
            <a:endParaRPr lang="en-US"/>
          </a:p>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CHƯA</a:t>
            </a:r>
            <a:r>
              <a:rPr lang="en-US" baseline="0"/>
              <a:t> XONG</a:t>
            </a:r>
            <a:endParaRPr lang="en-US"/>
          </a:p>
          <a:p>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26179794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Một </a:t>
            </a:r>
            <a:r>
              <a:rPr lang="en-US" sz="1200" b="1" kern="1200">
                <a:solidFill>
                  <a:schemeClr val="tx1"/>
                </a:solidFill>
                <a:effectLst/>
                <a:latin typeface="+mn-lt"/>
                <a:ea typeface="+mn-ea"/>
                <a:cs typeface="+mn-cs"/>
              </a:rPr>
              <a:t>quá trình. hợp tác </a:t>
            </a:r>
            <a:r>
              <a:rPr lang="en-US" sz="1200" kern="1200">
                <a:solidFill>
                  <a:schemeClr val="tx1"/>
                </a:solidFill>
                <a:effectLst/>
                <a:latin typeface="+mn-lt"/>
                <a:ea typeface="+mn-ea"/>
                <a:cs typeface="+mn-cs"/>
              </a:rPr>
              <a:t>là một quá trình có thể gây ảnh hưởng hay bị ảnh hưởng tới quá trình khác đang thực thi trong hệ thống.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Truy xuất đồng hành dữ liệu được chia sẻ có thể dẫn tới việc không đồng nhất dữ liệu. Trong chương này chúng ta sẽ thảo luận các </a:t>
            </a:r>
            <a:r>
              <a:rPr lang="en-US" sz="1200" b="1" kern="1200">
                <a:solidFill>
                  <a:schemeClr val="tx1"/>
                </a:solidFill>
                <a:effectLst/>
                <a:latin typeface="+mn-lt"/>
                <a:ea typeface="+mn-ea"/>
                <a:cs typeface="+mn-cs"/>
              </a:rPr>
              <a:t>cơ chế đảm bảo việc thực thi có thứ tự</a:t>
            </a:r>
            <a:r>
              <a:rPr lang="en-US" sz="1200" kern="1200">
                <a:solidFill>
                  <a:schemeClr val="tx1"/>
                </a:solidFill>
                <a:effectLst/>
                <a:latin typeface="+mn-lt"/>
                <a:ea typeface="+mn-ea"/>
                <a:cs typeface="+mn-cs"/>
              </a:rPr>
              <a:t> của các quá trình hợp tác chia sẻ không gian địa chỉ </a:t>
            </a:r>
            <a:r>
              <a:rPr lang="en-US" sz="1200" b="1" kern="1200">
                <a:solidFill>
                  <a:schemeClr val="tx1"/>
                </a:solidFill>
                <a:effectLst/>
                <a:latin typeface="+mn-lt"/>
                <a:ea typeface="+mn-ea"/>
                <a:cs typeface="+mn-cs"/>
              </a:rPr>
              <a:t>để tính đúng đắn của dữ liệu luôn được duy trì</a:t>
            </a:r>
            <a:endParaRPr lang="en-US" b="1"/>
          </a:p>
          <a:p>
            <a:endParaRPr lang="en-US" dirty="0"/>
          </a:p>
        </p:txBody>
      </p:sp>
      <p:sp>
        <p:nvSpPr>
          <p:cNvPr id="4" name="Slide Number Placeholder 3"/>
          <p:cNvSpPr>
            <a:spLocks noGrp="1"/>
          </p:cNvSpPr>
          <p:nvPr>
            <p:ph type="sldNum" sz="quarter" idx="10"/>
          </p:nvPr>
        </p:nvSpPr>
        <p:spPr/>
        <p:txBody>
          <a:bodyPr/>
          <a:lstStyle/>
          <a:p>
            <a:fld id="{164EB6B8-5FEF-41EE-AFDB-3AF3DCA5228D}"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656344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Truy xuất đồng hành dữ liệu được chia sẻ có thể dẫn tới việc không đồng nhất dữ liệu. Trong chương này chúng ta sẽ thảo luận các </a:t>
            </a:r>
            <a:r>
              <a:rPr lang="en-US" sz="1200" b="1" kern="1200">
                <a:solidFill>
                  <a:schemeClr val="tx1"/>
                </a:solidFill>
                <a:effectLst/>
                <a:latin typeface="+mn-lt"/>
                <a:ea typeface="+mn-ea"/>
                <a:cs typeface="+mn-cs"/>
              </a:rPr>
              <a:t>cơ chế đảm bảo việc thực thi có thứ tự</a:t>
            </a:r>
            <a:r>
              <a:rPr lang="en-US" sz="1200" kern="1200">
                <a:solidFill>
                  <a:schemeClr val="tx1"/>
                </a:solidFill>
                <a:effectLst/>
                <a:latin typeface="+mn-lt"/>
                <a:ea typeface="+mn-ea"/>
                <a:cs typeface="+mn-cs"/>
              </a:rPr>
              <a:t> của các quá trình hợp tác chia sẻ không gian địa chỉ </a:t>
            </a:r>
            <a:r>
              <a:rPr lang="en-US" sz="1200" b="1" kern="1200">
                <a:solidFill>
                  <a:schemeClr val="tx1"/>
                </a:solidFill>
                <a:effectLst/>
                <a:latin typeface="+mn-lt"/>
                <a:ea typeface="+mn-ea"/>
                <a:cs typeface="+mn-cs"/>
              </a:rPr>
              <a:t>để tính đúng đắn của dữ liệu luôn được duy trì</a:t>
            </a:r>
            <a:endParaRPr lang="en-US" b="1"/>
          </a:p>
        </p:txBody>
      </p:sp>
      <p:sp>
        <p:nvSpPr>
          <p:cNvPr id="4" name="Slide Number Placeholder 3"/>
          <p:cNvSpPr>
            <a:spLocks noGrp="1"/>
          </p:cNvSpPr>
          <p:nvPr>
            <p:ph type="sldNum" sz="quarter" idx="10"/>
          </p:nvPr>
        </p:nvSpPr>
        <p:spPr/>
        <p:txBody>
          <a:bodyPr/>
          <a:lstStyle/>
          <a:p>
            <a:fld id="{164EB6B8-5FEF-41EE-AFDB-3AF3DCA5228D}"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37521594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Để thực hiện việc đảm bảo như thế, chúng ta yêu cầu một vài hình thức đồng bộ hoá quá trình. Những trường hợp như thế xảy ra thường xuyên trong các hệ điều hành khi các phần khác nhau của hệ thống thao tác các tài nguyên và chúng ta muốn các thay đổi không gây trở ngại một sự thay đổi khác. Phần chính của chương này là tập trung vào vấn đề đồng bộ hoá và cộng tác quá trình.</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410345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chiếu</a:t>
            </a:r>
            <a:r>
              <a:rPr lang="en-US" baseline="0"/>
              <a:t> lại ví dụ đầu tiên</a:t>
            </a:r>
          </a:p>
          <a:p>
            <a:r>
              <a:rPr lang="en-US" baseline="0"/>
              <a:t>ví dụ:</a:t>
            </a:r>
          </a:p>
          <a:p>
            <a:r>
              <a:rPr lang="en-US" baseline="0"/>
              <a:t>lệnh trong thread T1 chỉ thực hiện khi cả 2 lệnh của thread T2 đã thực hiện xong</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9727935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600"/>
              </a:spcBef>
              <a:spcAft>
                <a:spcPts val="300"/>
              </a:spcAft>
            </a:pPr>
            <a:r>
              <a:rPr lang="fr-FR" sz="2800" b="0">
                <a:latin typeface="Times New Roman" pitchFamily="18" charset="0"/>
                <a:cs typeface="Times New Roman" pitchFamily="18" charset="0"/>
              </a:rPr>
              <a:t>Nhóm</a:t>
            </a:r>
            <a:r>
              <a:rPr lang="fr-FR" sz="2800" b="0" baseline="0">
                <a:latin typeface="Times New Roman" pitchFamily="18" charset="0"/>
                <a:cs typeface="Times New Roman" pitchFamily="18" charset="0"/>
              </a:rPr>
              <a:t> giải pháp</a:t>
            </a:r>
            <a:r>
              <a:rPr lang="fr-FR" sz="2800" b="0">
                <a:latin typeface="Times New Roman" pitchFamily="18" charset="0"/>
                <a:cs typeface="Times New Roman" pitchFamily="18" charset="0"/>
              </a:rPr>
              <a:t> </a:t>
            </a:r>
            <a:r>
              <a:rPr lang="fr-FR" sz="2800" b="0">
                <a:solidFill>
                  <a:schemeClr val="hlink"/>
                </a:solidFill>
                <a:latin typeface="Times New Roman" pitchFamily="18" charset="0"/>
                <a:cs typeface="Times New Roman" pitchFamily="18" charset="0"/>
              </a:rPr>
              <a:t>Busy Waiting </a:t>
            </a:r>
          </a:p>
          <a:p>
            <a:pPr lvl="1" algn="just">
              <a:lnSpc>
                <a:spcPct val="90000"/>
              </a:lnSpc>
            </a:pPr>
            <a:r>
              <a:rPr lang="en-US" sz="2400" b="0">
                <a:latin typeface="Times New Roman" pitchFamily="18" charset="0"/>
                <a:cs typeface="Times New Roman" pitchFamily="18" charset="0"/>
              </a:rPr>
              <a:t>Sử</a:t>
            </a:r>
            <a:r>
              <a:rPr lang="en-US" sz="2400" b="0" baseline="0">
                <a:latin typeface="Times New Roman" pitchFamily="18" charset="0"/>
                <a:cs typeface="Times New Roman" pitchFamily="18" charset="0"/>
              </a:rPr>
              <a:t> dụng các biến cờ hiệu</a:t>
            </a:r>
            <a:endParaRPr lang="en-US" sz="2400" b="0">
              <a:latin typeface="Times New Roman" pitchFamily="18" charset="0"/>
              <a:cs typeface="Times New Roman" pitchFamily="18" charset="0"/>
            </a:endParaRPr>
          </a:p>
          <a:p>
            <a:pPr lvl="1">
              <a:lnSpc>
                <a:spcPct val="90000"/>
              </a:lnSpc>
            </a:pPr>
            <a:r>
              <a:rPr lang="fr-FR" sz="2400" b="0">
                <a:latin typeface="Times New Roman" pitchFamily="18" charset="0"/>
                <a:cs typeface="Times New Roman" pitchFamily="18" charset="0"/>
              </a:rPr>
              <a:t>Kiểm</a:t>
            </a:r>
            <a:r>
              <a:rPr lang="fr-FR" sz="2400" b="0" baseline="0">
                <a:latin typeface="Times New Roman" pitchFamily="18" charset="0"/>
                <a:cs typeface="Times New Roman" pitchFamily="18" charset="0"/>
              </a:rPr>
              <a:t> tra luân phiên</a:t>
            </a:r>
            <a:r>
              <a:rPr lang="fr-FR" sz="2400" b="0">
                <a:latin typeface="Times New Roman" pitchFamily="18" charset="0"/>
                <a:cs typeface="Times New Roman" pitchFamily="18" charset="0"/>
              </a:rPr>
              <a:t> </a:t>
            </a:r>
            <a:endParaRPr lang="en-US" sz="2400" b="0">
              <a:latin typeface="Times New Roman" pitchFamily="18" charset="0"/>
              <a:cs typeface="Times New Roman" pitchFamily="18" charset="0"/>
            </a:endParaRPr>
          </a:p>
          <a:p>
            <a:pPr lvl="1">
              <a:lnSpc>
                <a:spcPct val="90000"/>
              </a:lnSpc>
            </a:pPr>
            <a:r>
              <a:rPr lang="en-US" sz="2400" b="0">
                <a:latin typeface="Times New Roman" pitchFamily="18" charset="0"/>
                <a:cs typeface="Times New Roman" pitchFamily="18" charset="0"/>
              </a:rPr>
              <a:t>Peterson</a:t>
            </a:r>
          </a:p>
          <a:p>
            <a:pPr lvl="1" algn="just">
              <a:lnSpc>
                <a:spcPct val="90000"/>
              </a:lnSpc>
            </a:pPr>
            <a:r>
              <a:rPr lang="fr-FR" sz="2400" b="0">
                <a:latin typeface="Times New Roman" pitchFamily="18" charset="0"/>
                <a:cs typeface="Times New Roman" pitchFamily="18" charset="0"/>
              </a:rPr>
              <a:t>Cấm</a:t>
            </a:r>
            <a:r>
              <a:rPr lang="fr-FR" sz="2400" b="0" baseline="0">
                <a:latin typeface="Times New Roman" pitchFamily="18" charset="0"/>
                <a:cs typeface="Times New Roman" pitchFamily="18" charset="0"/>
              </a:rPr>
              <a:t> ngắt   (giải pháp phần cứng)</a:t>
            </a:r>
            <a:endParaRPr lang="en-US" sz="2400" b="0">
              <a:latin typeface="Times New Roman" pitchFamily="18" charset="0"/>
              <a:cs typeface="Times New Roman" pitchFamily="18" charset="0"/>
            </a:endParaRPr>
          </a:p>
          <a:p>
            <a:pPr lvl="1">
              <a:lnSpc>
                <a:spcPct val="90000"/>
              </a:lnSpc>
            </a:pPr>
            <a:r>
              <a:rPr lang="en-US" sz="2400" b="0">
                <a:latin typeface="Times New Roman" pitchFamily="18" charset="0"/>
                <a:cs typeface="Times New Roman" pitchFamily="18" charset="0"/>
              </a:rPr>
              <a:t>Chỉ</a:t>
            </a:r>
            <a:r>
              <a:rPr lang="en-US" sz="2400" b="0" baseline="0">
                <a:latin typeface="Times New Roman" pitchFamily="18" charset="0"/>
                <a:cs typeface="Times New Roman" pitchFamily="18" charset="0"/>
              </a:rPr>
              <a:t> thị</a:t>
            </a:r>
            <a:r>
              <a:rPr lang="en-US" sz="2400" b="0">
                <a:latin typeface="Times New Roman" pitchFamily="18" charset="0"/>
                <a:cs typeface="Times New Roman" pitchFamily="18" charset="0"/>
              </a:rPr>
              <a:t> TSL  </a:t>
            </a:r>
            <a:r>
              <a:rPr lang="fr-FR" sz="2400" b="0" baseline="0">
                <a:latin typeface="Times New Roman" pitchFamily="18" charset="0"/>
                <a:cs typeface="Times New Roman" pitchFamily="18" charset="0"/>
              </a:rPr>
              <a:t>(giải pháp phần cứng)</a:t>
            </a:r>
            <a:endParaRPr lang="en-US" sz="2400" b="0">
              <a:latin typeface="Times New Roman" pitchFamily="18" charset="0"/>
              <a:cs typeface="Times New Roman" pitchFamily="18" charset="0"/>
            </a:endParaRPr>
          </a:p>
          <a:p>
            <a:pPr algn="just">
              <a:lnSpc>
                <a:spcPct val="90000"/>
              </a:lnSpc>
              <a:spcBef>
                <a:spcPts val="600"/>
              </a:spcBef>
              <a:spcAft>
                <a:spcPts val="300"/>
              </a:spcAft>
            </a:pPr>
            <a:r>
              <a:rPr lang="fr-FR" sz="2800" b="0">
                <a:latin typeface="Times New Roman" pitchFamily="18" charset="0"/>
                <a:cs typeface="Times New Roman" pitchFamily="18" charset="0"/>
              </a:rPr>
              <a:t>Nhóm</a:t>
            </a:r>
            <a:r>
              <a:rPr lang="fr-FR" sz="2800" b="0" baseline="0">
                <a:latin typeface="Times New Roman" pitchFamily="18" charset="0"/>
                <a:cs typeface="Times New Roman" pitchFamily="18" charset="0"/>
              </a:rPr>
              <a:t> giải pháp</a:t>
            </a:r>
            <a:r>
              <a:rPr lang="fr-FR" sz="2800" b="0">
                <a:latin typeface="Times New Roman" pitchFamily="18" charset="0"/>
                <a:cs typeface="Times New Roman" pitchFamily="18" charset="0"/>
              </a:rPr>
              <a:t> </a:t>
            </a:r>
            <a:r>
              <a:rPr lang="fr-FR" sz="2800" b="0">
                <a:solidFill>
                  <a:schemeClr val="hlink"/>
                </a:solidFill>
                <a:latin typeface="Times New Roman" pitchFamily="18" charset="0"/>
                <a:cs typeface="Times New Roman" pitchFamily="18" charset="0"/>
              </a:rPr>
              <a:t>Sleep &amp; Wakeup</a:t>
            </a:r>
            <a:r>
              <a:rPr lang="fr-FR" sz="2800" b="0">
                <a:latin typeface="Times New Roman" pitchFamily="18" charset="0"/>
                <a:cs typeface="Times New Roman" pitchFamily="18" charset="0"/>
              </a:rPr>
              <a:t> </a:t>
            </a:r>
          </a:p>
          <a:p>
            <a:pPr lvl="1" algn="just">
              <a:lnSpc>
                <a:spcPct val="90000"/>
              </a:lnSpc>
              <a:spcBef>
                <a:spcPts val="600"/>
              </a:spcBef>
              <a:spcAft>
                <a:spcPts val="300"/>
              </a:spcAft>
            </a:pPr>
            <a:r>
              <a:rPr lang="fr-FR" sz="2400" b="0">
                <a:latin typeface="Times New Roman" pitchFamily="18" charset="0"/>
                <a:cs typeface="Times New Roman" pitchFamily="18" charset="0"/>
              </a:rPr>
              <a:t>Semaphore</a:t>
            </a:r>
          </a:p>
          <a:p>
            <a:pPr lvl="1" algn="just">
              <a:lnSpc>
                <a:spcPct val="90000"/>
              </a:lnSpc>
              <a:spcBef>
                <a:spcPts val="600"/>
              </a:spcBef>
              <a:spcAft>
                <a:spcPts val="300"/>
              </a:spcAft>
            </a:pPr>
            <a:r>
              <a:rPr lang="fr-FR" sz="2400" b="0">
                <a:latin typeface="Times New Roman" pitchFamily="18" charset="0"/>
                <a:cs typeface="Times New Roman" pitchFamily="18" charset="0"/>
              </a:rPr>
              <a:t>Monitor</a:t>
            </a:r>
          </a:p>
          <a:p>
            <a:pPr lvl="1" algn="just">
              <a:lnSpc>
                <a:spcPct val="90000"/>
              </a:lnSpc>
              <a:spcBef>
                <a:spcPts val="600"/>
              </a:spcBef>
              <a:spcAft>
                <a:spcPts val="300"/>
              </a:spcAft>
            </a:pPr>
            <a:r>
              <a:rPr lang="fr-FR" sz="2400" b="0">
                <a:latin typeface="Times New Roman" pitchFamily="18" charset="0"/>
                <a:cs typeface="Times New Roman" pitchFamily="18" charset="0"/>
              </a:rPr>
              <a:t>Message</a:t>
            </a:r>
          </a:p>
        </p:txBody>
      </p:sp>
      <p:sp>
        <p:nvSpPr>
          <p:cNvPr id="4" name="Slide Number Placeholder 3"/>
          <p:cNvSpPr>
            <a:spLocks noGrp="1"/>
          </p:cNvSpPr>
          <p:nvPr>
            <p:ph type="sldNum" sz="quarter" idx="10"/>
          </p:nvPr>
        </p:nvSpPr>
        <p:spPr/>
        <p:txBody>
          <a:bodyPr/>
          <a:lstStyle/>
          <a:p>
            <a:fld id="{164EB6B8-5FEF-41EE-AFDB-3AF3DCA5228D}"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32217176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Có</a:t>
            </a:r>
            <a:r>
              <a:rPr lang="en-US" baseline="0"/>
              <a:t> thể phân chia các giải pháp đồng bộ theo 2 cơ chế.</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12814654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a:latin typeface="Tahoma" pitchFamily="34" charset="0"/>
              </a:rPr>
              <a:t>Thảo luận: Giải pháp này có thể vi phạm điều kiện thứ nhất: hai tiến trình có thể cùng ở trong miền găng tại một thời điểm vid ùng</a:t>
            </a:r>
            <a:r>
              <a:rPr lang="en-US" sz="1200" i="0" baseline="0">
                <a:latin typeface="Tahoma" pitchFamily="34" charset="0"/>
              </a:rPr>
              <a:t> riêng 2 biến sẽ tách rời 2 việc kiểm tra quyền vào găng và xác lập quyền sử dụng tài nguyên găng.</a:t>
            </a:r>
            <a:endParaRPr lang="en-US" i="0"/>
          </a:p>
        </p:txBody>
      </p:sp>
      <p:sp>
        <p:nvSpPr>
          <p:cNvPr id="4" name="Slide Number Placeholder 3"/>
          <p:cNvSpPr>
            <a:spLocks noGrp="1"/>
          </p:cNvSpPr>
          <p:nvPr>
            <p:ph type="sldNum" sz="quarter" idx="10"/>
          </p:nvPr>
        </p:nvSpPr>
        <p:spPr/>
        <p:txBody>
          <a:bodyPr/>
          <a:lstStyle/>
          <a:p>
            <a:fld id="{164EB6B8-5FEF-41EE-AFDB-3AF3DCA5228D}"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421008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CÓ PHẢI CON NGƯỜI TƯƠNG TÁC VỚI CÁC THIẾT BỊ ĐIỆN TỬ?</a:t>
            </a:r>
          </a:p>
          <a:p>
            <a:r>
              <a:rPr lang="en-US" baseline="0"/>
              <a:t>chờ SV đưa ý kiến.</a:t>
            </a:r>
          </a:p>
          <a:p>
            <a:endParaRPr lang="en-US"/>
          </a:p>
          <a:p>
            <a:r>
              <a:rPr lang="en-US"/>
              <a:t>Thực</a:t>
            </a:r>
            <a:r>
              <a:rPr lang="en-US" baseline="0"/>
              <a:t> ra, ta chỉ tương tác với các phần mềm, ứng dụng được cài đặt trong các thiết bị.</a:t>
            </a:r>
          </a:p>
          <a:p>
            <a:r>
              <a:rPr lang="en-US" baseline="0"/>
              <a:t>Làm việc, chơi game, soạn thảo, check mail đều là các ứng dụng, hoặc phần mềm.</a:t>
            </a:r>
          </a:p>
          <a:p>
            <a:endParaRPr lang="en-US" baseline="0"/>
          </a:p>
          <a:p>
            <a:r>
              <a:rPr lang="en-US" baseline="0"/>
              <a:t>CÙNG MỘT FILE CÀI ĐẶT CÓ THỂ CÀI ĐƯỢC NHIỀU THIẾT BỊ KHÁC NHAU?</a:t>
            </a:r>
          </a:p>
          <a:p>
            <a:r>
              <a:rPr lang="en-US" baseline="0"/>
              <a:t>chờ SV trả lời?</a:t>
            </a: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8</a:t>
            </a:fld>
            <a:endParaRPr lang="en-US"/>
          </a:p>
        </p:txBody>
      </p:sp>
    </p:spTree>
    <p:extLst>
      <p:ext uri="{BB962C8B-B14F-4D97-AF65-F5344CB8AC3E}">
        <p14:creationId xmlns:p14="http://schemas.microsoft.com/office/powerpoint/2010/main" val="2741849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120000"/>
              </a:lnSpc>
              <a:buFont typeface="Wingdings" pitchFamily="2" charset="2"/>
              <a:buNone/>
            </a:pPr>
            <a:r>
              <a:rPr lang="en-US" sz="1200" b="1"/>
              <a:t>Tính liên tục -</a:t>
            </a:r>
            <a:r>
              <a:rPr lang="en-US" sz="1200"/>
              <a:t> </a:t>
            </a:r>
            <a:r>
              <a:rPr lang="en-US" sz="1200" b="1"/>
              <a:t>Progress</a:t>
            </a:r>
            <a:r>
              <a:rPr lang="en-US" sz="1200"/>
              <a:t>.  Nếu không có tiến trình nào đang trong miền găng và có một số tiến trình muốn vào miền găng, việc lựa chọn các tiến trình sẽ vào miền găng tiếp theo không được trì hoãn vô hạn.</a:t>
            </a:r>
          </a:p>
          <a:p>
            <a:pPr eaLnBrk="1" hangingPunct="1">
              <a:lnSpc>
                <a:spcPct val="120000"/>
              </a:lnSpc>
              <a:buFont typeface="Wingdings" pitchFamily="2" charset="2"/>
              <a:buNone/>
            </a:pPr>
            <a:r>
              <a:rPr lang="en-US" sz="1200"/>
              <a:t>3.</a:t>
            </a:r>
            <a:r>
              <a:rPr lang="en-US" sz="1200" b="1"/>
              <a:t>Chờ có giới hạn</a:t>
            </a:r>
            <a:r>
              <a:rPr lang="en-US" sz="1200"/>
              <a:t> - </a:t>
            </a:r>
            <a:r>
              <a:rPr lang="en-US" sz="1200" b="1"/>
              <a:t>Bounded Waiting</a:t>
            </a:r>
            <a:r>
              <a:rPr lang="en-US" sz="1200"/>
              <a:t>.  Nếu tài nguyên găng hết khả năng phục vụ và vẫn tồn tại tiến trình muốn vào đoạn găng, tiến trình đó phải xếp hàng chờ đợi và sự chờ đợi là hữu hạn.</a:t>
            </a:r>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8312044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EB6B8-5FEF-41EE-AFDB-3AF3DCA5228D}" type="slidenum">
              <a:rPr lang="en-US" smtClean="0"/>
              <a:pPr/>
              <a:t>106</a:t>
            </a:fld>
            <a:endParaRPr lang="en-US" dirty="0"/>
          </a:p>
        </p:txBody>
      </p:sp>
    </p:spTree>
    <p:extLst>
      <p:ext uri="{BB962C8B-B14F-4D97-AF65-F5344CB8AC3E}">
        <p14:creationId xmlns:p14="http://schemas.microsoft.com/office/powerpoint/2010/main" val="16546354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t>Hệ</a:t>
            </a:r>
            <a:r>
              <a:rPr lang="en-US" baseline="0"/>
              <a:t> đa chương: - </a:t>
            </a:r>
            <a:r>
              <a:rPr lang="en-US"/>
              <a:t>Cần nhiều tiến trình sẵn sàng trong bộ nhớ tại một thời điểm</a:t>
            </a:r>
          </a:p>
          <a:p>
            <a:r>
              <a:rPr lang="en-US"/>
              <a:t>	</a:t>
            </a:r>
            <a:r>
              <a:rPr lang="en-US" baseline="0"/>
              <a:t>   - </a:t>
            </a:r>
            <a:r>
              <a:rPr lang="en-US"/>
              <a:t>Khi một</a:t>
            </a:r>
            <a:r>
              <a:rPr lang="en-US" baseline="0"/>
              <a:t> tiến trình phải chờ, HĐH lấy CPU cho tiến trình khác.</a:t>
            </a:r>
          </a:p>
          <a:p>
            <a:r>
              <a:rPr lang="en-US" baseline="0"/>
              <a:t>Điều phối CPU quan trọng với HĐH đa nhiệm: luân chuyển CPU giữa các tiến trình làm cho máy tính được khai thác hiệu quả hơn.</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107</a:t>
            </a:fld>
            <a:endParaRPr lang="en-US"/>
          </a:p>
        </p:txBody>
      </p:sp>
    </p:spTree>
    <p:extLst>
      <p:ext uri="{BB962C8B-B14F-4D97-AF65-F5344CB8AC3E}">
        <p14:creationId xmlns:p14="http://schemas.microsoft.com/office/powerpoint/2010/main" val="17092645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t>Hệ</a:t>
            </a:r>
            <a:r>
              <a:rPr lang="en-US" baseline="0"/>
              <a:t> đa chương: - </a:t>
            </a:r>
            <a:r>
              <a:rPr lang="en-US"/>
              <a:t>Cần nhiều tiến trình sẵn sàng trong bộ nhớ tại một thời điểm</a:t>
            </a:r>
          </a:p>
          <a:p>
            <a:r>
              <a:rPr lang="en-US"/>
              <a:t>	</a:t>
            </a:r>
            <a:r>
              <a:rPr lang="en-US" baseline="0"/>
              <a:t>   - </a:t>
            </a:r>
            <a:r>
              <a:rPr lang="en-US"/>
              <a:t>Khi một</a:t>
            </a:r>
            <a:r>
              <a:rPr lang="en-US" baseline="0"/>
              <a:t> tiến trình phải chờ, HĐH lấy CPU cho tiến trình khác.</a:t>
            </a:r>
          </a:p>
          <a:p>
            <a:r>
              <a:rPr lang="en-US" baseline="0"/>
              <a:t>Điều phối CPU quan trọng với HĐH đa nhiệm: luân chuyển CPU giữa các tiến trình làm cho máy tính được khai thác hiệu quả hơn.</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108</a:t>
            </a:fld>
            <a:endParaRPr lang="en-US"/>
          </a:p>
        </p:txBody>
      </p:sp>
    </p:spTree>
    <p:extLst>
      <p:ext uri="{BB962C8B-B14F-4D97-AF65-F5344CB8AC3E}">
        <p14:creationId xmlns:p14="http://schemas.microsoft.com/office/powerpoint/2010/main" val="17092645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bound: giới</a:t>
            </a:r>
            <a:r>
              <a:rPr lang="en-US" baseline="0"/>
              <a:t> hạn, phạm vi</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109</a:t>
            </a:fld>
            <a:endParaRPr lang="en-US"/>
          </a:p>
        </p:txBody>
      </p:sp>
    </p:spTree>
    <p:extLst>
      <p:ext uri="{BB962C8B-B14F-4D97-AF65-F5344CB8AC3E}">
        <p14:creationId xmlns:p14="http://schemas.microsoft.com/office/powerpoint/2010/main" val="12583510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LẬP LỊCH NON-PREEMPTIVE:</a:t>
            </a:r>
            <a:r>
              <a:rPr lang="en-US" sz="1200" baseline="0"/>
              <a:t> lập lịch không ưu tiên (độc quyền). Timer: không đòi hỏi cung cấp trước thời gian chiếm dụng CPU.</a:t>
            </a:r>
            <a:r>
              <a:rPr lang="en-US" sz="1200"/>
              <a:t> ví</a:t>
            </a:r>
            <a:r>
              <a:rPr lang="en-US" sz="1200" baseline="0"/>
              <a:t> dụ: DOS, win 3.2, Macintosh</a:t>
            </a:r>
          </a:p>
          <a:p>
            <a:endParaRPr lang="en-US" sz="1200"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t>Lập lịch preemptive: ưu tiên</a:t>
            </a:r>
            <a:r>
              <a:rPr lang="en-US" baseline="0"/>
              <a:t> (ko độc quyền). Ví dụ: win XP, Linux, Unix. Ví dụ về vấn đề dữ liệu dùng chung: t.tr 1 đang cập nhật dữ liệu thì bị mất CPU, t.tr 2 được giao CPU và đọc DL đang cập nhật.</a:t>
            </a:r>
            <a:endParaRPr lang="en-US"/>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111</a:t>
            </a:fld>
            <a:endParaRPr lang="en-US"/>
          </a:p>
        </p:txBody>
      </p:sp>
    </p:spTree>
    <p:extLst>
      <p:ext uri="{BB962C8B-B14F-4D97-AF65-F5344CB8AC3E}">
        <p14:creationId xmlns:p14="http://schemas.microsoft.com/office/powerpoint/2010/main" val="12211177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113</a:t>
            </a:fld>
            <a:endParaRPr lang="en-US"/>
          </a:p>
        </p:txBody>
      </p:sp>
    </p:spTree>
    <p:extLst>
      <p:ext uri="{BB962C8B-B14F-4D97-AF65-F5344CB8AC3E}">
        <p14:creationId xmlns:p14="http://schemas.microsoft.com/office/powerpoint/2010/main" val="14140936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114</a:t>
            </a:fld>
            <a:endParaRPr lang="en-US"/>
          </a:p>
        </p:txBody>
      </p:sp>
    </p:spTree>
    <p:extLst>
      <p:ext uri="{BB962C8B-B14F-4D97-AF65-F5344CB8AC3E}">
        <p14:creationId xmlns:p14="http://schemas.microsoft.com/office/powerpoint/2010/main" val="14140936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Thời gian chờ đợi (nhỏ nhất): tổng thời gian chờ trong hàng đợi sẵn sàng (GT điều</a:t>
            </a:r>
            <a:r>
              <a:rPr lang="en-US" baseline="0"/>
              <a:t> độ CPU ko ảnh hưởng tới t.tr đang thực hiện hay đang đợi thiết bị vào/ra</a:t>
            </a:r>
            <a:r>
              <a:rPr lang="en-US"/>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115</a:t>
            </a:fld>
            <a:endParaRPr lang="en-US"/>
          </a:p>
        </p:txBody>
      </p:sp>
    </p:spTree>
    <p:extLst>
      <p:ext uri="{BB962C8B-B14F-4D97-AF65-F5344CB8AC3E}">
        <p14:creationId xmlns:p14="http://schemas.microsoft.com/office/powerpoint/2010/main" val="14140936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116</a:t>
            </a:fld>
            <a:endParaRPr lang="en-US"/>
          </a:p>
        </p:txBody>
      </p:sp>
    </p:spTree>
    <p:extLst>
      <p:ext uri="{BB962C8B-B14F-4D97-AF65-F5344CB8AC3E}">
        <p14:creationId xmlns:p14="http://schemas.microsoft.com/office/powerpoint/2010/main" val="1414093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CÙNG MỘT FILE CÀI ĐẶT CÓ THỂ CÀI ĐƯỢC NHIỀU THIẾT BỊ KHÁC NHAU?</a:t>
            </a:r>
          </a:p>
          <a:p>
            <a:r>
              <a:rPr lang="en-US" baseline="0"/>
              <a:t>chờ SV trả lời?</a:t>
            </a:r>
          </a:p>
          <a:p>
            <a:endParaRPr lang="en-US"/>
          </a:p>
          <a:p>
            <a:r>
              <a:rPr lang="en-US"/>
              <a:t>Nó</a:t>
            </a:r>
            <a:r>
              <a:rPr lang="en-US" baseline="0"/>
              <a:t> phụ thuộc vào thiết bị, cụ thể các thiết bị đó được chạy trên nền gì? Windows, Android, Linux, iOS, Mac OS, Ubuntu</a:t>
            </a:r>
          </a:p>
          <a:p>
            <a:r>
              <a:rPr lang="en-US" baseline="0"/>
              <a:t>Các thiết bị cùng chạy trên hệ điều hành thì cài được các chương trình ứng dụng từ một file cài đặt.</a:t>
            </a:r>
          </a:p>
          <a:p>
            <a:endParaRPr lang="en-US" baseline="0"/>
          </a:p>
          <a:p>
            <a:r>
              <a:rPr lang="en-US" baseline="0"/>
              <a:t>Chính vì vấn đề này, các nhà phát triển phần mềm phải đưa ra các file cài đặt khác nhau theo các hệ điều hành khác nhau.</a:t>
            </a:r>
          </a:p>
          <a:p>
            <a:r>
              <a:rPr lang="en-US" baseline="0"/>
              <a:t>Ví dụ: file cài đạt .exe cài đặt được trên HĐH win nhưng không cài được trên các HĐH khác.</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9</a:t>
            </a:fld>
            <a:endParaRPr lang="en-US"/>
          </a:p>
        </p:txBody>
      </p:sp>
    </p:spTree>
    <p:extLst>
      <p:ext uri="{BB962C8B-B14F-4D97-AF65-F5344CB8AC3E}">
        <p14:creationId xmlns:p14="http://schemas.microsoft.com/office/powerpoint/2010/main" val="27418490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117</a:t>
            </a:fld>
            <a:endParaRPr lang="en-US"/>
          </a:p>
        </p:txBody>
      </p:sp>
    </p:spTree>
    <p:extLst>
      <p:ext uri="{BB962C8B-B14F-4D97-AF65-F5344CB8AC3E}">
        <p14:creationId xmlns:p14="http://schemas.microsoft.com/office/powerpoint/2010/main" val="14140936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118</a:t>
            </a:fld>
            <a:endParaRPr lang="en-US"/>
          </a:p>
        </p:txBody>
      </p:sp>
    </p:spTree>
    <p:extLst>
      <p:ext uri="{BB962C8B-B14F-4D97-AF65-F5344CB8AC3E}">
        <p14:creationId xmlns:p14="http://schemas.microsoft.com/office/powerpoint/2010/main" val="14140936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r>
              <a:rPr lang="en-US" baseline="0"/>
              <a:t>P</a:t>
            </a:r>
            <a:r>
              <a:rPr lang="en-US" baseline="-25000"/>
              <a:t>1</a:t>
            </a:r>
            <a:r>
              <a:rPr lang="en-US" baseline="0"/>
              <a:t> = 7-7-0=0</a:t>
            </a:r>
          </a:p>
          <a:p>
            <a:r>
              <a:rPr lang="en-US" baseline="0"/>
              <a:t>P</a:t>
            </a:r>
            <a:r>
              <a:rPr lang="en-US" baseline="-25000"/>
              <a:t>2</a:t>
            </a:r>
            <a:r>
              <a:rPr lang="en-US" baseline="0"/>
              <a:t> = 12 - 4- 2=6</a:t>
            </a:r>
          </a:p>
          <a:p>
            <a:r>
              <a:rPr lang="en-US" baseline="0"/>
              <a:t>P</a:t>
            </a:r>
            <a:r>
              <a:rPr lang="en-US" baseline="-25000"/>
              <a:t>3</a:t>
            </a:r>
            <a:r>
              <a:rPr lang="en-US" baseline="0"/>
              <a:t> = 8-1-4=3</a:t>
            </a:r>
          </a:p>
          <a:p>
            <a:r>
              <a:rPr lang="en-US" baseline="0"/>
              <a:t>P</a:t>
            </a:r>
            <a:r>
              <a:rPr lang="en-US" baseline="-25000"/>
              <a:t>4</a:t>
            </a:r>
            <a:r>
              <a:rPr lang="en-US" baseline="0"/>
              <a:t> = 16-4-5=7</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121</a:t>
            </a:fld>
            <a:endParaRPr lang="en-US"/>
          </a:p>
        </p:txBody>
      </p:sp>
    </p:spTree>
    <p:extLst>
      <p:ext uri="{BB962C8B-B14F-4D97-AF65-F5344CB8AC3E}">
        <p14:creationId xmlns:p14="http://schemas.microsoft.com/office/powerpoint/2010/main" val="1081633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tại</a:t>
            </a:r>
            <a:r>
              <a:rPr lang="en-US" baseline="0"/>
              <a:t> thời điểm 0, P1 được nạp vào và bắt đầu thực hiện. đến giây thứ 2, vì P1 còn cần 5s để thực hiện nên P2 được nạp vào. đến giây thứ 4, vì P2 còn cần 2s để thực hiện nốt nên P3 được nạp vào. sau 1s P3 kết thúc thì P2 tiếp tục thực hiện nốt 2s. Vì P1 còn cần 5s để thực hiện nốt nên P4 được nạp vào và thực hiện trong 4s. Sau đó P1 thực hiện nốt 5s.</a:t>
            </a:r>
          </a:p>
          <a:p>
            <a:r>
              <a:rPr lang="en-US" baseline="0"/>
              <a:t>P1 = 16-7-0=9</a:t>
            </a:r>
          </a:p>
          <a:p>
            <a:r>
              <a:rPr lang="en-US" baseline="0"/>
              <a:t>P2 = 7-4-2=1</a:t>
            </a:r>
          </a:p>
          <a:p>
            <a:r>
              <a:rPr lang="en-US" baseline="0"/>
              <a:t>P3 = 5-1-4=0</a:t>
            </a:r>
          </a:p>
          <a:p>
            <a:r>
              <a:rPr lang="en-US" baseline="0"/>
              <a:t>P4 = 11-4-5=2</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122</a:t>
            </a:fld>
            <a:endParaRPr lang="en-US"/>
          </a:p>
        </p:txBody>
      </p:sp>
    </p:spTree>
    <p:extLst>
      <p:ext uri="{BB962C8B-B14F-4D97-AF65-F5344CB8AC3E}">
        <p14:creationId xmlns:p14="http://schemas.microsoft.com/office/powerpoint/2010/main" val="20825619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(0 + 1 + 6</a:t>
            </a:r>
            <a:r>
              <a:rPr lang="en-US" baseline="0"/>
              <a:t> + 16 + 18)/5</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124</a:t>
            </a:fld>
            <a:endParaRPr lang="en-US"/>
          </a:p>
        </p:txBody>
      </p:sp>
    </p:spTree>
    <p:extLst>
      <p:ext uri="{BB962C8B-B14F-4D97-AF65-F5344CB8AC3E}">
        <p14:creationId xmlns:p14="http://schemas.microsoft.com/office/powerpoint/2010/main" val="21226925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EB6B8-5FEF-41EE-AFDB-3AF3DCA5228D}" type="slidenum">
              <a:rPr lang="en-US" smtClean="0"/>
              <a:pPr/>
              <a:t>132</a:t>
            </a:fld>
            <a:endParaRPr lang="en-US" dirty="0"/>
          </a:p>
        </p:txBody>
      </p:sp>
    </p:spTree>
    <p:extLst>
      <p:ext uri="{BB962C8B-B14F-4D97-AF65-F5344CB8AC3E}">
        <p14:creationId xmlns:p14="http://schemas.microsoft.com/office/powerpoint/2010/main" val="16563444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Cả</a:t>
            </a:r>
            <a:r>
              <a:rPr lang="en-US" baseline="0"/>
              <a:t> 4 điều kiện cùng xảy ra sẽ dẫn đến tắc nghẽn</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135</a:t>
            </a:fld>
            <a:endParaRPr lang="en-US"/>
          </a:p>
        </p:txBody>
      </p:sp>
    </p:spTree>
    <p:extLst>
      <p:ext uri="{BB962C8B-B14F-4D97-AF65-F5344CB8AC3E}">
        <p14:creationId xmlns:p14="http://schemas.microsoft.com/office/powerpoint/2010/main" val="33091749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Không</a:t>
            </a:r>
            <a:r>
              <a:rPr lang="en-US" baseline="0"/>
              <a:t> có chu trình</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137</a:t>
            </a:fld>
            <a:endParaRPr lang="en-US"/>
          </a:p>
        </p:txBody>
      </p:sp>
    </p:spTree>
    <p:extLst>
      <p:ext uri="{BB962C8B-B14F-4D97-AF65-F5344CB8AC3E}">
        <p14:creationId xmlns:p14="http://schemas.microsoft.com/office/powerpoint/2010/main" val="22337231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t>Có</a:t>
            </a:r>
            <a:r>
              <a:rPr lang="en-US" baseline="0"/>
              <a:t> chu trình và xảy ra tắc nghẽn vì </a:t>
            </a:r>
            <a:r>
              <a:rPr lang="en-US" sz="2200">
                <a:latin typeface="Tahoma" pitchFamily="34" charset="0"/>
                <a:sym typeface="Symbol" pitchFamily="18" charset="2"/>
              </a:rPr>
              <a:t>chỉ có 2 đơn vị cấp phát trên tài nguyên R3, trong khi P1,P2 đang</a:t>
            </a:r>
            <a:r>
              <a:rPr lang="en-US" sz="2200" baseline="0">
                <a:latin typeface="Tahoma" pitchFamily="34" charset="0"/>
                <a:sym typeface="Symbol" pitchFamily="18" charset="2"/>
              </a:rPr>
              <a:t> sử dụng thì P3 lại yêu cầu.</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200" baseline="0">
                <a:latin typeface="Tahoma" pitchFamily="34" charset="0"/>
                <a:sym typeface="Symbol" pitchFamily="18" charset="2"/>
              </a:rPr>
              <a:t>Nếu tồn tại chu trình và các tài nguyên chỉ có một đơn vị cấp phát =&gt; chắc chắn xảy ra tắc nghẽn.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a:latin typeface="Tahoma" pitchFamily="34" charset="0"/>
                <a:sym typeface="Symbol" pitchFamily="18" charset="2"/>
              </a:rPr>
              <a:t>Nếu tồn tại chu trình và các tài nguyên có một số đơn vị cấp phát =&gt; có thể xảy ra tắc nghẽn.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138</a:t>
            </a:fld>
            <a:endParaRPr lang="en-US"/>
          </a:p>
        </p:txBody>
      </p:sp>
    </p:spTree>
    <p:extLst>
      <p:ext uri="{BB962C8B-B14F-4D97-AF65-F5344CB8AC3E}">
        <p14:creationId xmlns:p14="http://schemas.microsoft.com/office/powerpoint/2010/main" val="6513692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Có</a:t>
            </a:r>
            <a:r>
              <a:rPr lang="en-US" baseline="0"/>
              <a:t> chu trình nhưng không xảy ra tắc nghẽn</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139</a:t>
            </a:fld>
            <a:endParaRPr lang="en-US"/>
          </a:p>
        </p:txBody>
      </p:sp>
    </p:spTree>
    <p:extLst>
      <p:ext uri="{BB962C8B-B14F-4D97-AF65-F5344CB8AC3E}">
        <p14:creationId xmlns:p14="http://schemas.microsoft.com/office/powerpoint/2010/main" val="3071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Từ</a:t>
            </a:r>
            <a:r>
              <a:rPr lang="en-US" baseline="0"/>
              <a:t> các thực tế trên, ta có mô hình hệ thống máy tính như sau:</a:t>
            </a:r>
          </a:p>
          <a:p>
            <a:r>
              <a:rPr lang="en-US" baseline="0"/>
              <a:t>Gồm có:</a:t>
            </a:r>
          </a:p>
          <a:p>
            <a:r>
              <a:rPr lang="en-US" baseline="0"/>
              <a:t>- phần cứng: các tài nguyên cơ bản: CPU, Bộ nhớ, thiết bị vào/ra ...</a:t>
            </a:r>
          </a:p>
          <a:p>
            <a:r>
              <a:rPr lang="en-US" baseline="0"/>
              <a:t>- người dùng: con người, máy tính khác, hoặc thiết bị máy khác</a:t>
            </a:r>
          </a:p>
          <a:p>
            <a:r>
              <a:rPr lang="en-US" baseline="0"/>
              <a:t>- các chương trình hệ thống và ứng dụng: xác định cách sử dụng tài nguyên hệ thống để đáp ứng yêu cầu người sử dụng. Các chương trình ứng dụng, game, web, ...</a:t>
            </a:r>
          </a:p>
          <a:p>
            <a:r>
              <a:rPr lang="en-US" baseline="0"/>
              <a:t>- Hệ điều hành: Kiểm soát và điều phối việc sử dụng phần cứng của các ứng dụng và người dùng khác nhau.</a:t>
            </a:r>
          </a:p>
        </p:txBody>
      </p:sp>
      <p:sp>
        <p:nvSpPr>
          <p:cNvPr id="4" name="Slide Number Placeholder 3"/>
          <p:cNvSpPr>
            <a:spLocks noGrp="1"/>
          </p:cNvSpPr>
          <p:nvPr>
            <p:ph type="sldNum" sz="quarter" idx="10"/>
          </p:nvPr>
        </p:nvSpPr>
        <p:spPr/>
        <p:txBody>
          <a:bodyPr/>
          <a:lstStyle/>
          <a:p>
            <a:fld id="{164EB6B8-5FEF-41EE-AFDB-3AF3DCA5228D}" type="slidenum">
              <a:rPr lang="en-US" smtClean="0"/>
              <a:pPr/>
              <a:t>10</a:t>
            </a:fld>
            <a:endParaRPr lang="en-US"/>
          </a:p>
        </p:txBody>
      </p:sp>
    </p:spTree>
    <p:extLst>
      <p:ext uri="{BB962C8B-B14F-4D97-AF65-F5344CB8AC3E}">
        <p14:creationId xmlns:p14="http://schemas.microsoft.com/office/powerpoint/2010/main" val="27418490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Loại</a:t>
            </a:r>
            <a:r>
              <a:rPr lang="en-US" baseline="0"/>
              <a:t> bỏ các điều kiện tạo tắc nghẽn.</a:t>
            </a:r>
          </a:p>
          <a:p>
            <a:r>
              <a:rPr lang="en-US" baseline="0"/>
              <a:t>2. Thường yêu cầu các thông tin phụ trợ. Áp dụng cho hệ thống ít xảy ra tắc nghẽn nhưng tổn hại lớn.</a:t>
            </a:r>
          </a:p>
          <a:p>
            <a:r>
              <a:rPr lang="en-US" baseline="0"/>
              <a:t>3. </a:t>
            </a:r>
            <a:r>
              <a:rPr lang="en-US"/>
              <a:t>Áp dụng cho HT ít</a:t>
            </a:r>
            <a:r>
              <a:rPr lang="en-US" baseline="0"/>
              <a:t> xảy ra tắc nghẽn và thiệt hại thấp.</a:t>
            </a:r>
            <a:endParaRPr lang="en-US"/>
          </a:p>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140</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141</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142</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143</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146</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ym typeface="Wingdings"/>
              </a:rPr>
              <a:t>f(băng từ) = đĩa</a:t>
            </a:r>
            <a:r>
              <a:rPr lang="en-US" sz="1200" baseline="0">
                <a:sym typeface="Wingdings"/>
              </a:rPr>
              <a:t> CD, đĩa mềm, USB...</a:t>
            </a:r>
            <a:endParaRPr lang="en-US" sz="1200">
              <a:sym typeface="Wingdings"/>
            </a:endParaRPr>
          </a:p>
          <a:p>
            <a:r>
              <a:rPr lang="en-US" sz="1200">
                <a:sym typeface="Wingdings"/>
              </a:rPr>
              <a:t>f(đĩa từ) = f(ổ</a:t>
            </a:r>
            <a:r>
              <a:rPr lang="en-US" sz="1200" baseline="0">
                <a:sym typeface="Wingdings"/>
              </a:rPr>
              <a:t> cứng)</a:t>
            </a:r>
          </a:p>
          <a:p>
            <a:r>
              <a:rPr lang="en-US" sz="1200" baseline="0">
                <a:sym typeface="Wingdings"/>
              </a:rPr>
              <a:t>Giữ 1 thì chỉ được xin 2,3</a:t>
            </a:r>
          </a:p>
          <a:p>
            <a:r>
              <a:rPr lang="en-US" sz="1200" baseline="0">
                <a:sym typeface="Wingdings"/>
              </a:rPr>
              <a:t>Muốn 2 thì phải giải phóng 3,4</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147</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148</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149</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150</a:t>
            </a:fld>
            <a:endParaRPr lang="en-US"/>
          </a:p>
        </p:txBody>
      </p:sp>
    </p:spTree>
    <p:extLst>
      <p:ext uri="{BB962C8B-B14F-4D97-AF65-F5344CB8AC3E}">
        <p14:creationId xmlns:p14="http://schemas.microsoft.com/office/powerpoint/2010/main" val="6149934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R có</a:t>
            </a:r>
            <a:r>
              <a:rPr lang="en-US" baseline="0"/>
              <a:t> 12 đươn vị, đã cấp 5+2+2 = 9 =&gt; còn 3 đơn vị.</a:t>
            </a:r>
            <a:endParaRPr lang="en-US"/>
          </a:p>
          <a:p>
            <a:r>
              <a:rPr lang="en-US"/>
              <a:t>- Yêu</a:t>
            </a:r>
            <a:r>
              <a:rPr lang="en-US" baseline="0"/>
              <a:t> cầu tối đa (10, 4, 9); đã cấp (5, 2, 2) =&gt; vậy còn có thể yêu cầu (10-5, 4-2, 9-2) = (5,2,7).</a:t>
            </a:r>
          </a:p>
          <a:p>
            <a:r>
              <a:rPr lang="en-US" baseline="0"/>
              <a:t>- R còn 3 đơn vị, trong khi P2 chỉ còn yêu cầu 2 nên P2 chắc chắn được đáp ứng và kết thúc, sẽ giải phóng 2 đươn vị R được cấp trước đó.</a:t>
            </a:r>
            <a:endParaRPr lang="en-US"/>
          </a:p>
        </p:txBody>
      </p:sp>
      <p:sp>
        <p:nvSpPr>
          <p:cNvPr id="4" name="Slide Number Placeholder 3"/>
          <p:cNvSpPr>
            <a:spLocks noGrp="1"/>
          </p:cNvSpPr>
          <p:nvPr>
            <p:ph type="sldNum" sz="quarter" idx="10"/>
          </p:nvPr>
        </p:nvSpPr>
        <p:spPr/>
        <p:txBody>
          <a:bodyPr/>
          <a:lstStyle/>
          <a:p>
            <a:fld id="{164EB6B8-5FEF-41EE-AFDB-3AF3DCA5228D}" type="slidenum">
              <a:rPr lang="en-US" smtClean="0"/>
              <a:pPr/>
              <a:t>151</a:t>
            </a:fld>
            <a:endParaRPr lang="en-US"/>
          </a:p>
        </p:txBody>
      </p:sp>
    </p:spTree>
    <p:extLst>
      <p:ext uri="{BB962C8B-B14F-4D97-AF65-F5344CB8AC3E}">
        <p14:creationId xmlns:p14="http://schemas.microsoft.com/office/powerpoint/2010/main" val="614993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Rectangle 2"/>
          <p:cNvSpPr txBox="1">
            <a:spLocks noChangeArrowheads="1"/>
          </p:cNvSpPr>
          <p:nvPr userDrawn="1"/>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lgn="ctr" rtl="0" eaLnBrk="1" fontAlgn="base" hangingPunct="1">
              <a:spcBef>
                <a:spcPct val="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Arial" charset="0"/>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Arial" charset="0"/>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Arial" charset="0"/>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pPr>
              <a:defRPr/>
            </a:pPr>
            <a:r>
              <a:rPr lang="en-US" dirty="0"/>
              <a:t>Operating systems</a:t>
            </a:r>
          </a:p>
        </p:txBody>
      </p:sp>
      <p:sp>
        <p:nvSpPr>
          <p:cNvPr id="3" name="Rectangle 3"/>
          <p:cNvSpPr txBox="1">
            <a:spLocks noChangeArrowheads="1"/>
          </p:cNvSpPr>
          <p:nvPr userDrawn="1"/>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fld id="{A2B3888D-554A-44A8-AD3C-70179D689672}" type="slidenum">
              <a:rPr lang="en-US" altLang="en-US" sz="1200" smtClean="0">
                <a:latin typeface="Arial Black" panose="020B0A04020102020204" pitchFamily="34" charset="0"/>
              </a:rPr>
              <a:pPr algn="r" eaLnBrk="1" hangingPunct="1">
                <a:defRPr/>
              </a:pPr>
              <a:t>‹#›</a:t>
            </a:fld>
            <a:endParaRPr lang="en-US" altLang="en-US" sz="1200">
              <a:latin typeface="Arial Black" panose="020B0A04020102020204" pitchFamily="34" charset="0"/>
            </a:endParaRPr>
          </a:p>
        </p:txBody>
      </p:sp>
      <p:grpSp>
        <p:nvGrpSpPr>
          <p:cNvPr id="4" name="Group 4"/>
          <p:cNvGrpSpPr>
            <a:grpSpLocks/>
          </p:cNvGrpSpPr>
          <p:nvPr userDrawn="1"/>
        </p:nvGrpSpPr>
        <p:grpSpPr bwMode="auto">
          <a:xfrm>
            <a:off x="0" y="40457"/>
            <a:ext cx="9144000" cy="546100"/>
            <a:chOff x="0" y="0"/>
            <a:chExt cx="5760" cy="344"/>
          </a:xfrm>
        </p:grpSpPr>
        <p:sp>
          <p:nvSpPr>
            <p:cNvPr id="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vi-VN" sz="2400">
                <a:latin typeface="Times New Roman" panose="02020603050405020304" pitchFamily="18" charset="0"/>
                <a:ea typeface="+mn-ea"/>
              </a:endParaRPr>
            </a:p>
          </p:txBody>
        </p:sp>
        <p:sp>
          <p:nvSpPr>
            <p:cNvPr id="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sz="2400">
                <a:latin typeface="Times New Roman" panose="02020603050405020304" pitchFamily="18" charset="0"/>
                <a:ea typeface="+mn-ea"/>
              </a:endParaRPr>
            </a:p>
          </p:txBody>
        </p:sp>
        <p:sp>
          <p:nvSpPr>
            <p:cNvPr id="7"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hlink"/>
                </a:solidFill>
                <a:ea typeface="+mn-ea"/>
              </a:endParaRPr>
            </a:p>
          </p:txBody>
        </p:sp>
        <p:sp>
          <p:nvSpPr>
            <p:cNvPr id="8"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hlink"/>
                </a:solidFill>
                <a:ea typeface="+mn-ea"/>
              </a:endParaRPr>
            </a:p>
          </p:txBody>
        </p:sp>
        <p:sp>
          <p:nvSpPr>
            <p:cNvPr id="9"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accent2"/>
                </a:solidFill>
                <a:ea typeface="+mn-ea"/>
              </a:endParaRPr>
            </a:p>
          </p:txBody>
        </p:sp>
        <p:sp>
          <p:nvSpPr>
            <p:cNvPr id="10"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hlink"/>
                </a:solidFill>
                <a:ea typeface="+mn-ea"/>
              </a:endParaRPr>
            </a:p>
          </p:txBody>
        </p:sp>
        <p:sp>
          <p:nvSpPr>
            <p:cNvPr id="11" name="Rectangle 11"/>
            <p:cNvSpPr>
              <a:spLocks noChangeArrowheads="1"/>
            </p:cNvSpPr>
            <p:nvPr/>
          </p:nvSpPr>
          <p:spPr bwMode="auto">
            <a:xfrm>
              <a:off x="83" y="86"/>
              <a:ext cx="89" cy="87"/>
            </a:xfrm>
            <a:prstGeom prst="rect">
              <a:avLst/>
            </a:prstGeom>
            <a:solidFill>
              <a:schemeClr val="bg2"/>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sz="2400">
                <a:latin typeface="Times New Roman" panose="02020603050405020304" pitchFamily="18" charset="0"/>
                <a:ea typeface="+mn-ea"/>
              </a:endParaRPr>
            </a:p>
          </p:txBody>
        </p:sp>
        <p:sp>
          <p:nvSpPr>
            <p:cNvPr id="12"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accent2"/>
                </a:solidFill>
                <a:ea typeface="+mn-ea"/>
              </a:endParaRPr>
            </a:p>
          </p:txBody>
        </p:sp>
        <p:sp>
          <p:nvSpPr>
            <p:cNvPr id="13"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accent2"/>
                </a:solidFill>
                <a:ea typeface="+mn-ea"/>
              </a:endParaRPr>
            </a:p>
          </p:txBody>
        </p:sp>
      </p:grpSp>
      <p:sp>
        <p:nvSpPr>
          <p:cNvPr id="14" name="Rectangle 19"/>
          <p:cNvSpPr>
            <a:spLocks noChangeArrowheads="1"/>
          </p:cNvSpPr>
          <p:nvPr userDrawn="1"/>
        </p:nvSpPr>
        <p:spPr bwMode="auto">
          <a:xfrm flipH="1">
            <a:off x="0" y="6432240"/>
            <a:ext cx="9144000" cy="274637"/>
          </a:xfrm>
          <a:prstGeom prst="rect">
            <a:avLst/>
          </a:prstGeom>
          <a:gradFill rotWithShape="0">
            <a:gsLst>
              <a:gs pos="0">
                <a:schemeClr val="bg1"/>
              </a:gs>
              <a:gs pos="100000">
                <a:schemeClr val="bg2"/>
              </a:gs>
            </a:gsLst>
            <a:lin ang="0" scaled="1"/>
          </a:gra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sz="2400">
              <a:latin typeface="Times New Roman" panose="02020603050405020304" pitchFamily="18" charset="0"/>
              <a:ea typeface="+mn-ea"/>
            </a:endParaRPr>
          </a:p>
        </p:txBody>
      </p:sp>
      <p:sp>
        <p:nvSpPr>
          <p:cNvPr id="15" name="Rectangle 16"/>
          <p:cNvSpPr>
            <a:spLocks noGrp="1" noChangeArrowheads="1"/>
          </p:cNvSpPr>
          <p:nvPr>
            <p:ph type="dt" sz="half" idx="10"/>
          </p:nvPr>
        </p:nvSpPr>
        <p:spPr>
          <a:xfrm>
            <a:off x="306805" y="6273265"/>
            <a:ext cx="2133600" cy="457200"/>
          </a:xfrm>
        </p:spPr>
        <p:txBody>
          <a:bodyPr/>
          <a:lstStyle>
            <a:lvl1pPr>
              <a:defRPr/>
            </a:lvl1pPr>
          </a:lstStyle>
          <a:p>
            <a:pPr>
              <a:defRPr/>
            </a:pPr>
            <a:r>
              <a:rPr lang="en-US"/>
              <a:t>EAUT, 2022</a:t>
            </a:r>
            <a:endParaRPr lang="en-US" dirty="0"/>
          </a:p>
        </p:txBody>
      </p:sp>
      <p:sp>
        <p:nvSpPr>
          <p:cNvPr id="16" name="Rectangle 17"/>
          <p:cNvSpPr>
            <a:spLocks noGrp="1" noChangeArrowheads="1"/>
          </p:cNvSpPr>
          <p:nvPr>
            <p:ph type="ftr" sz="quarter" idx="11"/>
          </p:nvPr>
        </p:nvSpPr>
        <p:spPr>
          <a:xfrm>
            <a:off x="3048000" y="6273265"/>
            <a:ext cx="2895600" cy="457200"/>
          </a:xfrm>
        </p:spPr>
        <p:txBody>
          <a:bodyPr/>
          <a:lstStyle>
            <a:lvl1pPr>
              <a:defRPr/>
            </a:lvl1pPr>
          </a:lstStyle>
          <a:p>
            <a:pPr>
              <a:defRPr/>
            </a:pPr>
            <a:r>
              <a:rPr lang="en-US" dirty="0"/>
              <a:t>QLDA CNTT</a:t>
            </a:r>
          </a:p>
        </p:txBody>
      </p:sp>
      <p:sp>
        <p:nvSpPr>
          <p:cNvPr id="17" name="Rectangle 18"/>
          <p:cNvSpPr>
            <a:spLocks noGrp="1" noChangeArrowheads="1"/>
          </p:cNvSpPr>
          <p:nvPr>
            <p:ph type="sldNum" sz="quarter" idx="12"/>
          </p:nvPr>
        </p:nvSpPr>
        <p:spPr>
          <a:xfrm>
            <a:off x="6477000" y="6248400"/>
            <a:ext cx="2133600" cy="457200"/>
          </a:xfrm>
        </p:spPr>
        <p:txBody>
          <a:bodyPr/>
          <a:lstStyle>
            <a:lvl1pPr>
              <a:defRPr/>
            </a:lvl1pPr>
          </a:lstStyle>
          <a:p>
            <a:pPr>
              <a:defRPr/>
            </a:pPr>
            <a:fld id="{C424EA59-04E6-460F-AE42-30521390BB57}" type="slidenum">
              <a:rPr lang="en-US" altLang="en-US"/>
              <a:pPr>
                <a:defRPr/>
              </a:pPr>
              <a:t>‹#›</a:t>
            </a:fld>
            <a:endParaRPr lang="en-US" alt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8206" y="76200"/>
            <a:ext cx="633394" cy="633394"/>
          </a:xfrm>
          <a:prstGeom prst="rect">
            <a:avLst/>
          </a:prstGeom>
        </p:spPr>
      </p:pic>
    </p:spTree>
    <p:extLst>
      <p:ext uri="{BB962C8B-B14F-4D97-AF65-F5344CB8AC3E}">
        <p14:creationId xmlns:p14="http://schemas.microsoft.com/office/powerpoint/2010/main" val="91575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62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r>
              <a:rPr lang="en-US" dirty="0"/>
              <a:t>QLDA CNTT</a:t>
            </a:r>
          </a:p>
        </p:txBody>
      </p:sp>
      <p:sp>
        <p:nvSpPr>
          <p:cNvPr id="5" name="Rectangle 3"/>
          <p:cNvSpPr>
            <a:spLocks noGrp="1" noChangeArrowheads="1"/>
          </p:cNvSpPr>
          <p:nvPr>
            <p:ph type="sldNum" sz="quarter" idx="11"/>
          </p:nvPr>
        </p:nvSpPr>
        <p:spPr>
          <a:ln/>
        </p:spPr>
        <p:txBody>
          <a:bodyPr/>
          <a:lstStyle>
            <a:lvl1pPr>
              <a:defRPr/>
            </a:lvl1pPr>
          </a:lstStyle>
          <a:p>
            <a:pPr>
              <a:defRPr/>
            </a:pPr>
            <a:fld id="{F5F0AF55-AD77-4F7A-9FA4-4FCE76412532}" type="slidenum">
              <a:rPr lang="en-US" altLang="en-US"/>
              <a:pPr>
                <a:defRPr/>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r>
              <a:rPr lang="en-US"/>
              <a:t>EAUT, 2022</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8206" y="76200"/>
            <a:ext cx="633394" cy="633394"/>
          </a:xfrm>
          <a:prstGeom prst="rect">
            <a:avLst/>
          </a:prstGeom>
        </p:spPr>
      </p:pic>
    </p:spTree>
    <p:extLst>
      <p:ext uri="{BB962C8B-B14F-4D97-AF65-F5344CB8AC3E}">
        <p14:creationId xmlns:p14="http://schemas.microsoft.com/office/powerpoint/2010/main" val="346963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6388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r>
              <a:rPr lang="en-US" dirty="0"/>
              <a:t>QLDA CNTT</a:t>
            </a:r>
          </a:p>
        </p:txBody>
      </p:sp>
      <p:sp>
        <p:nvSpPr>
          <p:cNvPr id="5" name="Rectangle 3"/>
          <p:cNvSpPr>
            <a:spLocks noGrp="1" noChangeArrowheads="1"/>
          </p:cNvSpPr>
          <p:nvPr>
            <p:ph type="sldNum" sz="quarter" idx="11"/>
          </p:nvPr>
        </p:nvSpPr>
        <p:spPr>
          <a:ln/>
        </p:spPr>
        <p:txBody>
          <a:bodyPr/>
          <a:lstStyle>
            <a:lvl1pPr>
              <a:defRPr/>
            </a:lvl1pPr>
          </a:lstStyle>
          <a:p>
            <a:pPr>
              <a:defRPr/>
            </a:pPr>
            <a:fld id="{07DD1F06-FF87-47A7-A455-3F40A83638DA}" type="slidenum">
              <a:rPr lang="en-US" altLang="en-US"/>
              <a:pPr>
                <a:defRPr/>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r>
              <a:rPr lang="en-US"/>
              <a:t>EAUT, 2022</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8206" y="76200"/>
            <a:ext cx="633394" cy="633394"/>
          </a:xfrm>
          <a:prstGeom prst="rect">
            <a:avLst/>
          </a:prstGeom>
        </p:spPr>
      </p:pic>
    </p:spTree>
    <p:extLst>
      <p:ext uri="{BB962C8B-B14F-4D97-AF65-F5344CB8AC3E}">
        <p14:creationId xmlns:p14="http://schemas.microsoft.com/office/powerpoint/2010/main" val="344636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95656"/>
            <a:ext cx="8229600" cy="762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95400"/>
            <a:ext cx="8229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r>
              <a:rPr lang="en-US" dirty="0"/>
              <a:t>QLDA CNTT</a:t>
            </a:r>
          </a:p>
        </p:txBody>
      </p:sp>
      <p:sp>
        <p:nvSpPr>
          <p:cNvPr id="5" name="Rectangle 3"/>
          <p:cNvSpPr>
            <a:spLocks noGrp="1" noChangeArrowheads="1"/>
          </p:cNvSpPr>
          <p:nvPr>
            <p:ph type="sldNum" sz="quarter" idx="11"/>
          </p:nvPr>
        </p:nvSpPr>
        <p:spPr>
          <a:ln/>
        </p:spPr>
        <p:txBody>
          <a:bodyPr/>
          <a:lstStyle>
            <a:lvl1pPr>
              <a:defRPr/>
            </a:lvl1pPr>
          </a:lstStyle>
          <a:p>
            <a:pPr>
              <a:defRPr/>
            </a:pPr>
            <a:fld id="{12A52D25-C682-4439-A545-2D2062737900}" type="slidenum">
              <a:rPr lang="en-US" altLang="en-US"/>
              <a:pPr>
                <a:defRPr/>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r>
              <a:rPr lang="en-US"/>
              <a:t>EAUT, 2022</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8206" y="76200"/>
            <a:ext cx="633394" cy="633394"/>
          </a:xfrm>
          <a:prstGeom prst="rect">
            <a:avLst/>
          </a:prstGeom>
        </p:spPr>
      </p:pic>
    </p:spTree>
    <p:extLst>
      <p:ext uri="{BB962C8B-B14F-4D97-AF65-F5344CB8AC3E}">
        <p14:creationId xmlns:p14="http://schemas.microsoft.com/office/powerpoint/2010/main" val="63616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r>
              <a:rPr lang="en-US" dirty="0"/>
              <a:t>QLDA CNTT</a:t>
            </a:r>
          </a:p>
        </p:txBody>
      </p:sp>
      <p:sp>
        <p:nvSpPr>
          <p:cNvPr id="5" name="Rectangle 3"/>
          <p:cNvSpPr>
            <a:spLocks noGrp="1" noChangeArrowheads="1"/>
          </p:cNvSpPr>
          <p:nvPr>
            <p:ph type="sldNum" sz="quarter" idx="11"/>
          </p:nvPr>
        </p:nvSpPr>
        <p:spPr>
          <a:ln/>
        </p:spPr>
        <p:txBody>
          <a:bodyPr/>
          <a:lstStyle>
            <a:lvl1pPr>
              <a:defRPr/>
            </a:lvl1pPr>
          </a:lstStyle>
          <a:p>
            <a:pPr>
              <a:defRPr/>
            </a:pPr>
            <a:fld id="{2CB2FB29-0B3D-46A7-A041-70AFB7584DB5}" type="slidenum">
              <a:rPr lang="en-US" altLang="en-US"/>
              <a:pPr>
                <a:defRPr/>
              </a:pPr>
              <a:t>‹#›</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r>
              <a:rPr lang="en-US"/>
              <a:t>EAUT, 2022</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8206" y="76200"/>
            <a:ext cx="633394" cy="633394"/>
          </a:xfrm>
          <a:prstGeom prst="rect">
            <a:avLst/>
          </a:prstGeom>
        </p:spPr>
      </p:pic>
    </p:spTree>
    <p:extLst>
      <p:ext uri="{BB962C8B-B14F-4D97-AF65-F5344CB8AC3E}">
        <p14:creationId xmlns:p14="http://schemas.microsoft.com/office/powerpoint/2010/main" val="860810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62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371600"/>
            <a:ext cx="40386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ftr" sz="quarter" idx="10"/>
          </p:nvPr>
        </p:nvSpPr>
        <p:spPr>
          <a:ln/>
        </p:spPr>
        <p:txBody>
          <a:bodyPr/>
          <a:lstStyle>
            <a:lvl1pPr>
              <a:defRPr/>
            </a:lvl1pPr>
          </a:lstStyle>
          <a:p>
            <a:pPr>
              <a:defRPr/>
            </a:pPr>
            <a:r>
              <a:rPr lang="en-US" dirty="0"/>
              <a:t>QLDA CNTT</a:t>
            </a:r>
          </a:p>
        </p:txBody>
      </p:sp>
      <p:sp>
        <p:nvSpPr>
          <p:cNvPr id="6" name="Rectangle 3"/>
          <p:cNvSpPr>
            <a:spLocks noGrp="1" noChangeArrowheads="1"/>
          </p:cNvSpPr>
          <p:nvPr>
            <p:ph type="sldNum" sz="quarter" idx="11"/>
          </p:nvPr>
        </p:nvSpPr>
        <p:spPr>
          <a:ln/>
        </p:spPr>
        <p:txBody>
          <a:bodyPr/>
          <a:lstStyle>
            <a:lvl1pPr>
              <a:defRPr/>
            </a:lvl1pPr>
          </a:lstStyle>
          <a:p>
            <a:pPr>
              <a:defRPr/>
            </a:pPr>
            <a:fld id="{64B1F9DE-DE4B-46BD-9B91-6706DC8EA890}" type="slidenum">
              <a:rPr lang="en-US" altLang="en-US"/>
              <a:pPr>
                <a:defRPr/>
              </a:pPr>
              <a:t>‹#›</a:t>
            </a:fld>
            <a:endParaRPr lang="en-US" altLang="en-US"/>
          </a:p>
        </p:txBody>
      </p:sp>
      <p:sp>
        <p:nvSpPr>
          <p:cNvPr id="7" name="Rectangle 16"/>
          <p:cNvSpPr>
            <a:spLocks noGrp="1" noChangeArrowheads="1"/>
          </p:cNvSpPr>
          <p:nvPr>
            <p:ph type="dt" sz="half" idx="12"/>
          </p:nvPr>
        </p:nvSpPr>
        <p:spPr>
          <a:ln/>
        </p:spPr>
        <p:txBody>
          <a:bodyPr/>
          <a:lstStyle>
            <a:lvl1pPr>
              <a:defRPr/>
            </a:lvl1pPr>
          </a:lstStyle>
          <a:p>
            <a:pPr>
              <a:defRPr/>
            </a:pPr>
            <a:r>
              <a:rPr lang="en-US"/>
              <a:t>EAUT, 2022</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8206" y="76200"/>
            <a:ext cx="633394" cy="633394"/>
          </a:xfrm>
          <a:prstGeom prst="rect">
            <a:avLst/>
          </a:prstGeom>
        </p:spPr>
      </p:pic>
    </p:spTree>
    <p:extLst>
      <p:ext uri="{BB962C8B-B14F-4D97-AF65-F5344CB8AC3E}">
        <p14:creationId xmlns:p14="http://schemas.microsoft.com/office/powerpoint/2010/main" val="3301371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69876"/>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ftr" sz="quarter" idx="10"/>
          </p:nvPr>
        </p:nvSpPr>
        <p:spPr>
          <a:ln/>
        </p:spPr>
        <p:txBody>
          <a:bodyPr/>
          <a:lstStyle>
            <a:lvl1pPr>
              <a:defRPr/>
            </a:lvl1pPr>
          </a:lstStyle>
          <a:p>
            <a:pPr>
              <a:defRPr/>
            </a:pPr>
            <a:r>
              <a:rPr lang="en-US"/>
              <a:t>QLDA CNTT</a:t>
            </a:r>
            <a:endParaRPr lang="en-US" dirty="0"/>
          </a:p>
        </p:txBody>
      </p:sp>
      <p:sp>
        <p:nvSpPr>
          <p:cNvPr id="8" name="Rectangle 3"/>
          <p:cNvSpPr>
            <a:spLocks noGrp="1" noChangeArrowheads="1"/>
          </p:cNvSpPr>
          <p:nvPr>
            <p:ph type="sldNum" sz="quarter" idx="11"/>
          </p:nvPr>
        </p:nvSpPr>
        <p:spPr>
          <a:ln/>
        </p:spPr>
        <p:txBody>
          <a:bodyPr/>
          <a:lstStyle>
            <a:lvl1pPr>
              <a:defRPr/>
            </a:lvl1pPr>
          </a:lstStyle>
          <a:p>
            <a:pPr>
              <a:defRPr/>
            </a:pPr>
            <a:fld id="{4CCE7FD1-E7DF-4AA6-9660-9A3F126B632A}" type="slidenum">
              <a:rPr lang="en-US" altLang="en-US"/>
              <a:pPr>
                <a:defRPr/>
              </a:pPr>
              <a:t>‹#›</a:t>
            </a:fld>
            <a:endParaRPr lang="en-US" altLang="en-US"/>
          </a:p>
        </p:txBody>
      </p:sp>
      <p:sp>
        <p:nvSpPr>
          <p:cNvPr id="9" name="Rectangle 16"/>
          <p:cNvSpPr>
            <a:spLocks noGrp="1" noChangeArrowheads="1"/>
          </p:cNvSpPr>
          <p:nvPr>
            <p:ph type="dt" sz="half" idx="12"/>
          </p:nvPr>
        </p:nvSpPr>
        <p:spPr>
          <a:ln/>
        </p:spPr>
        <p:txBody>
          <a:bodyPr/>
          <a:lstStyle>
            <a:lvl1pPr>
              <a:defRPr/>
            </a:lvl1pPr>
          </a:lstStyle>
          <a:p>
            <a:pPr>
              <a:defRPr/>
            </a:pPr>
            <a:r>
              <a:rPr lang="en-US"/>
              <a:t>EAUT, 2022</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8206" y="76200"/>
            <a:ext cx="633394" cy="633394"/>
          </a:xfrm>
          <a:prstGeom prst="rect">
            <a:avLst/>
          </a:prstGeom>
        </p:spPr>
      </p:pic>
    </p:spTree>
    <p:extLst>
      <p:ext uri="{BB962C8B-B14F-4D97-AF65-F5344CB8AC3E}">
        <p14:creationId xmlns:p14="http://schemas.microsoft.com/office/powerpoint/2010/main" val="886189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62000"/>
          </a:xfrm>
          <a:prstGeom prst="rect">
            <a:avLst/>
          </a:prstGeom>
        </p:spPr>
        <p:txBody>
          <a:bodyPr/>
          <a:lstStyle/>
          <a:p>
            <a:r>
              <a:rPr lang="en-US"/>
              <a:t>Click to edit Master title style</a:t>
            </a:r>
          </a:p>
        </p:txBody>
      </p:sp>
      <p:sp>
        <p:nvSpPr>
          <p:cNvPr id="3" name="Rectangle 2"/>
          <p:cNvSpPr>
            <a:spLocks noGrp="1" noChangeArrowheads="1"/>
          </p:cNvSpPr>
          <p:nvPr>
            <p:ph type="ftr" sz="quarter" idx="10"/>
          </p:nvPr>
        </p:nvSpPr>
        <p:spPr>
          <a:ln/>
        </p:spPr>
        <p:txBody>
          <a:bodyPr/>
          <a:lstStyle>
            <a:lvl1pPr>
              <a:defRPr/>
            </a:lvl1pPr>
          </a:lstStyle>
          <a:p>
            <a:pPr>
              <a:defRPr/>
            </a:pPr>
            <a:r>
              <a:rPr lang="en-US" dirty="0"/>
              <a:t>QLDA CNTT</a:t>
            </a:r>
          </a:p>
        </p:txBody>
      </p:sp>
      <p:sp>
        <p:nvSpPr>
          <p:cNvPr id="4" name="Rectangle 3"/>
          <p:cNvSpPr>
            <a:spLocks noGrp="1" noChangeArrowheads="1"/>
          </p:cNvSpPr>
          <p:nvPr>
            <p:ph type="sldNum" sz="quarter" idx="11"/>
          </p:nvPr>
        </p:nvSpPr>
        <p:spPr>
          <a:ln/>
        </p:spPr>
        <p:txBody>
          <a:bodyPr/>
          <a:lstStyle>
            <a:lvl1pPr>
              <a:defRPr/>
            </a:lvl1pPr>
          </a:lstStyle>
          <a:p>
            <a:pPr>
              <a:defRPr/>
            </a:pPr>
            <a:fld id="{EC63AEEA-29C7-4A74-A0DC-2E32EEF286CE}" type="slidenum">
              <a:rPr lang="en-US" altLang="en-US"/>
              <a:pPr>
                <a:defRPr/>
              </a:pPr>
              <a:t>‹#›</a:t>
            </a:fld>
            <a:endParaRPr lang="en-US" altLang="en-US"/>
          </a:p>
        </p:txBody>
      </p:sp>
      <p:sp>
        <p:nvSpPr>
          <p:cNvPr id="5" name="Rectangle 16"/>
          <p:cNvSpPr>
            <a:spLocks noGrp="1" noChangeArrowheads="1"/>
          </p:cNvSpPr>
          <p:nvPr>
            <p:ph type="dt" sz="half" idx="12"/>
          </p:nvPr>
        </p:nvSpPr>
        <p:spPr>
          <a:ln/>
        </p:spPr>
        <p:txBody>
          <a:bodyPr/>
          <a:lstStyle>
            <a:lvl1pPr>
              <a:defRPr/>
            </a:lvl1pPr>
          </a:lstStyle>
          <a:p>
            <a:pPr>
              <a:defRPr/>
            </a:pPr>
            <a:r>
              <a:rPr lang="en-US"/>
              <a:t>EAUT, 2022</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8206" y="76200"/>
            <a:ext cx="633394" cy="633394"/>
          </a:xfrm>
          <a:prstGeom prst="rect">
            <a:avLst/>
          </a:prstGeom>
        </p:spPr>
      </p:pic>
    </p:spTree>
    <p:extLst>
      <p:ext uri="{BB962C8B-B14F-4D97-AF65-F5344CB8AC3E}">
        <p14:creationId xmlns:p14="http://schemas.microsoft.com/office/powerpoint/2010/main" val="84601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r>
              <a:rPr lang="en-US" dirty="0"/>
              <a:t>QLDA CNTT</a:t>
            </a:r>
          </a:p>
        </p:txBody>
      </p:sp>
      <p:sp>
        <p:nvSpPr>
          <p:cNvPr id="3" name="Rectangle 3"/>
          <p:cNvSpPr>
            <a:spLocks noGrp="1" noChangeArrowheads="1"/>
          </p:cNvSpPr>
          <p:nvPr>
            <p:ph type="sldNum" sz="quarter" idx="11"/>
          </p:nvPr>
        </p:nvSpPr>
        <p:spPr>
          <a:ln/>
        </p:spPr>
        <p:txBody>
          <a:bodyPr/>
          <a:lstStyle>
            <a:lvl1pPr>
              <a:defRPr/>
            </a:lvl1pPr>
          </a:lstStyle>
          <a:p>
            <a:pPr>
              <a:defRPr/>
            </a:pPr>
            <a:fld id="{84A63782-02C3-449E-A2D2-F75B78F76244}" type="slidenum">
              <a:rPr lang="en-US" altLang="en-US"/>
              <a:pPr>
                <a:defRPr/>
              </a:pPr>
              <a:t>‹#›</a:t>
            </a:fld>
            <a:endParaRPr lang="en-US" altLang="en-US"/>
          </a:p>
        </p:txBody>
      </p:sp>
      <p:sp>
        <p:nvSpPr>
          <p:cNvPr id="4" name="Rectangle 16"/>
          <p:cNvSpPr>
            <a:spLocks noGrp="1" noChangeArrowheads="1"/>
          </p:cNvSpPr>
          <p:nvPr>
            <p:ph type="dt" sz="half" idx="12"/>
          </p:nvPr>
        </p:nvSpPr>
        <p:spPr>
          <a:ln/>
        </p:spPr>
        <p:txBody>
          <a:bodyPr/>
          <a:lstStyle>
            <a:lvl1pPr>
              <a:defRPr/>
            </a:lvl1pPr>
          </a:lstStyle>
          <a:p>
            <a:pPr>
              <a:defRPr/>
            </a:pPr>
            <a:r>
              <a:rPr lang="en-US"/>
              <a:t>EAUT, 2022</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8206" y="76200"/>
            <a:ext cx="633394" cy="633394"/>
          </a:xfrm>
          <a:prstGeom prst="rect">
            <a:avLst/>
          </a:prstGeom>
        </p:spPr>
      </p:pic>
    </p:spTree>
    <p:extLst>
      <p:ext uri="{BB962C8B-B14F-4D97-AF65-F5344CB8AC3E}">
        <p14:creationId xmlns:p14="http://schemas.microsoft.com/office/powerpoint/2010/main" val="3306027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dirty="0"/>
              <a:t>QLDA CNTT</a:t>
            </a:r>
          </a:p>
        </p:txBody>
      </p:sp>
      <p:sp>
        <p:nvSpPr>
          <p:cNvPr id="6" name="Rectangle 3"/>
          <p:cNvSpPr>
            <a:spLocks noGrp="1" noChangeArrowheads="1"/>
          </p:cNvSpPr>
          <p:nvPr>
            <p:ph type="sldNum" sz="quarter" idx="11"/>
          </p:nvPr>
        </p:nvSpPr>
        <p:spPr>
          <a:ln/>
        </p:spPr>
        <p:txBody>
          <a:bodyPr/>
          <a:lstStyle>
            <a:lvl1pPr>
              <a:defRPr/>
            </a:lvl1pPr>
          </a:lstStyle>
          <a:p>
            <a:pPr>
              <a:defRPr/>
            </a:pPr>
            <a:fld id="{353C93FA-44FE-40BF-AABD-59AC128389BC}" type="slidenum">
              <a:rPr lang="en-US" altLang="en-US"/>
              <a:pPr>
                <a:defRPr/>
              </a:pPr>
              <a:t>‹#›</a:t>
            </a:fld>
            <a:endParaRPr lang="en-US" altLang="en-US"/>
          </a:p>
        </p:txBody>
      </p:sp>
      <p:sp>
        <p:nvSpPr>
          <p:cNvPr id="7" name="Rectangle 16"/>
          <p:cNvSpPr>
            <a:spLocks noGrp="1" noChangeArrowheads="1"/>
          </p:cNvSpPr>
          <p:nvPr>
            <p:ph type="dt" sz="half" idx="12"/>
          </p:nvPr>
        </p:nvSpPr>
        <p:spPr>
          <a:ln/>
        </p:spPr>
        <p:txBody>
          <a:bodyPr/>
          <a:lstStyle>
            <a:lvl1pPr>
              <a:defRPr/>
            </a:lvl1pPr>
          </a:lstStyle>
          <a:p>
            <a:pPr>
              <a:defRPr/>
            </a:pPr>
            <a:r>
              <a:rPr lang="en-US"/>
              <a:t>EAUT, 2022</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8206" y="76200"/>
            <a:ext cx="633394" cy="633394"/>
          </a:xfrm>
          <a:prstGeom prst="rect">
            <a:avLst/>
          </a:prstGeom>
        </p:spPr>
      </p:pic>
    </p:spTree>
    <p:extLst>
      <p:ext uri="{BB962C8B-B14F-4D97-AF65-F5344CB8AC3E}">
        <p14:creationId xmlns:p14="http://schemas.microsoft.com/office/powerpoint/2010/main" val="853099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dirty="0"/>
              <a:t>QLDA CNTT</a:t>
            </a:r>
          </a:p>
        </p:txBody>
      </p:sp>
      <p:sp>
        <p:nvSpPr>
          <p:cNvPr id="6" name="Rectangle 3"/>
          <p:cNvSpPr>
            <a:spLocks noGrp="1" noChangeArrowheads="1"/>
          </p:cNvSpPr>
          <p:nvPr>
            <p:ph type="sldNum" sz="quarter" idx="11"/>
          </p:nvPr>
        </p:nvSpPr>
        <p:spPr>
          <a:ln/>
        </p:spPr>
        <p:txBody>
          <a:bodyPr/>
          <a:lstStyle>
            <a:lvl1pPr>
              <a:defRPr/>
            </a:lvl1pPr>
          </a:lstStyle>
          <a:p>
            <a:pPr>
              <a:defRPr/>
            </a:pPr>
            <a:fld id="{DC8EACBA-3F10-486A-9A93-6A15BC5F38CF}" type="slidenum">
              <a:rPr lang="en-US" altLang="en-US"/>
              <a:pPr>
                <a:defRPr/>
              </a:pPr>
              <a:t>‹#›</a:t>
            </a:fld>
            <a:endParaRPr lang="en-US" altLang="en-US"/>
          </a:p>
        </p:txBody>
      </p:sp>
      <p:sp>
        <p:nvSpPr>
          <p:cNvPr id="7" name="Rectangle 16"/>
          <p:cNvSpPr>
            <a:spLocks noGrp="1" noChangeArrowheads="1"/>
          </p:cNvSpPr>
          <p:nvPr>
            <p:ph type="dt" sz="half" idx="12"/>
          </p:nvPr>
        </p:nvSpPr>
        <p:spPr>
          <a:ln/>
        </p:spPr>
        <p:txBody>
          <a:bodyPr/>
          <a:lstStyle>
            <a:lvl1pPr>
              <a:defRPr/>
            </a:lvl1pPr>
          </a:lstStyle>
          <a:p>
            <a:pPr>
              <a:defRPr/>
            </a:pPr>
            <a:r>
              <a:rPr lang="en-US"/>
              <a:t>EAUT, 2022</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58206" y="76200"/>
            <a:ext cx="633394" cy="633394"/>
          </a:xfrm>
          <a:prstGeom prst="rect">
            <a:avLst/>
          </a:prstGeom>
        </p:spPr>
      </p:pic>
    </p:spTree>
    <p:extLst>
      <p:ext uri="{BB962C8B-B14F-4D97-AF65-F5344CB8AC3E}">
        <p14:creationId xmlns:p14="http://schemas.microsoft.com/office/powerpoint/2010/main" val="4051040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charset="0"/>
                <a:ea typeface="+mn-ea"/>
                <a:cs typeface="Arial" charset="0"/>
              </a:defRPr>
            </a:lvl1pPr>
          </a:lstStyle>
          <a:p>
            <a:pPr>
              <a:defRPr/>
            </a:pPr>
            <a:r>
              <a:rPr lang="en-US"/>
              <a:t>QLDA CNTT</a:t>
            </a:r>
          </a:p>
        </p:txBody>
      </p:sp>
      <p:sp>
        <p:nvSpPr>
          <p:cNvPr id="20483"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pPr>
              <a:defRPr/>
            </a:pPr>
            <a:fld id="{C11F6775-F67F-4C28-A358-B77FD09A9FBF}" type="slidenum">
              <a:rPr lang="en-US" altLang="en-US"/>
              <a:pPr>
                <a:defRPr/>
              </a:pPr>
              <a:t>‹#›</a:t>
            </a:fld>
            <a:endParaRPr lang="en-US" altLang="en-US"/>
          </a:p>
        </p:txBody>
      </p:sp>
      <p:grpSp>
        <p:nvGrpSpPr>
          <p:cNvPr id="1028" name="Group 4"/>
          <p:cNvGrpSpPr>
            <a:grpSpLocks/>
          </p:cNvGrpSpPr>
          <p:nvPr/>
        </p:nvGrpSpPr>
        <p:grpSpPr bwMode="auto">
          <a:xfrm>
            <a:off x="0" y="685800"/>
            <a:ext cx="9144000" cy="304800"/>
            <a:chOff x="0" y="0"/>
            <a:chExt cx="5760" cy="344"/>
          </a:xfrm>
        </p:grpSpPr>
        <p:sp>
          <p:nvSpPr>
            <p:cNvPr id="1033" name="Rectangle 5"/>
            <p:cNvSpPr>
              <a:spLocks noChangeArrowheads="1"/>
            </p:cNvSpPr>
            <p:nvPr/>
          </p:nvSpPr>
          <p:spPr bwMode="auto">
            <a:xfrm>
              <a:off x="0" y="0"/>
              <a:ext cx="180" cy="337"/>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vi-VN" sz="2400">
                <a:latin typeface="Times New Roman" panose="02020603050405020304" pitchFamily="18" charset="0"/>
                <a:ea typeface="+mn-ea"/>
              </a:endParaRPr>
            </a:p>
          </p:txBody>
        </p:sp>
        <p:sp>
          <p:nvSpPr>
            <p:cNvPr id="1034" name="Rectangle 6"/>
            <p:cNvSpPr>
              <a:spLocks noChangeArrowheads="1"/>
            </p:cNvSpPr>
            <p:nvPr/>
          </p:nvSpPr>
          <p:spPr bwMode="auto">
            <a:xfrm>
              <a:off x="260" y="84"/>
              <a:ext cx="5500" cy="174"/>
            </a:xfrm>
            <a:prstGeom prst="rect">
              <a:avLst/>
            </a:prstGeom>
            <a:gradFill rotWithShape="0">
              <a:gsLst>
                <a:gs pos="0">
                  <a:schemeClr val="bg2"/>
                </a:gs>
                <a:gs pos="100000">
                  <a:schemeClr val="bg1"/>
                </a:gs>
              </a:gsLst>
              <a:lin ang="0" scaled="1"/>
            </a:gra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sz="2400">
                <a:latin typeface="Times New Roman" panose="02020603050405020304" pitchFamily="18" charset="0"/>
                <a:ea typeface="+mn-ea"/>
              </a:endParaRPr>
            </a:p>
          </p:txBody>
        </p:sp>
        <p:sp>
          <p:nvSpPr>
            <p:cNvPr id="1035" name="Rectangle 7"/>
            <p:cNvSpPr>
              <a:spLocks noChangeArrowheads="1"/>
            </p:cNvSpPr>
            <p:nvPr/>
          </p:nvSpPr>
          <p:spPr bwMode="auto">
            <a:xfrm>
              <a:off x="258" y="84"/>
              <a:ext cx="87" cy="90"/>
            </a:xfrm>
            <a:prstGeom prst="rect">
              <a:avLst/>
            </a:prstGeom>
            <a:solidFill>
              <a:schemeClr val="folHlink"/>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hlink"/>
                </a:solidFill>
                <a:ea typeface="+mn-ea"/>
              </a:endParaRPr>
            </a:p>
          </p:txBody>
        </p:sp>
        <p:sp>
          <p:nvSpPr>
            <p:cNvPr id="1036" name="Rectangle 8"/>
            <p:cNvSpPr>
              <a:spLocks noChangeArrowheads="1"/>
            </p:cNvSpPr>
            <p:nvPr/>
          </p:nvSpPr>
          <p:spPr bwMode="auto">
            <a:xfrm>
              <a:off x="345" y="0"/>
              <a:ext cx="88" cy="88"/>
            </a:xfrm>
            <a:prstGeom prst="rect">
              <a:avLst/>
            </a:prstGeom>
            <a:solidFill>
              <a:schemeClr val="folHlink"/>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hlink"/>
                </a:solidFill>
                <a:ea typeface="+mn-ea"/>
              </a:endParaRPr>
            </a:p>
          </p:txBody>
        </p:sp>
        <p:sp>
          <p:nvSpPr>
            <p:cNvPr id="1037" name="Rectangle 9"/>
            <p:cNvSpPr>
              <a:spLocks noChangeArrowheads="1"/>
            </p:cNvSpPr>
            <p:nvPr/>
          </p:nvSpPr>
          <p:spPr bwMode="auto">
            <a:xfrm>
              <a:off x="345" y="84"/>
              <a:ext cx="88" cy="90"/>
            </a:xfrm>
            <a:prstGeom prst="rect">
              <a:avLst/>
            </a:prstGeom>
            <a:solidFill>
              <a:schemeClr val="accent2"/>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accent2"/>
                </a:solidFill>
                <a:ea typeface="+mn-ea"/>
              </a:endParaRPr>
            </a:p>
          </p:txBody>
        </p:sp>
        <p:sp>
          <p:nvSpPr>
            <p:cNvPr id="1038" name="Rectangle 10"/>
            <p:cNvSpPr>
              <a:spLocks noChangeArrowheads="1"/>
            </p:cNvSpPr>
            <p:nvPr/>
          </p:nvSpPr>
          <p:spPr bwMode="auto">
            <a:xfrm>
              <a:off x="173" y="174"/>
              <a:ext cx="86" cy="86"/>
            </a:xfrm>
            <a:prstGeom prst="rect">
              <a:avLst/>
            </a:prstGeom>
            <a:solidFill>
              <a:schemeClr val="folHlink"/>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hlink"/>
                </a:solidFill>
                <a:ea typeface="+mn-ea"/>
              </a:endParaRPr>
            </a:p>
          </p:txBody>
        </p:sp>
        <p:sp>
          <p:nvSpPr>
            <p:cNvPr id="1039" name="Rectangle 11"/>
            <p:cNvSpPr>
              <a:spLocks noChangeArrowheads="1"/>
            </p:cNvSpPr>
            <p:nvPr/>
          </p:nvSpPr>
          <p:spPr bwMode="auto">
            <a:xfrm>
              <a:off x="83" y="86"/>
              <a:ext cx="89" cy="88"/>
            </a:xfrm>
            <a:prstGeom prst="rect">
              <a:avLst/>
            </a:prstGeom>
            <a:solidFill>
              <a:schemeClr val="bg2"/>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sz="2400">
                <a:latin typeface="Times New Roman" panose="02020603050405020304" pitchFamily="18" charset="0"/>
                <a:ea typeface="+mn-ea"/>
              </a:endParaRPr>
            </a:p>
          </p:txBody>
        </p:sp>
        <p:sp>
          <p:nvSpPr>
            <p:cNvPr id="1040" name="Rectangle 12"/>
            <p:cNvSpPr>
              <a:spLocks noChangeArrowheads="1"/>
            </p:cNvSpPr>
            <p:nvPr/>
          </p:nvSpPr>
          <p:spPr bwMode="auto">
            <a:xfrm>
              <a:off x="258" y="170"/>
              <a:ext cx="87" cy="88"/>
            </a:xfrm>
            <a:prstGeom prst="rect">
              <a:avLst/>
            </a:prstGeom>
            <a:solidFill>
              <a:schemeClr val="accent2"/>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accent2"/>
                </a:solidFill>
                <a:ea typeface="+mn-ea"/>
              </a:endParaRPr>
            </a:p>
          </p:txBody>
        </p:sp>
        <p:sp>
          <p:nvSpPr>
            <p:cNvPr id="1041"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a:solidFill>
                  <a:schemeClr val="accent2"/>
                </a:solidFill>
                <a:ea typeface="+mn-ea"/>
              </a:endParaRPr>
            </a:p>
          </p:txBody>
        </p:sp>
      </p:grpSp>
      <p:sp>
        <p:nvSpPr>
          <p:cNvPr id="1029" name="Rectangle 15"/>
          <p:cNvSpPr>
            <a:spLocks noGrp="1" noChangeArrowheads="1"/>
          </p:cNvSpPr>
          <p:nvPr>
            <p:ph type="body" idx="1"/>
          </p:nvPr>
        </p:nvSpPr>
        <p:spPr bwMode="auto">
          <a:xfrm>
            <a:off x="457200" y="11430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20496"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Arial" charset="0"/>
              </a:defRPr>
            </a:lvl1pPr>
          </a:lstStyle>
          <a:p>
            <a:pPr>
              <a:defRPr/>
            </a:pPr>
            <a:r>
              <a:rPr lang="en-US"/>
              <a:t>EAUT, 2022</a:t>
            </a:r>
          </a:p>
        </p:txBody>
      </p:sp>
      <p:sp>
        <p:nvSpPr>
          <p:cNvPr id="1032" name="Rectangle 19"/>
          <p:cNvSpPr>
            <a:spLocks noChangeArrowheads="1"/>
          </p:cNvSpPr>
          <p:nvPr userDrawn="1"/>
        </p:nvSpPr>
        <p:spPr bwMode="auto">
          <a:xfrm flipH="1">
            <a:off x="0" y="6248400"/>
            <a:ext cx="9144000" cy="228600"/>
          </a:xfrm>
          <a:prstGeom prst="rect">
            <a:avLst/>
          </a:prstGeom>
          <a:gradFill rotWithShape="0">
            <a:gsLst>
              <a:gs pos="0">
                <a:schemeClr val="bg1"/>
              </a:gs>
              <a:gs pos="100000">
                <a:schemeClr val="bg2"/>
              </a:gs>
            </a:gsLst>
            <a:lin ang="0" scaled="1"/>
          </a:gradFill>
          <a:ln>
            <a:noFill/>
          </a:ln>
          <a:extLst>
            <a:ext uri="{91240B29-F687-4f45-9708-019B960494DF}"/>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vi-VN" sz="2400">
              <a:latin typeface="Times New Roman" panose="02020603050405020304" pitchFamily="18" charset="0"/>
              <a:ea typeface="+mn-ea"/>
            </a:endParaRPr>
          </a:p>
        </p:txBody>
      </p:sp>
    </p:spTree>
  </p:cSld>
  <p:clrMap bg1="lt1" tx1="dk1" bg2="lt2" tx2="dk2" accent1="accent1" accent2="accent2" accent3="accent3" accent4="accent4" accent5="accent5" accent6="accent6" hlink="hlink" folHlink="folHlink"/>
  <p:sldLayoutIdLst>
    <p:sldLayoutId id="2147485808" r:id="rId1"/>
    <p:sldLayoutId id="2147485798" r:id="rId2"/>
    <p:sldLayoutId id="2147485799" r:id="rId3"/>
    <p:sldLayoutId id="2147485800" r:id="rId4"/>
    <p:sldLayoutId id="2147485801" r:id="rId5"/>
    <p:sldLayoutId id="2147485802" r:id="rId6"/>
    <p:sldLayoutId id="2147485803" r:id="rId7"/>
    <p:sldLayoutId id="2147485804" r:id="rId8"/>
    <p:sldLayoutId id="2147485805" r:id="rId9"/>
    <p:sldLayoutId id="2147485806" r:id="rId10"/>
    <p:sldLayoutId id="2147485807" r:id="rId11"/>
  </p:sldLayoutIdLst>
  <p:hf hdr="0"/>
  <p:txStyles>
    <p:titleStyle>
      <a:lvl1pPr algn="l" rtl="0" eaLnBrk="0" fontAlgn="base" hangingPunct="0">
        <a:spcBef>
          <a:spcPct val="0"/>
        </a:spcBef>
        <a:spcAft>
          <a:spcPct val="0"/>
        </a:spcAft>
        <a:defRPr sz="2400" b="1">
          <a:solidFill>
            <a:schemeClr val="tx1"/>
          </a:solidFill>
          <a:latin typeface="Times New Roman"/>
          <a:ea typeface="MS PGothic" panose="020B0600070205080204" pitchFamily="34" charset="-128"/>
          <a:cs typeface="Times New Roman"/>
        </a:defRPr>
      </a:lvl1pPr>
      <a:lvl2pPr algn="l" rtl="0" eaLnBrk="0" fontAlgn="base" hangingPunct="0">
        <a:spcBef>
          <a:spcPct val="0"/>
        </a:spcBef>
        <a:spcAft>
          <a:spcPct val="0"/>
        </a:spcAft>
        <a:defRPr sz="2400" b="1">
          <a:solidFill>
            <a:schemeClr val="tx1"/>
          </a:solidFill>
          <a:latin typeface="Times New Roman" charset="0"/>
          <a:ea typeface="MS PGothic" panose="020B0600070205080204" pitchFamily="34" charset="-128"/>
          <a:cs typeface="Times New Roman" panose="02020603050405020304" pitchFamily="18" charset="0"/>
        </a:defRPr>
      </a:lvl2pPr>
      <a:lvl3pPr algn="l" rtl="0" eaLnBrk="0" fontAlgn="base" hangingPunct="0">
        <a:spcBef>
          <a:spcPct val="0"/>
        </a:spcBef>
        <a:spcAft>
          <a:spcPct val="0"/>
        </a:spcAft>
        <a:defRPr sz="2400" b="1">
          <a:solidFill>
            <a:schemeClr val="tx1"/>
          </a:solidFill>
          <a:latin typeface="Times New Roman" charset="0"/>
          <a:ea typeface="MS PGothic" panose="020B0600070205080204" pitchFamily="34" charset="-128"/>
          <a:cs typeface="Times New Roman" panose="02020603050405020304" pitchFamily="18" charset="0"/>
        </a:defRPr>
      </a:lvl3pPr>
      <a:lvl4pPr algn="l" rtl="0" eaLnBrk="0" fontAlgn="base" hangingPunct="0">
        <a:spcBef>
          <a:spcPct val="0"/>
        </a:spcBef>
        <a:spcAft>
          <a:spcPct val="0"/>
        </a:spcAft>
        <a:defRPr sz="2400" b="1">
          <a:solidFill>
            <a:schemeClr val="tx1"/>
          </a:solidFill>
          <a:latin typeface="Times New Roman" charset="0"/>
          <a:ea typeface="MS PGothic" panose="020B0600070205080204" pitchFamily="34" charset="-128"/>
          <a:cs typeface="Times New Roman" panose="02020603050405020304" pitchFamily="18" charset="0"/>
        </a:defRPr>
      </a:lvl4pPr>
      <a:lvl5pPr algn="l" rtl="0" eaLnBrk="0" fontAlgn="base" hangingPunct="0">
        <a:spcBef>
          <a:spcPct val="0"/>
        </a:spcBef>
        <a:spcAft>
          <a:spcPct val="0"/>
        </a:spcAft>
        <a:defRPr sz="2400" b="1">
          <a:solidFill>
            <a:schemeClr val="tx1"/>
          </a:solidFill>
          <a:latin typeface="Times New Roman" charset="0"/>
          <a:ea typeface="MS PGothic" panose="020B0600070205080204" pitchFamily="34" charset="-128"/>
          <a:cs typeface="Times New Roman" panose="02020603050405020304" pitchFamily="18" charset="0"/>
        </a:defRPr>
      </a:lvl5pPr>
      <a:lvl6pPr marL="457200" algn="l" rtl="0" fontAlgn="base">
        <a:spcBef>
          <a:spcPct val="0"/>
        </a:spcBef>
        <a:spcAft>
          <a:spcPct val="0"/>
        </a:spcAft>
        <a:defRPr sz="3600" b="1">
          <a:solidFill>
            <a:schemeClr val="tx1"/>
          </a:solidFill>
          <a:latin typeface="Segoe Print" pitchFamily="2" charset="0"/>
          <a:cs typeface="Arial" charset="0"/>
        </a:defRPr>
      </a:lvl6pPr>
      <a:lvl7pPr marL="914400" algn="l" rtl="0" fontAlgn="base">
        <a:spcBef>
          <a:spcPct val="0"/>
        </a:spcBef>
        <a:spcAft>
          <a:spcPct val="0"/>
        </a:spcAft>
        <a:defRPr sz="3600" b="1">
          <a:solidFill>
            <a:schemeClr val="tx1"/>
          </a:solidFill>
          <a:latin typeface="Segoe Print" pitchFamily="2" charset="0"/>
          <a:cs typeface="Arial" charset="0"/>
        </a:defRPr>
      </a:lvl7pPr>
      <a:lvl8pPr marL="1371600" algn="l" rtl="0" fontAlgn="base">
        <a:spcBef>
          <a:spcPct val="0"/>
        </a:spcBef>
        <a:spcAft>
          <a:spcPct val="0"/>
        </a:spcAft>
        <a:defRPr sz="3600" b="1">
          <a:solidFill>
            <a:schemeClr val="tx1"/>
          </a:solidFill>
          <a:latin typeface="Segoe Print" pitchFamily="2" charset="0"/>
          <a:cs typeface="Arial" charset="0"/>
        </a:defRPr>
      </a:lvl8pPr>
      <a:lvl9pPr marL="1828800" algn="l" rtl="0" fontAlgn="base">
        <a:spcBef>
          <a:spcPct val="0"/>
        </a:spcBef>
        <a:spcAft>
          <a:spcPct val="0"/>
        </a:spcAft>
        <a:defRPr sz="3600" b="1">
          <a:solidFill>
            <a:schemeClr val="tx1"/>
          </a:solidFill>
          <a:latin typeface="Segoe Print" pitchFamily="2" charset="0"/>
          <a:cs typeface="Arial" charset="0"/>
        </a:defRPr>
      </a:lvl9pPr>
    </p:titleStyle>
    <p:bodyStyle>
      <a:lvl1pPr marL="342900" indent="-342900" algn="l" rtl="0" eaLnBrk="0" fontAlgn="base" hangingPunct="0">
        <a:lnSpc>
          <a:spcPct val="130000"/>
        </a:lnSpc>
        <a:spcBef>
          <a:spcPct val="20000"/>
        </a:spcBef>
        <a:spcAft>
          <a:spcPct val="0"/>
        </a:spcAft>
        <a:buClr>
          <a:schemeClr val="bg2"/>
        </a:buClr>
        <a:buSzPct val="75000"/>
        <a:buFont typeface="Wingdings" panose="05000000000000000000" pitchFamily="2" charset="2"/>
        <a:buChar char="n"/>
        <a:defRPr sz="2400">
          <a:solidFill>
            <a:schemeClr val="tx1"/>
          </a:solidFill>
          <a:latin typeface="Times New Roman"/>
          <a:ea typeface="MS PGothic" panose="020B0600070205080204" pitchFamily="34" charset="-128"/>
          <a:cs typeface="Times New Roman"/>
        </a:defRPr>
      </a:lvl1pPr>
      <a:lvl2pPr marL="742950" indent="-285750" algn="l" rtl="0" eaLnBrk="0" fontAlgn="base" hangingPunct="0">
        <a:lnSpc>
          <a:spcPct val="130000"/>
        </a:lnSpc>
        <a:spcBef>
          <a:spcPct val="20000"/>
        </a:spcBef>
        <a:spcAft>
          <a:spcPct val="0"/>
        </a:spcAft>
        <a:buClr>
          <a:schemeClr val="accent2"/>
        </a:buClr>
        <a:buSzPct val="75000"/>
        <a:buFont typeface="Wingdings" panose="05000000000000000000" pitchFamily="2" charset="2"/>
        <a:buChar char="¨"/>
        <a:defRPr sz="2400">
          <a:solidFill>
            <a:schemeClr val="tx1"/>
          </a:solidFill>
          <a:latin typeface="Times New Roman"/>
          <a:ea typeface="Arial" charset="0"/>
          <a:cs typeface="Times New Roman"/>
        </a:defRPr>
      </a:lvl2pPr>
      <a:lvl3pPr marL="1143000" indent="-228600" algn="l" rtl="0" eaLnBrk="0" fontAlgn="base" hangingPunct="0">
        <a:lnSpc>
          <a:spcPct val="130000"/>
        </a:lnSpc>
        <a:spcBef>
          <a:spcPct val="20000"/>
        </a:spcBef>
        <a:spcAft>
          <a:spcPct val="0"/>
        </a:spcAft>
        <a:buClr>
          <a:schemeClr val="bg2"/>
        </a:buClr>
        <a:buSzPct val="65000"/>
        <a:buFont typeface="Wingdings" panose="05000000000000000000" pitchFamily="2" charset="2"/>
        <a:buChar char="n"/>
        <a:defRPr sz="2400">
          <a:solidFill>
            <a:schemeClr val="tx1"/>
          </a:solidFill>
          <a:latin typeface="Times New Roman"/>
          <a:ea typeface="Arial" charset="0"/>
          <a:cs typeface="Times New Roman"/>
        </a:defRPr>
      </a:lvl3pPr>
      <a:lvl4pPr marL="1600200" indent="-228600" algn="l" rtl="0" eaLnBrk="0" fontAlgn="base" hangingPunct="0">
        <a:lnSpc>
          <a:spcPct val="130000"/>
        </a:lnSpc>
        <a:spcBef>
          <a:spcPct val="20000"/>
        </a:spcBef>
        <a:spcAft>
          <a:spcPct val="0"/>
        </a:spcAft>
        <a:buClr>
          <a:schemeClr val="accent2"/>
        </a:buClr>
        <a:buSzPct val="70000"/>
        <a:buFont typeface="Wingdings" panose="05000000000000000000" pitchFamily="2" charset="2"/>
        <a:buChar char="¨"/>
        <a:defRPr sz="2400">
          <a:solidFill>
            <a:schemeClr val="tx1"/>
          </a:solidFill>
          <a:latin typeface="Times New Roman"/>
          <a:ea typeface="Arial" charset="0"/>
          <a:cs typeface="Times New Roman"/>
        </a:defRPr>
      </a:lvl4pPr>
      <a:lvl5pPr marL="2057400" indent="-228600" algn="l" rtl="0" eaLnBrk="0" fontAlgn="base" hangingPunct="0">
        <a:lnSpc>
          <a:spcPct val="130000"/>
        </a:lnSpc>
        <a:spcBef>
          <a:spcPct val="20000"/>
        </a:spcBef>
        <a:spcAft>
          <a:spcPct val="0"/>
        </a:spcAft>
        <a:buClr>
          <a:schemeClr val="bg2"/>
        </a:buClr>
        <a:buFont typeface="Wingdings" panose="05000000000000000000" pitchFamily="2" charset="2"/>
        <a:buChar char="§"/>
        <a:defRPr sz="2400">
          <a:solidFill>
            <a:schemeClr val="tx1"/>
          </a:solidFill>
          <a:latin typeface="Times New Roman"/>
          <a:ea typeface="Arial" charset="0"/>
          <a:cs typeface="Times New Roman"/>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2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25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 Id="rId9" Type="http://schemas.openxmlformats.org/officeDocument/2006/relationships/image" Target="../media/image2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0" y="2659728"/>
            <a:ext cx="4647875" cy="3485906"/>
          </a:xfrm>
          <a:prstGeom prst="rect">
            <a:avLst/>
          </a:prstGeom>
        </p:spPr>
      </p:pic>
      <p:sp>
        <p:nvSpPr>
          <p:cNvPr id="7" name="Tiêu đề 1"/>
          <p:cNvSpPr txBox="1">
            <a:spLocks/>
          </p:cNvSpPr>
          <p:nvPr/>
        </p:nvSpPr>
        <p:spPr>
          <a:xfrm>
            <a:off x="685800" y="117249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r>
              <a:rPr lang="en-US" sz="4000" dirty="0">
                <a:solidFill>
                  <a:srgbClr val="0070C0"/>
                </a:solidFill>
              </a:rPr>
              <a:t>HỆ ĐIỀU HÀNH</a:t>
            </a:r>
            <a:br>
              <a:rPr lang="en-US" sz="3200" dirty="0">
                <a:solidFill>
                  <a:srgbClr val="0070C0"/>
                </a:solidFill>
              </a:rPr>
            </a:br>
            <a:r>
              <a:rPr lang="en-US" sz="2600" dirty="0"/>
              <a:t>OPERATING SYSTEM</a:t>
            </a:r>
          </a:p>
        </p:txBody>
      </p:sp>
      <p:sp>
        <p:nvSpPr>
          <p:cNvPr id="3" name="Slide Number Placeholder 2"/>
          <p:cNvSpPr>
            <a:spLocks noGrp="1"/>
          </p:cNvSpPr>
          <p:nvPr>
            <p:ph type="sldNum" sz="quarter" idx="12"/>
          </p:nvPr>
        </p:nvSpPr>
        <p:spPr/>
        <p:txBody>
          <a:bodyPr/>
          <a:lstStyle/>
          <a:p>
            <a:fld id="{6654560D-949A-4FF0-83BB-4886580DA1ED}" type="slidenum">
              <a:rPr lang="en-US" smtClean="0"/>
              <a:pPr/>
              <a:t>1</a:t>
            </a:fld>
            <a:endParaRPr lang="en-US"/>
          </a:p>
        </p:txBody>
      </p:sp>
      <p:sp>
        <p:nvSpPr>
          <p:cNvPr id="6" name="Title 5">
            <a:extLst>
              <a:ext uri="{FF2B5EF4-FFF2-40B4-BE49-F238E27FC236}">
                <a16:creationId xmlns:a16="http://schemas.microsoft.com/office/drawing/2014/main" id="{32A3C6F6-1088-416C-8E9D-97C2CDC82B31}"/>
              </a:ext>
            </a:extLst>
          </p:cNvPr>
          <p:cNvSpPr>
            <a:spLocks noGrp="1"/>
          </p:cNvSpPr>
          <p:nvPr>
            <p:ph type="title"/>
          </p:nvPr>
        </p:nvSpPr>
        <p:spPr>
          <a:xfrm>
            <a:off x="685800" y="124184"/>
            <a:ext cx="8229600" cy="762000"/>
          </a:xfrm>
        </p:spPr>
        <p:txBody>
          <a:bodyPr/>
          <a:lstStyle/>
          <a:p>
            <a:pPr algn="ctr"/>
            <a:r>
              <a:rPr lang="en-US" sz="2000"/>
              <a:t>TR</a:t>
            </a:r>
            <a:r>
              <a:rPr lang="vi-VN" sz="2000"/>
              <a:t>Ư</a:t>
            </a:r>
            <a:r>
              <a:rPr lang="en-US" sz="2000"/>
              <a:t>ỜNG ĐẠI HỌC CÔNG NGHỆ ĐÔNG Á</a:t>
            </a:r>
            <a:br>
              <a:rPr lang="en-US" sz="2000"/>
            </a:br>
            <a:r>
              <a:rPr lang="en-US" sz="2000"/>
              <a:t>KHOA CÔNG NGHỆ THÔNG TIN</a:t>
            </a:r>
          </a:p>
        </p:txBody>
      </p:sp>
    </p:spTree>
    <p:extLst>
      <p:ext uri="{BB962C8B-B14F-4D97-AF65-F5344CB8AC3E}">
        <p14:creationId xmlns:p14="http://schemas.microsoft.com/office/powerpoint/2010/main" val="4249431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5781" y="1066800"/>
            <a:ext cx="8229600" cy="4724400"/>
          </a:xfrm>
        </p:spPr>
        <p:txBody>
          <a:bodyPr/>
          <a:lstStyle/>
          <a:p>
            <a:pPr marL="0" indent="0">
              <a:buNone/>
            </a:pPr>
            <a:r>
              <a:rPr lang="en-US" b="1"/>
              <a:t>Mô hình hệ thống máy tính</a:t>
            </a:r>
          </a:p>
          <a:p>
            <a:pPr marL="0" indent="0">
              <a:buNone/>
            </a:pPr>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828800"/>
            <a:ext cx="5643562"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654560D-949A-4FF0-83BB-4886580DA1ED}" type="slidenum">
              <a:rPr lang="en-US" smtClean="0"/>
              <a:pPr/>
              <a:t>10</a:t>
            </a:fld>
            <a:endParaRPr lang="en-US"/>
          </a:p>
        </p:txBody>
      </p:sp>
    </p:spTree>
    <p:extLst>
      <p:ext uri="{BB962C8B-B14F-4D97-AF65-F5344CB8AC3E}">
        <p14:creationId xmlns:p14="http://schemas.microsoft.com/office/powerpoint/2010/main" val="15931886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C329DA8-D2AA-4D43-A382-B320782B8A1B}" type="slidenum">
              <a:rPr lang="en-US" smtClean="0">
                <a:solidFill>
                  <a:prstClr val="black"/>
                </a:solidFill>
              </a:rPr>
              <a:pPr eaLnBrk="1" hangingPunct="1"/>
              <a:t>100</a:t>
            </a:fld>
            <a:endParaRPr lang="en-US">
              <a:solidFill>
                <a:prstClr val="black"/>
              </a:solidFill>
            </a:endParaRPr>
          </a:p>
        </p:txBody>
      </p:sp>
      <p:sp>
        <p:nvSpPr>
          <p:cNvPr id="15365" name="Rectangle 2"/>
          <p:cNvSpPr>
            <a:spLocks noGrp="1" noChangeArrowheads="1"/>
          </p:cNvSpPr>
          <p:nvPr>
            <p:ph type="title"/>
          </p:nvPr>
        </p:nvSpPr>
        <p:spPr>
          <a:xfrm>
            <a:off x="457200" y="152399"/>
            <a:ext cx="7239000" cy="936317"/>
          </a:xfrm>
        </p:spPr>
        <p:txBody>
          <a:bodyPr>
            <a:normAutofit/>
          </a:bodyPr>
          <a:lstStyle/>
          <a:p>
            <a:pPr algn="l" eaLnBrk="1" hangingPunct="1"/>
            <a:r>
              <a:rPr lang="en-US" sz="2800"/>
              <a:t>ĐỒNG BỘ HÓA BẰNG PHẦN CỨNG</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1385888"/>
            <a:ext cx="767715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69117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101</a:t>
            </a:fld>
            <a:endParaRPr lang="en-US">
              <a:solidFill>
                <a:prstClr val="black">
                  <a:tint val="75000"/>
                </a:prstClr>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428750"/>
            <a:ext cx="819150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609600" y="75836"/>
            <a:ext cx="7239000" cy="93631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solidFill>
                  <a:prstClr val="black"/>
                </a:solidFill>
              </a:rPr>
              <a:t>KHÁI NIỆM SEMAPHORE</a:t>
            </a:r>
          </a:p>
        </p:txBody>
      </p:sp>
    </p:spTree>
    <p:extLst>
      <p:ext uri="{BB962C8B-B14F-4D97-AF65-F5344CB8AC3E}">
        <p14:creationId xmlns:p14="http://schemas.microsoft.com/office/powerpoint/2010/main" val="34390743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102</a:t>
            </a:fld>
            <a:endParaRPr lang="en-US">
              <a:solidFill>
                <a:prstClr val="black">
                  <a:tint val="75000"/>
                </a:prstClr>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394" y="1536484"/>
            <a:ext cx="7415212" cy="4242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685800" y="133658"/>
            <a:ext cx="7239000" cy="93631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solidFill>
                  <a:prstClr val="black"/>
                </a:solidFill>
              </a:rPr>
              <a:t>SEMAPHORE</a:t>
            </a:r>
          </a:p>
        </p:txBody>
      </p:sp>
    </p:spTree>
    <p:extLst>
      <p:ext uri="{BB962C8B-B14F-4D97-AF65-F5344CB8AC3E}">
        <p14:creationId xmlns:p14="http://schemas.microsoft.com/office/powerpoint/2010/main" val="36852957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103</a:t>
            </a:fld>
            <a:endParaRPr lang="en-US">
              <a:solidFill>
                <a:prstClr val="black">
                  <a:tint val="75000"/>
                </a:prst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153776"/>
            <a:ext cx="811530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685800" y="98061"/>
            <a:ext cx="7239000" cy="93631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solidFill>
                  <a:prstClr val="black"/>
                </a:solidFill>
              </a:rPr>
              <a:t>SEMAPHORE</a:t>
            </a:r>
          </a:p>
        </p:txBody>
      </p:sp>
    </p:spTree>
    <p:extLst>
      <p:ext uri="{BB962C8B-B14F-4D97-AF65-F5344CB8AC3E}">
        <p14:creationId xmlns:p14="http://schemas.microsoft.com/office/powerpoint/2010/main" val="31368657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104</a:t>
            </a:fld>
            <a:endParaRPr lang="en-US">
              <a:solidFill>
                <a:prstClr val="black">
                  <a:tint val="75000"/>
                </a:prst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7534835" cy="4415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762000" y="18191"/>
            <a:ext cx="7239000" cy="93631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solidFill>
                  <a:prstClr val="black"/>
                </a:solidFill>
              </a:rPr>
              <a:t>KHÁI NIỆM MUTEX</a:t>
            </a:r>
          </a:p>
        </p:txBody>
      </p:sp>
    </p:spTree>
    <p:extLst>
      <p:ext uri="{BB962C8B-B14F-4D97-AF65-F5344CB8AC3E}">
        <p14:creationId xmlns:p14="http://schemas.microsoft.com/office/powerpoint/2010/main" val="18065026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Slide Number Placeholder 5"/>
          <p:cNvSpPr>
            <a:spLocks noGrp="1"/>
          </p:cNvSpPr>
          <p:nvPr>
            <p:ph type="sldNum" sz="quarter" idx="12"/>
          </p:nvPr>
        </p:nvSpPr>
        <p:spPr/>
        <p:txBody>
          <a:bodyPr/>
          <a:lstStyle/>
          <a:p>
            <a:fld id="{A9F1AAD4-94CF-4AA7-ACD0-2EF11A088757}" type="slidenum">
              <a:rPr lang="en-US">
                <a:solidFill>
                  <a:prstClr val="black">
                    <a:tint val="75000"/>
                  </a:prstClr>
                </a:solidFill>
              </a:rPr>
              <a:pPr/>
              <a:t>105</a:t>
            </a:fld>
            <a:endParaRPr lang="en-US">
              <a:solidFill>
                <a:prstClr val="black">
                  <a:tint val="75000"/>
                </a:prstClr>
              </a:solidFill>
            </a:endParaRPr>
          </a:p>
        </p:txBody>
      </p:sp>
      <p:grpSp>
        <p:nvGrpSpPr>
          <p:cNvPr id="96294" name="Group 38"/>
          <p:cNvGrpSpPr>
            <a:grpSpLocks/>
          </p:cNvGrpSpPr>
          <p:nvPr/>
        </p:nvGrpSpPr>
        <p:grpSpPr bwMode="auto">
          <a:xfrm>
            <a:off x="60082" y="1378267"/>
            <a:ext cx="3886200" cy="1371600"/>
            <a:chOff x="0" y="1296"/>
            <a:chExt cx="2448" cy="864"/>
          </a:xfrm>
        </p:grpSpPr>
        <p:sp>
          <p:nvSpPr>
            <p:cNvPr id="96271" name="Oval 15"/>
            <p:cNvSpPr>
              <a:spLocks noChangeArrowheads="1"/>
            </p:cNvSpPr>
            <p:nvPr/>
          </p:nvSpPr>
          <p:spPr bwMode="auto">
            <a:xfrm>
              <a:off x="1928" y="1676"/>
              <a:ext cx="520" cy="484"/>
            </a:xfrm>
            <a:prstGeom prst="ellipse">
              <a:avLst/>
            </a:prstGeom>
            <a:solidFill>
              <a:schemeClr val="accent1"/>
            </a:solidFill>
            <a:ln w="9525">
              <a:solidFill>
                <a:srgbClr val="006600"/>
              </a:solidFill>
              <a:round/>
              <a:headEnd/>
              <a:tailEnd/>
            </a:ln>
            <a:effectLst>
              <a:outerShdw dist="57238" dir="2021404" algn="ctr" rotWithShape="0">
                <a:srgbClr val="000000"/>
              </a:outerShdw>
            </a:effectLst>
          </p:spPr>
          <p:txBody>
            <a:bodyPr/>
            <a:lstStyle/>
            <a:p>
              <a:endParaRPr lang="en-US">
                <a:solidFill>
                  <a:prstClr val="black"/>
                </a:solidFill>
                <a:latin typeface="VNI-Times" pitchFamily="2" charset="0"/>
              </a:endParaRPr>
            </a:p>
          </p:txBody>
        </p:sp>
        <p:sp>
          <p:nvSpPr>
            <p:cNvPr id="96272" name="Oval 16"/>
            <p:cNvSpPr>
              <a:spLocks noChangeArrowheads="1"/>
            </p:cNvSpPr>
            <p:nvPr/>
          </p:nvSpPr>
          <p:spPr bwMode="auto">
            <a:xfrm>
              <a:off x="0" y="1296"/>
              <a:ext cx="520" cy="484"/>
            </a:xfrm>
            <a:prstGeom prst="ellipse">
              <a:avLst/>
            </a:prstGeom>
            <a:solidFill>
              <a:srgbClr val="FFCCCC"/>
            </a:solidFill>
            <a:ln w="9525">
              <a:solidFill>
                <a:srgbClr val="993366"/>
              </a:solidFill>
              <a:round/>
              <a:headEnd/>
              <a:tailEnd/>
            </a:ln>
            <a:effectLst>
              <a:outerShdw dist="57238" dir="2021404" algn="ctr" rotWithShape="0">
                <a:srgbClr val="000000"/>
              </a:outerShdw>
            </a:effectLst>
          </p:spPr>
          <p:txBody>
            <a:bodyPr/>
            <a:lstStyle/>
            <a:p>
              <a:endParaRPr lang="en-US">
                <a:solidFill>
                  <a:prstClr val="black"/>
                </a:solidFill>
              </a:endParaRPr>
            </a:p>
          </p:txBody>
        </p:sp>
        <p:sp>
          <p:nvSpPr>
            <p:cNvPr id="96273" name="Rectangle 17"/>
            <p:cNvSpPr>
              <a:spLocks noChangeArrowheads="1"/>
            </p:cNvSpPr>
            <p:nvPr/>
          </p:nvSpPr>
          <p:spPr bwMode="auto">
            <a:xfrm>
              <a:off x="32" y="1467"/>
              <a:ext cx="434" cy="148"/>
            </a:xfrm>
            <a:prstGeom prst="rect">
              <a:avLst/>
            </a:prstGeom>
            <a:noFill/>
            <a:ln>
              <a:noFill/>
            </a:ln>
            <a:effectLst/>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hangingPunct="0"/>
              <a:r>
                <a:rPr lang="en-US" sz="2400">
                  <a:solidFill>
                    <a:srgbClr val="993366"/>
                  </a:solidFill>
                  <a:latin typeface="VNI-Times" pitchFamily="2" charset="0"/>
                </a:rPr>
                <a:t>P</a:t>
              </a:r>
            </a:p>
          </p:txBody>
        </p:sp>
        <p:sp>
          <p:nvSpPr>
            <p:cNvPr id="96274" name="Rectangle 18"/>
            <p:cNvSpPr>
              <a:spLocks noChangeArrowheads="1"/>
            </p:cNvSpPr>
            <p:nvPr/>
          </p:nvSpPr>
          <p:spPr bwMode="auto">
            <a:xfrm>
              <a:off x="1940" y="1860"/>
              <a:ext cx="499" cy="151"/>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hangingPunct="0"/>
              <a:r>
                <a:rPr lang="en-US" sz="2000" b="1">
                  <a:solidFill>
                    <a:srgbClr val="006600"/>
                  </a:solidFill>
                  <a:latin typeface="VNI-Times" pitchFamily="2" charset="0"/>
                </a:rPr>
                <a:t>C</a:t>
              </a:r>
            </a:p>
          </p:txBody>
        </p:sp>
        <p:sp>
          <p:nvSpPr>
            <p:cNvPr id="96275" name="Rectangle 19"/>
            <p:cNvSpPr>
              <a:spLocks noChangeArrowheads="1"/>
            </p:cNvSpPr>
            <p:nvPr/>
          </p:nvSpPr>
          <p:spPr bwMode="auto">
            <a:xfrm>
              <a:off x="736" y="1588"/>
              <a:ext cx="1008" cy="363"/>
            </a:xfrm>
            <a:prstGeom prst="rect">
              <a:avLst/>
            </a:prstGeom>
            <a:solidFill>
              <a:schemeClr val="accent2"/>
            </a:solidFill>
            <a:ln w="9525">
              <a:solidFill>
                <a:srgbClr val="000000"/>
              </a:solidFill>
              <a:miter lim="800000"/>
              <a:headEnd/>
              <a:tailEnd/>
            </a:ln>
            <a:effectLst>
              <a:outerShdw dist="57238" dir="2021404" algn="ctr" rotWithShape="0">
                <a:srgbClr val="000000"/>
              </a:outerShdw>
            </a:effectLst>
          </p:spPr>
          <p:txBody>
            <a:bodyPr lIns="12700" tIns="12700" rIns="12700" bIns="12700"/>
            <a:lstStyle/>
            <a:p>
              <a:pPr algn="ctr" eaLnBrk="0" hangingPunct="0"/>
              <a:endParaRPr lang="en-US" sz="1000">
                <a:solidFill>
                  <a:prstClr val="black"/>
                </a:solidFill>
                <a:latin typeface="VNI-Times" pitchFamily="2" charset="0"/>
              </a:endParaRPr>
            </a:p>
            <a:p>
              <a:pPr algn="ctr" eaLnBrk="0" hangingPunct="0"/>
              <a:r>
                <a:rPr lang="en-US" sz="2400">
                  <a:solidFill>
                    <a:prstClr val="black"/>
                  </a:solidFill>
                  <a:latin typeface="VNI-Times" pitchFamily="2" charset="0"/>
                </a:rPr>
                <a:t>Buffer (N)</a:t>
              </a:r>
              <a:endParaRPr lang="en-US" sz="1000">
                <a:solidFill>
                  <a:prstClr val="black"/>
                </a:solidFill>
                <a:latin typeface="VNI-Times" pitchFamily="2" charset="0"/>
              </a:endParaRPr>
            </a:p>
          </p:txBody>
        </p:sp>
        <p:sp>
          <p:nvSpPr>
            <p:cNvPr id="96276" name="Freeform 20"/>
            <p:cNvSpPr>
              <a:spLocks/>
            </p:cNvSpPr>
            <p:nvPr/>
          </p:nvSpPr>
          <p:spPr bwMode="auto">
            <a:xfrm>
              <a:off x="498" y="1643"/>
              <a:ext cx="228" cy="132"/>
            </a:xfrm>
            <a:custGeom>
              <a:avLst/>
              <a:gdLst>
                <a:gd name="T0" fmla="*/ 0 w 20000"/>
                <a:gd name="T1" fmla="*/ 0 h 20000"/>
                <a:gd name="T2" fmla="*/ 0 w 20000"/>
                <a:gd name="T3" fmla="*/ 19945 h 20000"/>
                <a:gd name="T4" fmla="*/ 19968 w 20000"/>
                <a:gd name="T5" fmla="*/ 19114 h 20000"/>
              </a:gdLst>
              <a:ahLst/>
              <a:cxnLst>
                <a:cxn ang="0">
                  <a:pos x="T0" y="T1"/>
                </a:cxn>
                <a:cxn ang="0">
                  <a:pos x="T2" y="T3"/>
                </a:cxn>
                <a:cxn ang="0">
                  <a:pos x="T4" y="T5"/>
                </a:cxn>
              </a:cxnLst>
              <a:rect l="0" t="0" r="r" b="b"/>
              <a:pathLst>
                <a:path w="20000" h="20000">
                  <a:moveTo>
                    <a:pt x="0" y="0"/>
                  </a:moveTo>
                  <a:lnTo>
                    <a:pt x="0" y="19945"/>
                  </a:lnTo>
                  <a:lnTo>
                    <a:pt x="19968" y="19114"/>
                  </a:lnTo>
                </a:path>
              </a:pathLst>
            </a:custGeom>
            <a:noFill/>
            <a:ln w="50800" cap="flat">
              <a:solidFill>
                <a:schemeClr val="hlink"/>
              </a:solidFill>
              <a:prstDash val="solid"/>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prstClr val="black"/>
                </a:solidFill>
              </a:endParaRPr>
            </a:p>
          </p:txBody>
        </p:sp>
        <p:sp>
          <p:nvSpPr>
            <p:cNvPr id="96277" name="Freeform 21"/>
            <p:cNvSpPr>
              <a:spLocks/>
            </p:cNvSpPr>
            <p:nvPr/>
          </p:nvSpPr>
          <p:spPr bwMode="auto">
            <a:xfrm>
              <a:off x="1755" y="1758"/>
              <a:ext cx="238" cy="347"/>
            </a:xfrm>
            <a:custGeom>
              <a:avLst/>
              <a:gdLst>
                <a:gd name="T0" fmla="*/ 0 w 20000"/>
                <a:gd name="T1" fmla="*/ 0 h 20000"/>
                <a:gd name="T2" fmla="*/ 7716 w 20000"/>
                <a:gd name="T3" fmla="*/ 0 h 20000"/>
                <a:gd name="T4" fmla="*/ 7716 w 20000"/>
                <a:gd name="T5" fmla="*/ 19979 h 20000"/>
                <a:gd name="T6" fmla="*/ 19970 w 20000"/>
                <a:gd name="T7" fmla="*/ 19979 h 20000"/>
              </a:gdLst>
              <a:ahLst/>
              <a:cxnLst>
                <a:cxn ang="0">
                  <a:pos x="T0" y="T1"/>
                </a:cxn>
                <a:cxn ang="0">
                  <a:pos x="T2" y="T3"/>
                </a:cxn>
                <a:cxn ang="0">
                  <a:pos x="T4" y="T5"/>
                </a:cxn>
                <a:cxn ang="0">
                  <a:pos x="T6" y="T7"/>
                </a:cxn>
              </a:cxnLst>
              <a:rect l="0" t="0" r="r" b="b"/>
              <a:pathLst>
                <a:path w="20000" h="20000">
                  <a:moveTo>
                    <a:pt x="0" y="0"/>
                  </a:moveTo>
                  <a:lnTo>
                    <a:pt x="7716" y="0"/>
                  </a:lnTo>
                  <a:lnTo>
                    <a:pt x="7716" y="19979"/>
                  </a:lnTo>
                  <a:lnTo>
                    <a:pt x="19970" y="19979"/>
                  </a:lnTo>
                </a:path>
              </a:pathLst>
            </a:custGeom>
            <a:noFill/>
            <a:ln w="50800" cap="flat">
              <a:solidFill>
                <a:schemeClr val="hlink"/>
              </a:solidFill>
              <a:prstDash val="solid"/>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prstClr val="black"/>
                </a:solidFill>
              </a:endParaRPr>
            </a:p>
          </p:txBody>
        </p:sp>
      </p:grpSp>
      <p:grpSp>
        <p:nvGrpSpPr>
          <p:cNvPr id="96295" name="Group 39"/>
          <p:cNvGrpSpPr>
            <a:grpSpLocks/>
          </p:cNvGrpSpPr>
          <p:nvPr/>
        </p:nvGrpSpPr>
        <p:grpSpPr bwMode="auto">
          <a:xfrm>
            <a:off x="284370" y="3429000"/>
            <a:ext cx="3505200" cy="2362200"/>
            <a:chOff x="192" y="2448"/>
            <a:chExt cx="2208" cy="1488"/>
          </a:xfrm>
        </p:grpSpPr>
        <p:sp>
          <p:nvSpPr>
            <p:cNvPr id="96279" name="Text Box 23"/>
            <p:cNvSpPr txBox="1">
              <a:spLocks noChangeArrowheads="1"/>
            </p:cNvSpPr>
            <p:nvPr/>
          </p:nvSpPr>
          <p:spPr bwMode="auto">
            <a:xfrm>
              <a:off x="686" y="3282"/>
              <a:ext cx="129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sz="2000" b="1" i="1">
                <a:solidFill>
                  <a:prstClr val="black"/>
                </a:solidFill>
                <a:effectLst>
                  <a:outerShdw blurRad="38100" dist="38100" dir="2700000" algn="tl">
                    <a:srgbClr val="C0C0C0"/>
                  </a:outerShdw>
                </a:effectLst>
                <a:latin typeface="VNI-Times" pitchFamily="2" charset="0"/>
              </a:endParaRPr>
            </a:p>
          </p:txBody>
        </p:sp>
        <p:sp>
          <p:nvSpPr>
            <p:cNvPr id="96280" name="Rectangle 24"/>
            <p:cNvSpPr>
              <a:spLocks noChangeArrowheads="1"/>
            </p:cNvSpPr>
            <p:nvPr/>
          </p:nvSpPr>
          <p:spPr bwMode="auto">
            <a:xfrm>
              <a:off x="686" y="3519"/>
              <a:ext cx="1555" cy="417"/>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800" b="1">
                  <a:solidFill>
                    <a:prstClr val="black"/>
                  </a:solidFill>
                  <a:latin typeface="VNI-Times" pitchFamily="2" charset="0"/>
                </a:rPr>
                <a:t>Database</a:t>
              </a:r>
              <a:endParaRPr lang="en-US" sz="2000" b="1" i="1">
                <a:solidFill>
                  <a:prstClr val="black"/>
                </a:solidFill>
                <a:effectLst>
                  <a:outerShdw blurRad="38100" dist="38100" dir="2700000" algn="tl">
                    <a:srgbClr val="FFFFFF"/>
                  </a:outerShdw>
                </a:effectLst>
                <a:latin typeface="VNI-Times" pitchFamily="2" charset="0"/>
              </a:endParaRPr>
            </a:p>
          </p:txBody>
        </p:sp>
        <p:sp>
          <p:nvSpPr>
            <p:cNvPr id="96281" name="Oval 25"/>
            <p:cNvSpPr>
              <a:spLocks noChangeArrowheads="1"/>
            </p:cNvSpPr>
            <p:nvPr/>
          </p:nvSpPr>
          <p:spPr bwMode="auto">
            <a:xfrm>
              <a:off x="192" y="2746"/>
              <a:ext cx="447" cy="23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000" b="1" i="1">
                  <a:solidFill>
                    <a:srgbClr val="006600"/>
                  </a:solidFill>
                  <a:latin typeface="VNI-Times" pitchFamily="2" charset="0"/>
                </a:rPr>
                <a:t>R1</a:t>
              </a:r>
              <a:endParaRPr lang="en-US" sz="2000" b="1" i="1">
                <a:solidFill>
                  <a:srgbClr val="006600"/>
                </a:solidFill>
                <a:effectLst>
                  <a:outerShdw blurRad="38100" dist="38100" dir="2700000" algn="tl">
                    <a:srgbClr val="000000"/>
                  </a:outerShdw>
                </a:effectLst>
                <a:latin typeface="VNI-Times" pitchFamily="2" charset="0"/>
              </a:endParaRPr>
            </a:p>
          </p:txBody>
        </p:sp>
        <p:sp>
          <p:nvSpPr>
            <p:cNvPr id="96282" name="Oval 26"/>
            <p:cNvSpPr>
              <a:spLocks noChangeArrowheads="1"/>
            </p:cNvSpPr>
            <p:nvPr/>
          </p:nvSpPr>
          <p:spPr bwMode="auto">
            <a:xfrm>
              <a:off x="1299" y="2448"/>
              <a:ext cx="447" cy="23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000" b="1" i="1">
                  <a:solidFill>
                    <a:srgbClr val="006600"/>
                  </a:solidFill>
                  <a:latin typeface="VNI-Times" pitchFamily="2" charset="0"/>
                </a:rPr>
                <a:t>R2</a:t>
              </a:r>
              <a:endParaRPr lang="en-US" sz="2000" b="1" i="1">
                <a:solidFill>
                  <a:srgbClr val="006600"/>
                </a:solidFill>
                <a:effectLst>
                  <a:outerShdw blurRad="38100" dist="38100" dir="2700000" algn="tl">
                    <a:srgbClr val="000000"/>
                  </a:outerShdw>
                </a:effectLst>
                <a:latin typeface="VNI-Times" pitchFamily="2" charset="0"/>
              </a:endParaRPr>
            </a:p>
          </p:txBody>
        </p:sp>
        <p:sp>
          <p:nvSpPr>
            <p:cNvPr id="96283" name="Oval 27"/>
            <p:cNvSpPr>
              <a:spLocks noChangeArrowheads="1"/>
            </p:cNvSpPr>
            <p:nvPr/>
          </p:nvSpPr>
          <p:spPr bwMode="auto">
            <a:xfrm>
              <a:off x="1953" y="2544"/>
              <a:ext cx="447" cy="23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000" b="1" i="1">
                  <a:solidFill>
                    <a:srgbClr val="006600"/>
                  </a:solidFill>
                  <a:latin typeface="VNI-Times" pitchFamily="2" charset="0"/>
                </a:rPr>
                <a:t>R3</a:t>
              </a:r>
              <a:endParaRPr lang="en-US" sz="2000" b="1" i="1">
                <a:solidFill>
                  <a:srgbClr val="006600"/>
                </a:solidFill>
                <a:effectLst>
                  <a:outerShdw blurRad="38100" dist="38100" dir="2700000" algn="tl">
                    <a:srgbClr val="000000"/>
                  </a:outerShdw>
                </a:effectLst>
                <a:latin typeface="VNI-Times" pitchFamily="2" charset="0"/>
              </a:endParaRPr>
            </a:p>
          </p:txBody>
        </p:sp>
        <p:sp>
          <p:nvSpPr>
            <p:cNvPr id="96284" name="Oval 28"/>
            <p:cNvSpPr>
              <a:spLocks noChangeArrowheads="1"/>
            </p:cNvSpPr>
            <p:nvPr/>
          </p:nvSpPr>
          <p:spPr bwMode="auto">
            <a:xfrm>
              <a:off x="875" y="3013"/>
              <a:ext cx="447" cy="239"/>
            </a:xfrm>
            <a:prstGeom prst="ellipse">
              <a:avLst/>
            </a:prstGeom>
            <a:solidFill>
              <a:srgbClr val="FFCCCC"/>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000" b="1" i="1">
                  <a:solidFill>
                    <a:srgbClr val="993366"/>
                  </a:solidFill>
                  <a:latin typeface="VNI-Times" pitchFamily="2" charset="0"/>
                </a:rPr>
                <a:t>W1</a:t>
              </a:r>
              <a:endParaRPr lang="en-US" sz="2000" b="1" i="1">
                <a:solidFill>
                  <a:srgbClr val="993366"/>
                </a:solidFill>
                <a:effectLst>
                  <a:outerShdw blurRad="38100" dist="38100" dir="2700000" algn="tl">
                    <a:srgbClr val="000000"/>
                  </a:outerShdw>
                </a:effectLst>
                <a:latin typeface="VNI-Times" pitchFamily="2" charset="0"/>
              </a:endParaRPr>
            </a:p>
          </p:txBody>
        </p:sp>
        <p:sp>
          <p:nvSpPr>
            <p:cNvPr id="96285" name="Oval 29"/>
            <p:cNvSpPr>
              <a:spLocks noChangeArrowheads="1"/>
            </p:cNvSpPr>
            <p:nvPr/>
          </p:nvSpPr>
          <p:spPr bwMode="auto">
            <a:xfrm>
              <a:off x="1584" y="3024"/>
              <a:ext cx="448" cy="239"/>
            </a:xfrm>
            <a:prstGeom prst="ellipse">
              <a:avLst/>
            </a:prstGeom>
            <a:solidFill>
              <a:srgbClr val="FFCCCC"/>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000" b="1" i="1">
                  <a:solidFill>
                    <a:srgbClr val="993366"/>
                  </a:solidFill>
                  <a:latin typeface="VNI-Times" pitchFamily="2" charset="0"/>
                </a:rPr>
                <a:t>W2</a:t>
              </a:r>
              <a:endParaRPr lang="en-US" sz="2000" b="1" i="1">
                <a:solidFill>
                  <a:srgbClr val="993366"/>
                </a:solidFill>
                <a:effectLst>
                  <a:outerShdw blurRad="38100" dist="38100" dir="2700000" algn="tl">
                    <a:srgbClr val="000000"/>
                  </a:outerShdw>
                </a:effectLst>
                <a:latin typeface="VNI-Times" pitchFamily="2" charset="0"/>
              </a:endParaRPr>
            </a:p>
          </p:txBody>
        </p:sp>
        <p:cxnSp>
          <p:nvCxnSpPr>
            <p:cNvPr id="96287" name="AutoShape 31"/>
            <p:cNvCxnSpPr>
              <a:cxnSpLocks noChangeShapeType="1"/>
              <a:stCxn id="96281" idx="4"/>
              <a:endCxn id="96280" idx="1"/>
            </p:cNvCxnSpPr>
            <p:nvPr/>
          </p:nvCxnSpPr>
          <p:spPr bwMode="auto">
            <a:xfrm rot="16200000" flipH="1">
              <a:off x="179" y="3221"/>
              <a:ext cx="744" cy="270"/>
            </a:xfrm>
            <a:prstGeom prst="bentConnector2">
              <a:avLst/>
            </a:prstGeom>
            <a:noFill/>
            <a:ln w="50800">
              <a:solidFill>
                <a:schemeClr val="hlink"/>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288" name="Line 32"/>
            <p:cNvSpPr>
              <a:spLocks noChangeShapeType="1"/>
            </p:cNvSpPr>
            <p:nvPr/>
          </p:nvSpPr>
          <p:spPr bwMode="auto">
            <a:xfrm>
              <a:off x="1087" y="3252"/>
              <a:ext cx="0" cy="267"/>
            </a:xfrm>
            <a:prstGeom prst="line">
              <a:avLst/>
            </a:prstGeom>
            <a:noFill/>
            <a:ln w="50800">
              <a:solidFill>
                <a:schemeClr val="hlink"/>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96289" name="Line 33"/>
            <p:cNvSpPr>
              <a:spLocks noChangeShapeType="1"/>
            </p:cNvSpPr>
            <p:nvPr/>
          </p:nvSpPr>
          <p:spPr bwMode="auto">
            <a:xfrm>
              <a:off x="1511" y="2686"/>
              <a:ext cx="0" cy="833"/>
            </a:xfrm>
            <a:prstGeom prst="line">
              <a:avLst/>
            </a:prstGeom>
            <a:noFill/>
            <a:ln w="50800">
              <a:solidFill>
                <a:schemeClr val="hlink"/>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96290" name="Line 34"/>
            <p:cNvSpPr>
              <a:spLocks noChangeShapeType="1"/>
            </p:cNvSpPr>
            <p:nvPr/>
          </p:nvSpPr>
          <p:spPr bwMode="auto">
            <a:xfrm>
              <a:off x="1814" y="3252"/>
              <a:ext cx="0" cy="267"/>
            </a:xfrm>
            <a:prstGeom prst="line">
              <a:avLst/>
            </a:prstGeom>
            <a:noFill/>
            <a:ln w="50800">
              <a:solidFill>
                <a:schemeClr val="hlink"/>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96293" name="Line 37"/>
            <p:cNvSpPr>
              <a:spLocks noChangeShapeType="1"/>
            </p:cNvSpPr>
            <p:nvPr/>
          </p:nvSpPr>
          <p:spPr bwMode="auto">
            <a:xfrm>
              <a:off x="2160" y="2784"/>
              <a:ext cx="0" cy="72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grpSp>
      <p:sp>
        <p:nvSpPr>
          <p:cNvPr id="2" name="TextBox 1"/>
          <p:cNvSpPr txBox="1"/>
          <p:nvPr/>
        </p:nvSpPr>
        <p:spPr>
          <a:xfrm>
            <a:off x="3962400" y="1308318"/>
            <a:ext cx="5181600" cy="2677656"/>
          </a:xfrm>
          <a:prstGeom prst="rect">
            <a:avLst/>
          </a:prstGeom>
          <a:noFill/>
        </p:spPr>
        <p:txBody>
          <a:bodyPr wrap="square" rtlCol="0">
            <a:spAutoFit/>
          </a:bodyPr>
          <a:lstStyle/>
          <a:p>
            <a:pPr algn="ctr"/>
            <a:r>
              <a:rPr lang="en-US" sz="2400" b="1">
                <a:solidFill>
                  <a:srgbClr val="FF0000"/>
                </a:solidFill>
                <a:latin typeface="Times New Roman" pitchFamily="18" charset="0"/>
                <a:cs typeface="Times New Roman" pitchFamily="18" charset="0"/>
              </a:rPr>
              <a:t>Producer - Consumer</a:t>
            </a:r>
          </a:p>
          <a:p>
            <a:pPr marL="274320" indent="-274320">
              <a:buFont typeface="Arial" pitchFamily="34" charset="0"/>
              <a:buChar char="•"/>
            </a:pPr>
            <a:r>
              <a:rPr lang="en-US" sz="2400">
                <a:solidFill>
                  <a:prstClr val="black"/>
                </a:solidFill>
                <a:latin typeface="Times New Roman" pitchFamily="18" charset="0"/>
                <a:cs typeface="Times New Roman" pitchFamily="18" charset="0"/>
              </a:rPr>
              <a:t>P không được ghi dữ liệu vào buffer đã đầy.</a:t>
            </a:r>
          </a:p>
          <a:p>
            <a:pPr marL="274320" indent="-274320">
              <a:buFont typeface="Arial" pitchFamily="34" charset="0"/>
              <a:buChar char="•"/>
            </a:pPr>
            <a:r>
              <a:rPr lang="en-US" sz="2400">
                <a:solidFill>
                  <a:prstClr val="black"/>
                </a:solidFill>
                <a:latin typeface="Times New Roman" pitchFamily="18" charset="0"/>
                <a:cs typeface="Times New Roman" pitchFamily="18" charset="0"/>
              </a:rPr>
              <a:t>C không được đọc dữ liệu từ buffer đang trống.</a:t>
            </a:r>
          </a:p>
          <a:p>
            <a:pPr marL="274320" indent="-274320">
              <a:buFont typeface="Arial" pitchFamily="34" charset="0"/>
              <a:buChar char="•"/>
            </a:pPr>
            <a:r>
              <a:rPr lang="en-US" sz="2400">
                <a:solidFill>
                  <a:prstClr val="black"/>
                </a:solidFill>
                <a:latin typeface="Times New Roman" pitchFamily="18" charset="0"/>
                <a:cs typeface="Times New Roman" pitchFamily="18" charset="0"/>
              </a:rPr>
              <a:t>P và C không được thao tác trên buffer cùng lúc.</a:t>
            </a:r>
            <a:endParaRPr lang="en-US" sz="2800">
              <a:solidFill>
                <a:prstClr val="black"/>
              </a:solidFill>
              <a:latin typeface="Times New Roman" pitchFamily="18" charset="0"/>
              <a:cs typeface="Times New Roman" pitchFamily="18" charset="0"/>
            </a:endParaRPr>
          </a:p>
        </p:txBody>
      </p:sp>
      <p:sp>
        <p:nvSpPr>
          <p:cNvPr id="28" name="TextBox 27"/>
          <p:cNvSpPr txBox="1"/>
          <p:nvPr/>
        </p:nvSpPr>
        <p:spPr>
          <a:xfrm>
            <a:off x="3789570" y="4209901"/>
            <a:ext cx="5181600" cy="1938992"/>
          </a:xfrm>
          <a:prstGeom prst="rect">
            <a:avLst/>
          </a:prstGeom>
          <a:noFill/>
        </p:spPr>
        <p:txBody>
          <a:bodyPr wrap="square" rtlCol="0">
            <a:spAutoFit/>
          </a:bodyPr>
          <a:lstStyle/>
          <a:p>
            <a:pPr algn="ctr"/>
            <a:r>
              <a:rPr lang="en-US" sz="2400" b="1">
                <a:solidFill>
                  <a:srgbClr val="FF0000"/>
                </a:solidFill>
                <a:latin typeface="Times New Roman" pitchFamily="18" charset="0"/>
                <a:cs typeface="Times New Roman" pitchFamily="18" charset="0"/>
              </a:rPr>
              <a:t>Readers - Writers</a:t>
            </a:r>
          </a:p>
          <a:p>
            <a:pPr marL="274320" indent="-274320">
              <a:buFont typeface="Arial" pitchFamily="34" charset="0"/>
              <a:buChar char="•"/>
            </a:pPr>
            <a:r>
              <a:rPr lang="en-US" sz="2400">
                <a:solidFill>
                  <a:prstClr val="black"/>
                </a:solidFill>
                <a:latin typeface="Times New Roman" pitchFamily="18" charset="0"/>
                <a:cs typeface="Times New Roman" pitchFamily="18" charset="0"/>
              </a:rPr>
              <a:t>W không được cập nhật dữ liệu khi có một R đang truy xuất CSDL.</a:t>
            </a:r>
          </a:p>
          <a:p>
            <a:pPr marL="274320" indent="-274320">
              <a:buFont typeface="Arial" pitchFamily="34" charset="0"/>
              <a:buChar char="•"/>
            </a:pPr>
            <a:r>
              <a:rPr lang="en-US" sz="2400">
                <a:solidFill>
                  <a:prstClr val="black"/>
                </a:solidFill>
                <a:latin typeface="Times New Roman" pitchFamily="18" charset="0"/>
                <a:cs typeface="Times New Roman" pitchFamily="18" charset="0"/>
              </a:rPr>
              <a:t>Tại một thời điểm, chỉ cho phép một W được sửa nội dung CSDL.</a:t>
            </a:r>
          </a:p>
        </p:txBody>
      </p:sp>
    </p:spTree>
    <p:extLst>
      <p:ext uri="{BB962C8B-B14F-4D97-AF65-F5344CB8AC3E}">
        <p14:creationId xmlns:p14="http://schemas.microsoft.com/office/powerpoint/2010/main" val="1385271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6294"/>
                                        </p:tgtEl>
                                        <p:attrNameLst>
                                          <p:attrName>style.visibility</p:attrName>
                                        </p:attrNameLst>
                                      </p:cBhvr>
                                      <p:to>
                                        <p:strVal val="visible"/>
                                      </p:to>
                                    </p:set>
                                    <p:anim calcmode="lin" valueType="num">
                                      <p:cBhvr additive="base">
                                        <p:cTn id="7" dur="500" fill="hold"/>
                                        <p:tgtEl>
                                          <p:spTgt spid="96294"/>
                                        </p:tgtEl>
                                        <p:attrNameLst>
                                          <p:attrName>ppt_x</p:attrName>
                                        </p:attrNameLst>
                                      </p:cBhvr>
                                      <p:tavLst>
                                        <p:tav tm="0">
                                          <p:val>
                                            <p:strVal val="0-#ppt_w/2"/>
                                          </p:val>
                                        </p:tav>
                                        <p:tav tm="100000">
                                          <p:val>
                                            <p:strVal val="#ppt_x"/>
                                          </p:val>
                                        </p:tav>
                                      </p:tavLst>
                                    </p:anim>
                                    <p:anim calcmode="lin" valueType="num">
                                      <p:cBhvr additive="base">
                                        <p:cTn id="8" dur="500" fill="hold"/>
                                        <p:tgtEl>
                                          <p:spTgt spid="962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96295"/>
                                        </p:tgtEl>
                                        <p:attrNameLst>
                                          <p:attrName>style.visibility</p:attrName>
                                        </p:attrNameLst>
                                      </p:cBhvr>
                                      <p:to>
                                        <p:strVal val="visible"/>
                                      </p:to>
                                    </p:set>
                                    <p:anim calcmode="lin" valueType="num">
                                      <p:cBhvr additive="base">
                                        <p:cTn id="13" dur="500" fill="hold"/>
                                        <p:tgtEl>
                                          <p:spTgt spid="96295"/>
                                        </p:tgtEl>
                                        <p:attrNameLst>
                                          <p:attrName>ppt_x</p:attrName>
                                        </p:attrNameLst>
                                      </p:cBhvr>
                                      <p:tavLst>
                                        <p:tav tm="0">
                                          <p:val>
                                            <p:strVal val="0-#ppt_w/2"/>
                                          </p:val>
                                        </p:tav>
                                        <p:tav tm="100000">
                                          <p:val>
                                            <p:strVal val="#ppt_x"/>
                                          </p:val>
                                        </p:tav>
                                      </p:tavLst>
                                    </p:anim>
                                    <p:anim calcmode="lin" valueType="num">
                                      <p:cBhvr additive="base">
                                        <p:cTn id="14" dur="500" fill="hold"/>
                                        <p:tgtEl>
                                          <p:spTgt spid="962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4505688"/>
            <a:ext cx="2239872" cy="173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81000" y="1066800"/>
            <a:ext cx="8763000" cy="4191000"/>
          </a:xfrm>
        </p:spPr>
        <p:txBody>
          <a:bodyPr>
            <a:noAutofit/>
          </a:bodyPr>
          <a:lstStyle/>
          <a:p>
            <a:pPr marL="0" indent="0" algn="ctr">
              <a:buNone/>
            </a:pPr>
            <a:r>
              <a:rPr lang="en-US" sz="3200" b="1">
                <a:solidFill>
                  <a:srgbClr val="FF0000"/>
                </a:solidFill>
              </a:rPr>
              <a:t>CHƯƠNG 3</a:t>
            </a:r>
          </a:p>
          <a:p>
            <a:pPr marL="0" indent="0" algn="ctr">
              <a:spcAft>
                <a:spcPts val="1800"/>
              </a:spcAft>
              <a:buNone/>
            </a:pPr>
            <a:r>
              <a:rPr lang="en-US" sz="3200" b="1">
                <a:solidFill>
                  <a:srgbClr val="FF0000"/>
                </a:solidFill>
              </a:rPr>
              <a:t>LẬP LỊCH CPU (Điều phối)</a:t>
            </a:r>
          </a:p>
          <a:p>
            <a:pPr marL="0" indent="0">
              <a:spcAft>
                <a:spcPts val="600"/>
              </a:spcAft>
              <a:buNone/>
            </a:pPr>
            <a:r>
              <a:rPr lang="en-US" sz="2800" b="1">
                <a:solidFill>
                  <a:srgbClr val="FF0000"/>
                </a:solidFill>
              </a:rPr>
              <a:t>3.1. Khái niệm chung (Basic Concepts)</a:t>
            </a:r>
          </a:p>
          <a:p>
            <a:pPr marL="0" indent="0">
              <a:spcAft>
                <a:spcPts val="600"/>
              </a:spcAft>
              <a:buNone/>
            </a:pPr>
            <a:r>
              <a:rPr lang="en-US" sz="2800" b="1">
                <a:solidFill>
                  <a:srgbClr val="FF0000"/>
                </a:solidFill>
              </a:rPr>
              <a:t>3.2. Tiêu chí điều phối (Scheduling Criteria)</a:t>
            </a:r>
          </a:p>
          <a:p>
            <a:pPr marL="0" indent="0">
              <a:spcAft>
                <a:spcPts val="600"/>
              </a:spcAft>
              <a:buNone/>
            </a:pPr>
            <a:r>
              <a:rPr lang="en-US" sz="2800" b="1">
                <a:solidFill>
                  <a:srgbClr val="FF0000"/>
                </a:solidFill>
              </a:rPr>
              <a:t>3.3. Các giải thuật lập lịch (Scheduling Algorithms)</a:t>
            </a:r>
          </a:p>
        </p:txBody>
      </p:sp>
      <p:sp>
        <p:nvSpPr>
          <p:cNvPr id="7" name="Slide Number Placeholder 6"/>
          <p:cNvSpPr>
            <a:spLocks noGrp="1"/>
          </p:cNvSpPr>
          <p:nvPr>
            <p:ph type="sldNum" sz="quarter" idx="12"/>
          </p:nvPr>
        </p:nvSpPr>
        <p:spPr/>
        <p:txBody>
          <a:bodyPr/>
          <a:lstStyle/>
          <a:p>
            <a:fld id="{6654560D-949A-4FF0-83BB-4886580DA1ED}" type="slidenum">
              <a:rPr lang="en-US" smtClean="0"/>
              <a:pPr/>
              <a:t>106</a:t>
            </a:fld>
            <a:endParaRPr lang="en-US" dirty="0"/>
          </a:p>
        </p:txBody>
      </p:sp>
    </p:spTree>
    <p:extLst>
      <p:ext uri="{BB962C8B-B14F-4D97-AF65-F5344CB8AC3E}">
        <p14:creationId xmlns:p14="http://schemas.microsoft.com/office/powerpoint/2010/main" val="32508091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9064923-6238-4A00-8D61-D1BBA613E2BB}" type="slidenum">
              <a:rPr lang="en-US" smtClean="0"/>
              <a:pPr eaLnBrk="1" hangingPunct="1"/>
              <a:t>107</a:t>
            </a:fld>
            <a:endParaRPr lang="en-US"/>
          </a:p>
        </p:txBody>
      </p:sp>
      <p:sp>
        <p:nvSpPr>
          <p:cNvPr id="9221" name="Rectangle 2"/>
          <p:cNvSpPr>
            <a:spLocks noGrp="1" noChangeArrowheads="1"/>
          </p:cNvSpPr>
          <p:nvPr>
            <p:ph type="title"/>
          </p:nvPr>
        </p:nvSpPr>
        <p:spPr>
          <a:xfrm>
            <a:off x="533400" y="228600"/>
            <a:ext cx="6553200" cy="781050"/>
          </a:xfrm>
        </p:spPr>
        <p:txBody>
          <a:bodyPr/>
          <a:lstStyle/>
          <a:p>
            <a:pPr algn="l" eaLnBrk="1" hangingPunct="1"/>
            <a:r>
              <a:rPr lang="en-US" sz="2800"/>
              <a:t>3.1 KHÁI NIỆM CHUNG</a:t>
            </a:r>
          </a:p>
        </p:txBody>
      </p:sp>
      <p:sp>
        <p:nvSpPr>
          <p:cNvPr id="9222" name="Rectangle 3"/>
          <p:cNvSpPr>
            <a:spLocks noGrp="1" noChangeArrowheads="1"/>
          </p:cNvSpPr>
          <p:nvPr>
            <p:ph type="body" idx="1"/>
          </p:nvPr>
        </p:nvSpPr>
        <p:spPr>
          <a:xfrm>
            <a:off x="228600" y="1371600"/>
            <a:ext cx="8763000" cy="5029200"/>
          </a:xfrm>
        </p:spPr>
        <p:txBody>
          <a:bodyPr>
            <a:noAutofit/>
          </a:bodyPr>
          <a:lstStyle/>
          <a:p>
            <a:pPr algn="just" eaLnBrk="1" hangingPunct="1"/>
            <a:r>
              <a:rPr lang="en-US"/>
              <a:t>Lập lịch (điều phối - scheduling):</a:t>
            </a:r>
          </a:p>
          <a:p>
            <a:pPr marL="548640" lvl="1" indent="-274320" algn="just"/>
            <a:r>
              <a:rPr lang="en-US"/>
              <a:t>Xác định thời điểm.</a:t>
            </a:r>
          </a:p>
          <a:p>
            <a:pPr marL="548640" lvl="1" indent="-274320" algn="just"/>
            <a:r>
              <a:rPr lang="en-US"/>
              <a:t>Chọn tiến trình được thực thi.</a:t>
            </a:r>
          </a:p>
          <a:p>
            <a:pPr algn="just"/>
            <a:r>
              <a:rPr lang="en-US"/>
              <a:t>Do bộ lập lịch (bộ điều phối - scheduler) thực hiện.</a:t>
            </a:r>
          </a:p>
          <a:p>
            <a:pPr algn="just"/>
            <a:r>
              <a:rPr lang="en-US"/>
              <a:t>Tiến trình được thực hiện cho tới khi phải chờ đợi một thao tác vào ra:</a:t>
            </a:r>
          </a:p>
          <a:p>
            <a:pPr marL="457200" lvl="1" indent="-274320" algn="just"/>
            <a:r>
              <a:rPr lang="en-US" sz="2600"/>
              <a:t>Hệ đơn chương trình: CPU không được sử dụng =&gt; lãng phí.</a:t>
            </a:r>
          </a:p>
          <a:p>
            <a:pPr marL="457200" lvl="1" indent="-274320" algn="just"/>
            <a:r>
              <a:rPr lang="en-US" sz="2600"/>
              <a:t>Hệ đa chương trình: cố gắng sử dụng CPU (đang rỗi) cho các tiến trình khác (đang chờ đợi).</a:t>
            </a:r>
          </a:p>
        </p:txBody>
      </p:sp>
    </p:spTree>
    <p:extLst>
      <p:ext uri="{BB962C8B-B14F-4D97-AF65-F5344CB8AC3E}">
        <p14:creationId xmlns:p14="http://schemas.microsoft.com/office/powerpoint/2010/main" val="36555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2">
                                            <p:txEl>
                                              <p:pRg st="0" end="0"/>
                                            </p:txEl>
                                          </p:spTgt>
                                        </p:tgtEl>
                                        <p:attrNameLst>
                                          <p:attrName>style.visibility</p:attrName>
                                        </p:attrNameLst>
                                      </p:cBhvr>
                                      <p:to>
                                        <p:strVal val="visible"/>
                                      </p:to>
                                    </p:set>
                                    <p:animEffect transition="in" filter="fade">
                                      <p:cBhvr>
                                        <p:cTn id="7" dur="500"/>
                                        <p:tgtEl>
                                          <p:spTgt spid="922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22">
                                            <p:txEl>
                                              <p:pRg st="1" end="1"/>
                                            </p:txEl>
                                          </p:spTgt>
                                        </p:tgtEl>
                                        <p:attrNameLst>
                                          <p:attrName>style.visibility</p:attrName>
                                        </p:attrNameLst>
                                      </p:cBhvr>
                                      <p:to>
                                        <p:strVal val="visible"/>
                                      </p:to>
                                    </p:set>
                                    <p:animEffect transition="in" filter="fade">
                                      <p:cBhvr>
                                        <p:cTn id="11" dur="500"/>
                                        <p:tgtEl>
                                          <p:spTgt spid="922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222">
                                            <p:txEl>
                                              <p:pRg st="2" end="2"/>
                                            </p:txEl>
                                          </p:spTgt>
                                        </p:tgtEl>
                                        <p:attrNameLst>
                                          <p:attrName>style.visibility</p:attrName>
                                        </p:attrNameLst>
                                      </p:cBhvr>
                                      <p:to>
                                        <p:strVal val="visible"/>
                                      </p:to>
                                    </p:set>
                                    <p:animEffect transition="in" filter="fade">
                                      <p:cBhvr>
                                        <p:cTn id="15" dur="500"/>
                                        <p:tgtEl>
                                          <p:spTgt spid="922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222">
                                            <p:txEl>
                                              <p:pRg st="3" end="3"/>
                                            </p:txEl>
                                          </p:spTgt>
                                        </p:tgtEl>
                                        <p:attrNameLst>
                                          <p:attrName>style.visibility</p:attrName>
                                        </p:attrNameLst>
                                      </p:cBhvr>
                                      <p:to>
                                        <p:strVal val="visible"/>
                                      </p:to>
                                    </p:set>
                                    <p:animEffect transition="in" filter="fade">
                                      <p:cBhvr>
                                        <p:cTn id="20" dur="500"/>
                                        <p:tgtEl>
                                          <p:spTgt spid="922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222">
                                            <p:txEl>
                                              <p:pRg st="4" end="4"/>
                                            </p:txEl>
                                          </p:spTgt>
                                        </p:tgtEl>
                                        <p:attrNameLst>
                                          <p:attrName>style.visibility</p:attrName>
                                        </p:attrNameLst>
                                      </p:cBhvr>
                                      <p:to>
                                        <p:strVal val="visible"/>
                                      </p:to>
                                    </p:set>
                                    <p:animEffect transition="in" filter="fade">
                                      <p:cBhvr>
                                        <p:cTn id="25" dur="500"/>
                                        <p:tgtEl>
                                          <p:spTgt spid="9222">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9222">
                                            <p:txEl>
                                              <p:pRg st="5" end="5"/>
                                            </p:txEl>
                                          </p:spTgt>
                                        </p:tgtEl>
                                        <p:attrNameLst>
                                          <p:attrName>style.visibility</p:attrName>
                                        </p:attrNameLst>
                                      </p:cBhvr>
                                      <p:to>
                                        <p:strVal val="visible"/>
                                      </p:to>
                                    </p:set>
                                    <p:animEffect transition="in" filter="fade">
                                      <p:cBhvr>
                                        <p:cTn id="29" dur="500"/>
                                        <p:tgtEl>
                                          <p:spTgt spid="9222">
                                            <p:txEl>
                                              <p:pRg st="5" end="5"/>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9222">
                                            <p:txEl>
                                              <p:pRg st="6" end="6"/>
                                            </p:txEl>
                                          </p:spTgt>
                                        </p:tgtEl>
                                        <p:attrNameLst>
                                          <p:attrName>style.visibility</p:attrName>
                                        </p:attrNameLst>
                                      </p:cBhvr>
                                      <p:to>
                                        <p:strVal val="visible"/>
                                      </p:to>
                                    </p:set>
                                    <p:animEffect transition="in" filter="fade">
                                      <p:cBhvr>
                                        <p:cTn id="33" dur="500"/>
                                        <p:tgtEl>
                                          <p:spTgt spid="92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9064923-6238-4A00-8D61-D1BBA613E2BB}" type="slidenum">
              <a:rPr lang="en-US" smtClean="0"/>
              <a:pPr eaLnBrk="1" hangingPunct="1"/>
              <a:t>108</a:t>
            </a:fld>
            <a:endParaRPr lang="en-US"/>
          </a:p>
        </p:txBody>
      </p:sp>
      <p:sp>
        <p:nvSpPr>
          <p:cNvPr id="9221" name="Rectangle 2"/>
          <p:cNvSpPr>
            <a:spLocks noGrp="1" noChangeArrowheads="1"/>
          </p:cNvSpPr>
          <p:nvPr>
            <p:ph type="title"/>
          </p:nvPr>
        </p:nvSpPr>
        <p:spPr>
          <a:xfrm>
            <a:off x="533400" y="228600"/>
            <a:ext cx="7239000" cy="781050"/>
          </a:xfrm>
        </p:spPr>
        <p:txBody>
          <a:bodyPr/>
          <a:lstStyle/>
          <a:p>
            <a:pPr algn="l" eaLnBrk="1" hangingPunct="1"/>
            <a:r>
              <a:rPr lang="en-US" sz="2800"/>
              <a:t>CHU KỲ THỰC HIỆN CPU-I/O</a:t>
            </a:r>
          </a:p>
        </p:txBody>
      </p:sp>
      <p:sp>
        <p:nvSpPr>
          <p:cNvPr id="9222" name="Rectangle 3"/>
          <p:cNvSpPr>
            <a:spLocks noGrp="1" noChangeArrowheads="1"/>
          </p:cNvSpPr>
          <p:nvPr>
            <p:ph type="body" idx="1"/>
          </p:nvPr>
        </p:nvSpPr>
        <p:spPr>
          <a:xfrm>
            <a:off x="-20619" y="1013236"/>
            <a:ext cx="9067800" cy="5486400"/>
          </a:xfrm>
        </p:spPr>
        <p:txBody>
          <a:bodyPr>
            <a:noAutofit/>
          </a:bodyPr>
          <a:lstStyle/>
          <a:p>
            <a:pPr algn="just" eaLnBrk="1" hangingPunct="1">
              <a:lnSpc>
                <a:spcPct val="120000"/>
              </a:lnSpc>
            </a:pPr>
            <a:r>
              <a:rPr lang="en-US"/>
              <a:t>Tiến trình là chuỗi luân phiên giữa chu kỳ tính toán và chờ đợi vào/ra:</a:t>
            </a:r>
          </a:p>
          <a:p>
            <a:pPr lvl="1" algn="just">
              <a:lnSpc>
                <a:spcPct val="120000"/>
              </a:lnSpc>
            </a:pPr>
            <a:r>
              <a:rPr lang="en-US"/>
              <a:t>Bắt đầu bởi chu kỳ tính toán.</a:t>
            </a:r>
          </a:p>
          <a:p>
            <a:pPr lvl="1" algn="just">
              <a:lnSpc>
                <a:spcPct val="120000"/>
              </a:lnSpc>
            </a:pPr>
            <a:r>
              <a:rPr lang="en-US"/>
              <a:t>Tiếp theo chu kỳ đợi vào/ra.</a:t>
            </a:r>
          </a:p>
          <a:p>
            <a:pPr lvl="1" algn="just">
              <a:lnSpc>
                <a:spcPct val="120000"/>
              </a:lnSpc>
            </a:pPr>
            <a:r>
              <a:rPr lang="en-US"/>
              <a:t>Tính toán =&gt; đợi vào/ra =&gt; tính toán =&gt; đợi vào/ra...</a:t>
            </a:r>
          </a:p>
          <a:p>
            <a:pPr lvl="1" algn="just">
              <a:lnSpc>
                <a:spcPct val="120000"/>
              </a:lnSpc>
            </a:pPr>
            <a:r>
              <a:rPr lang="en-US"/>
              <a:t>Kết thúc: tính toán (yêu cầu hệ thống kết thúc thực hiện).</a:t>
            </a:r>
          </a:p>
          <a:p>
            <a:pPr algn="just">
              <a:lnSpc>
                <a:spcPct val="120000"/>
              </a:lnSpc>
            </a:pPr>
            <a:r>
              <a:rPr lang="en-US"/>
              <a:t>Trong suốt thời gian tồn tại trong hệ thống, tiến trình được xem như thực hiện hai loại công việc chính:</a:t>
            </a:r>
          </a:p>
          <a:p>
            <a:pPr marL="457200" lvl="1" indent="-274320" algn="just">
              <a:lnSpc>
                <a:spcPct val="120000"/>
              </a:lnSpc>
            </a:pPr>
            <a:r>
              <a:rPr lang="en-US"/>
              <a:t>Khi tiến trình ở trạng thái running: sử dụng CPU (CPU-burst).</a:t>
            </a:r>
          </a:p>
          <a:p>
            <a:pPr marL="457200" lvl="1" indent="-274320" algn="just">
              <a:lnSpc>
                <a:spcPct val="120000"/>
              </a:lnSpc>
            </a:pPr>
            <a:r>
              <a:rPr lang="en-US"/>
              <a:t>Khi tiến trình thực hiện các thao tác vào/ra: sử dụng thiết bị vào/ra (I/O-burst).</a:t>
            </a:r>
          </a:p>
        </p:txBody>
      </p:sp>
    </p:spTree>
    <p:extLst>
      <p:ext uri="{BB962C8B-B14F-4D97-AF65-F5344CB8AC3E}">
        <p14:creationId xmlns:p14="http://schemas.microsoft.com/office/powerpoint/2010/main" val="33101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2">
                                            <p:txEl>
                                              <p:pRg st="0" end="0"/>
                                            </p:txEl>
                                          </p:spTgt>
                                        </p:tgtEl>
                                        <p:attrNameLst>
                                          <p:attrName>style.visibility</p:attrName>
                                        </p:attrNameLst>
                                      </p:cBhvr>
                                      <p:to>
                                        <p:strVal val="visible"/>
                                      </p:to>
                                    </p:set>
                                    <p:animEffect transition="in" filter="fade">
                                      <p:cBhvr>
                                        <p:cTn id="7" dur="500"/>
                                        <p:tgtEl>
                                          <p:spTgt spid="922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22">
                                            <p:txEl>
                                              <p:pRg st="1" end="1"/>
                                            </p:txEl>
                                          </p:spTgt>
                                        </p:tgtEl>
                                        <p:attrNameLst>
                                          <p:attrName>style.visibility</p:attrName>
                                        </p:attrNameLst>
                                      </p:cBhvr>
                                      <p:to>
                                        <p:strVal val="visible"/>
                                      </p:to>
                                    </p:set>
                                    <p:animEffect transition="in" filter="fade">
                                      <p:cBhvr>
                                        <p:cTn id="11" dur="500"/>
                                        <p:tgtEl>
                                          <p:spTgt spid="922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222">
                                            <p:txEl>
                                              <p:pRg st="2" end="2"/>
                                            </p:txEl>
                                          </p:spTgt>
                                        </p:tgtEl>
                                        <p:attrNameLst>
                                          <p:attrName>style.visibility</p:attrName>
                                        </p:attrNameLst>
                                      </p:cBhvr>
                                      <p:to>
                                        <p:strVal val="visible"/>
                                      </p:to>
                                    </p:set>
                                    <p:animEffect transition="in" filter="fade">
                                      <p:cBhvr>
                                        <p:cTn id="15" dur="500"/>
                                        <p:tgtEl>
                                          <p:spTgt spid="922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222">
                                            <p:txEl>
                                              <p:pRg st="3" end="3"/>
                                            </p:txEl>
                                          </p:spTgt>
                                        </p:tgtEl>
                                        <p:attrNameLst>
                                          <p:attrName>style.visibility</p:attrName>
                                        </p:attrNameLst>
                                      </p:cBhvr>
                                      <p:to>
                                        <p:strVal val="visible"/>
                                      </p:to>
                                    </p:set>
                                    <p:animEffect transition="in" filter="fade">
                                      <p:cBhvr>
                                        <p:cTn id="19" dur="500"/>
                                        <p:tgtEl>
                                          <p:spTgt spid="9222">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222">
                                            <p:txEl>
                                              <p:pRg st="4" end="4"/>
                                            </p:txEl>
                                          </p:spTgt>
                                        </p:tgtEl>
                                        <p:attrNameLst>
                                          <p:attrName>style.visibility</p:attrName>
                                        </p:attrNameLst>
                                      </p:cBhvr>
                                      <p:to>
                                        <p:strVal val="visible"/>
                                      </p:to>
                                    </p:set>
                                    <p:animEffect transition="in" filter="fade">
                                      <p:cBhvr>
                                        <p:cTn id="23" dur="500"/>
                                        <p:tgtEl>
                                          <p:spTgt spid="922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22">
                                            <p:txEl>
                                              <p:pRg st="5" end="5"/>
                                            </p:txEl>
                                          </p:spTgt>
                                        </p:tgtEl>
                                        <p:attrNameLst>
                                          <p:attrName>style.visibility</p:attrName>
                                        </p:attrNameLst>
                                      </p:cBhvr>
                                      <p:to>
                                        <p:strVal val="visible"/>
                                      </p:to>
                                    </p:set>
                                    <p:animEffect transition="in" filter="fade">
                                      <p:cBhvr>
                                        <p:cTn id="28" dur="500"/>
                                        <p:tgtEl>
                                          <p:spTgt spid="9222">
                                            <p:txEl>
                                              <p:pRg st="5" end="5"/>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9222">
                                            <p:txEl>
                                              <p:pRg st="6" end="6"/>
                                            </p:txEl>
                                          </p:spTgt>
                                        </p:tgtEl>
                                        <p:attrNameLst>
                                          <p:attrName>style.visibility</p:attrName>
                                        </p:attrNameLst>
                                      </p:cBhvr>
                                      <p:to>
                                        <p:strVal val="visible"/>
                                      </p:to>
                                    </p:set>
                                    <p:animEffect transition="in" filter="fade">
                                      <p:cBhvr>
                                        <p:cTn id="32" dur="500"/>
                                        <p:tgtEl>
                                          <p:spTgt spid="9222">
                                            <p:txEl>
                                              <p:pRg st="6" end="6"/>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222">
                                            <p:txEl>
                                              <p:pRg st="7" end="7"/>
                                            </p:txEl>
                                          </p:spTgt>
                                        </p:tgtEl>
                                        <p:attrNameLst>
                                          <p:attrName>style.visibility</p:attrName>
                                        </p:attrNameLst>
                                      </p:cBhvr>
                                      <p:to>
                                        <p:strVal val="visible"/>
                                      </p:to>
                                    </p:set>
                                    <p:animEffect transition="in" filter="fade">
                                      <p:cBhvr>
                                        <p:cTn id="36" dur="500"/>
                                        <p:tgtEl>
                                          <p:spTgt spid="9222">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222">
                                            <p:txEl>
                                              <p:pRg st="0" end="0"/>
                                            </p:txEl>
                                          </p:spTgt>
                                        </p:tgtEl>
                                      </p:cBhvr>
                                    </p:animEffect>
                                    <p:set>
                                      <p:cBhvr>
                                        <p:cTn id="41" dur="1" fill="hold">
                                          <p:stCondLst>
                                            <p:cond delay="499"/>
                                          </p:stCondLst>
                                        </p:cTn>
                                        <p:tgtEl>
                                          <p:spTgt spid="9222">
                                            <p:txEl>
                                              <p:pRg st="0" end="0"/>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9222">
                                            <p:txEl>
                                              <p:pRg st="1" end="1"/>
                                            </p:txEl>
                                          </p:spTgt>
                                        </p:tgtEl>
                                      </p:cBhvr>
                                    </p:animEffect>
                                    <p:set>
                                      <p:cBhvr>
                                        <p:cTn id="44" dur="1" fill="hold">
                                          <p:stCondLst>
                                            <p:cond delay="499"/>
                                          </p:stCondLst>
                                        </p:cTn>
                                        <p:tgtEl>
                                          <p:spTgt spid="9222">
                                            <p:txEl>
                                              <p:pRg st="1" end="1"/>
                                            </p:txEl>
                                          </p:spTgt>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9222">
                                            <p:txEl>
                                              <p:pRg st="2" end="2"/>
                                            </p:txEl>
                                          </p:spTgt>
                                        </p:tgtEl>
                                      </p:cBhvr>
                                    </p:animEffect>
                                    <p:set>
                                      <p:cBhvr>
                                        <p:cTn id="47" dur="1" fill="hold">
                                          <p:stCondLst>
                                            <p:cond delay="499"/>
                                          </p:stCondLst>
                                        </p:cTn>
                                        <p:tgtEl>
                                          <p:spTgt spid="9222">
                                            <p:txEl>
                                              <p:pRg st="2" end="2"/>
                                            </p:txEl>
                                          </p:spTgt>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9222">
                                            <p:txEl>
                                              <p:pRg st="3" end="3"/>
                                            </p:txEl>
                                          </p:spTgt>
                                        </p:tgtEl>
                                      </p:cBhvr>
                                    </p:animEffect>
                                    <p:set>
                                      <p:cBhvr>
                                        <p:cTn id="50" dur="1" fill="hold">
                                          <p:stCondLst>
                                            <p:cond delay="499"/>
                                          </p:stCondLst>
                                        </p:cTn>
                                        <p:tgtEl>
                                          <p:spTgt spid="9222">
                                            <p:txEl>
                                              <p:pRg st="3" end="3"/>
                                            </p:txEl>
                                          </p:spTgt>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9222">
                                            <p:txEl>
                                              <p:pRg st="4" end="4"/>
                                            </p:txEl>
                                          </p:spTgt>
                                        </p:tgtEl>
                                      </p:cBhvr>
                                    </p:animEffect>
                                    <p:set>
                                      <p:cBhvr>
                                        <p:cTn id="53" dur="1" fill="hold">
                                          <p:stCondLst>
                                            <p:cond delay="499"/>
                                          </p:stCondLst>
                                        </p:cTn>
                                        <p:tgtEl>
                                          <p:spTgt spid="9222">
                                            <p:txEl>
                                              <p:pRg st="4" end="4"/>
                                            </p:txEl>
                                          </p:spTgt>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9222">
                                            <p:txEl>
                                              <p:pRg st="5" end="5"/>
                                            </p:txEl>
                                          </p:spTgt>
                                        </p:tgtEl>
                                      </p:cBhvr>
                                    </p:animEffect>
                                    <p:set>
                                      <p:cBhvr>
                                        <p:cTn id="56" dur="1" fill="hold">
                                          <p:stCondLst>
                                            <p:cond delay="499"/>
                                          </p:stCondLst>
                                        </p:cTn>
                                        <p:tgtEl>
                                          <p:spTgt spid="9222">
                                            <p:txEl>
                                              <p:pRg st="5" end="5"/>
                                            </p:txEl>
                                          </p:spTgt>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9222">
                                            <p:txEl>
                                              <p:pRg st="6" end="6"/>
                                            </p:txEl>
                                          </p:spTgt>
                                        </p:tgtEl>
                                      </p:cBhvr>
                                    </p:animEffect>
                                    <p:set>
                                      <p:cBhvr>
                                        <p:cTn id="59" dur="1" fill="hold">
                                          <p:stCondLst>
                                            <p:cond delay="499"/>
                                          </p:stCondLst>
                                        </p:cTn>
                                        <p:tgtEl>
                                          <p:spTgt spid="9222">
                                            <p:txEl>
                                              <p:pRg st="6" end="6"/>
                                            </p:txEl>
                                          </p:spTgt>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9222">
                                            <p:txEl>
                                              <p:pRg st="7" end="7"/>
                                            </p:txEl>
                                          </p:spTgt>
                                        </p:tgtEl>
                                      </p:cBhvr>
                                    </p:animEffect>
                                    <p:set>
                                      <p:cBhvr>
                                        <p:cTn id="62" dur="1" fill="hold">
                                          <p:stCondLst>
                                            <p:cond delay="499"/>
                                          </p:stCondLst>
                                        </p:cTn>
                                        <p:tgtEl>
                                          <p:spTgt spid="9222">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19200"/>
            <a:ext cx="8991600" cy="3657600"/>
          </a:xfrm>
        </p:spPr>
        <p:txBody>
          <a:bodyPr/>
          <a:lstStyle/>
          <a:p>
            <a:r>
              <a:rPr lang="en-US"/>
              <a:t>Căn cứ theo cách sử dụng CPU, tiến trình chia làm hai loại:</a:t>
            </a:r>
          </a:p>
          <a:p>
            <a:pPr marL="457200" lvl="1" indent="-274320"/>
            <a:r>
              <a:rPr lang="en-US"/>
              <a:t>Tiến trình loại CPU-bound: tiến trình có một hoặc nhiều phiên sử dụng CPU dài.</a:t>
            </a:r>
          </a:p>
          <a:p>
            <a:pPr marL="457200" lvl="1" indent="-274320"/>
            <a:r>
              <a:rPr lang="en-US"/>
              <a:t>Tiến trình loại I/O-bound: tiến trình có nhiều phiên sử dụng CPU ngắn (thời gian vào/ra nhiều).</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109</a:t>
            </a:fld>
            <a:endParaRPr lang="en-US"/>
          </a:p>
        </p:txBody>
      </p:sp>
      <p:sp>
        <p:nvSpPr>
          <p:cNvPr id="5" name="Rectangle 2"/>
          <p:cNvSpPr>
            <a:spLocks noGrp="1" noChangeArrowheads="1"/>
          </p:cNvSpPr>
          <p:nvPr>
            <p:ph type="title"/>
          </p:nvPr>
        </p:nvSpPr>
        <p:spPr>
          <a:xfrm>
            <a:off x="533400" y="228600"/>
            <a:ext cx="7239000" cy="781050"/>
          </a:xfrm>
        </p:spPr>
        <p:txBody>
          <a:bodyPr/>
          <a:lstStyle/>
          <a:p>
            <a:pPr algn="l" eaLnBrk="1" hangingPunct="1"/>
            <a:r>
              <a:rPr lang="en-US" sz="2800"/>
              <a:t>HAI LOẠI TIẾN TRÌNH CHÍNH</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1" y="4053840"/>
            <a:ext cx="6733479" cy="265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856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439" y="3191485"/>
            <a:ext cx="3722961" cy="2788627"/>
          </a:xfrm>
          <a:prstGeom prst="rect">
            <a:avLst/>
          </a:prstGeom>
        </p:spPr>
      </p:pic>
      <p:sp>
        <p:nvSpPr>
          <p:cNvPr id="3" name="Content Placeholder 2"/>
          <p:cNvSpPr>
            <a:spLocks noGrp="1"/>
          </p:cNvSpPr>
          <p:nvPr>
            <p:ph idx="1"/>
          </p:nvPr>
        </p:nvSpPr>
        <p:spPr>
          <a:xfrm>
            <a:off x="533400" y="126664"/>
            <a:ext cx="8229600" cy="559136"/>
          </a:xfrm>
        </p:spPr>
        <p:txBody>
          <a:bodyPr>
            <a:normAutofit lnSpcReduction="10000"/>
          </a:bodyPr>
          <a:lstStyle/>
          <a:p>
            <a:pPr marL="0" indent="0">
              <a:buNone/>
            </a:pPr>
            <a:r>
              <a:rPr lang="en-US" sz="2800" b="1"/>
              <a:t>HỆ ĐIỀU HÀNH LÀ GÌ?</a:t>
            </a:r>
          </a:p>
        </p:txBody>
      </p:sp>
      <p:sp>
        <p:nvSpPr>
          <p:cNvPr id="4" name="Chỗ dành sẵn cho Nội dung 2"/>
          <p:cNvSpPr txBox="1">
            <a:spLocks/>
          </p:cNvSpPr>
          <p:nvPr/>
        </p:nvSpPr>
        <p:spPr>
          <a:xfrm>
            <a:off x="381000" y="1217612"/>
            <a:ext cx="8077200" cy="449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b="1"/>
              <a:t>- Hệ điều hành là một chương trình chuyển tiếp</a:t>
            </a:r>
          </a:p>
          <a:p>
            <a:pPr marL="0" indent="0">
              <a:buNone/>
            </a:pPr>
            <a:r>
              <a:rPr lang="en-US" sz="2600" b="1"/>
              <a:t>giữa người dùng và phần cứng.</a:t>
            </a:r>
          </a:p>
          <a:p>
            <a:pPr marL="0" indent="0">
              <a:buNone/>
            </a:pPr>
            <a:r>
              <a:rPr lang="en-US" sz="2600"/>
              <a:t>- Mục đích HĐH</a:t>
            </a:r>
          </a:p>
          <a:p>
            <a:pPr marL="0" indent="0">
              <a:buNone/>
            </a:pPr>
            <a:r>
              <a:rPr lang="en-US" sz="2600"/>
              <a:t>	+ Thực thi chương trình người dùng.</a:t>
            </a:r>
          </a:p>
          <a:p>
            <a:pPr marL="0" indent="0">
              <a:buNone/>
            </a:pPr>
            <a:r>
              <a:rPr lang="en-US" sz="2600"/>
              <a:t>	+ Làm hệ thống máy tính dễ sử dụng.</a:t>
            </a:r>
          </a:p>
          <a:p>
            <a:pPr marL="0" indent="0">
              <a:buNone/>
            </a:pPr>
            <a:r>
              <a:rPr lang="en-US" sz="2600"/>
              <a:t>	+ Tối ưu hóa tài nguyên phần cứng.</a:t>
            </a:r>
          </a:p>
          <a:p>
            <a:pPr marL="0" indent="0">
              <a:buNone/>
            </a:pPr>
            <a:endParaRPr lang="en-US"/>
          </a:p>
        </p:txBody>
      </p:sp>
      <p:sp>
        <p:nvSpPr>
          <p:cNvPr id="2" name="Slide Number Placeholder 1"/>
          <p:cNvSpPr>
            <a:spLocks noGrp="1"/>
          </p:cNvSpPr>
          <p:nvPr>
            <p:ph type="sldNum" sz="quarter" idx="12"/>
          </p:nvPr>
        </p:nvSpPr>
        <p:spPr/>
        <p:txBody>
          <a:bodyPr/>
          <a:lstStyle/>
          <a:p>
            <a:fld id="{6654560D-949A-4FF0-83BB-4886580DA1ED}" type="slidenum">
              <a:rPr lang="en-US" smtClean="0"/>
              <a:pPr/>
              <a:t>11</a:t>
            </a:fld>
            <a:endParaRPr lang="en-US"/>
          </a:p>
        </p:txBody>
      </p:sp>
    </p:spTree>
    <p:extLst>
      <p:ext uri="{BB962C8B-B14F-4D97-AF65-F5344CB8AC3E}">
        <p14:creationId xmlns:p14="http://schemas.microsoft.com/office/powerpoint/2010/main" val="2243156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19200"/>
            <a:ext cx="8991600" cy="3657600"/>
          </a:xfrm>
        </p:spPr>
        <p:txBody>
          <a:bodyPr/>
          <a:lstStyle/>
          <a:p>
            <a:pPr marL="457200" indent="-365760">
              <a:lnSpc>
                <a:spcPct val="110000"/>
              </a:lnSpc>
              <a:buFont typeface="+mj-lt"/>
              <a:buAutoNum type="arabicPeriod"/>
            </a:pPr>
            <a:r>
              <a:rPr lang="en-US"/>
              <a:t>Một tiến trình chuyển từ trạng thái running sang waiting.</a:t>
            </a:r>
          </a:p>
          <a:p>
            <a:pPr marL="457200" indent="-365760">
              <a:lnSpc>
                <a:spcPct val="110000"/>
              </a:lnSpc>
              <a:buFont typeface="+mj-lt"/>
              <a:buAutoNum type="arabicPeriod"/>
            </a:pPr>
            <a:r>
              <a:rPr lang="en-US"/>
              <a:t>Một tiến trình chuyển từ trạng thái running sang ready.</a:t>
            </a:r>
          </a:p>
          <a:p>
            <a:pPr marL="457200" indent="-365760">
              <a:lnSpc>
                <a:spcPct val="110000"/>
              </a:lnSpc>
              <a:buFont typeface="+mj-lt"/>
              <a:buAutoNum type="arabicPeriod"/>
            </a:pPr>
            <a:r>
              <a:rPr lang="en-US"/>
              <a:t>Một tiến trình chuyển từ trạng thái waiting sang ready.</a:t>
            </a:r>
          </a:p>
          <a:p>
            <a:pPr marL="457200" indent="-365760">
              <a:lnSpc>
                <a:spcPct val="110000"/>
              </a:lnSpc>
              <a:buFont typeface="+mj-lt"/>
              <a:buAutoNum type="arabicPeriod"/>
            </a:pPr>
            <a:r>
              <a:rPr lang="en-US"/>
              <a:t>Một tiến trình kết thúc.</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110</a:t>
            </a:fld>
            <a:endParaRPr lang="en-US"/>
          </a:p>
        </p:txBody>
      </p:sp>
      <p:sp>
        <p:nvSpPr>
          <p:cNvPr id="5" name="Rectangle 2"/>
          <p:cNvSpPr>
            <a:spLocks noGrp="1" noChangeArrowheads="1"/>
          </p:cNvSpPr>
          <p:nvPr>
            <p:ph type="title"/>
          </p:nvPr>
        </p:nvSpPr>
        <p:spPr>
          <a:xfrm>
            <a:off x="533400" y="228600"/>
            <a:ext cx="7239000" cy="781050"/>
          </a:xfrm>
        </p:spPr>
        <p:txBody>
          <a:bodyPr/>
          <a:lstStyle/>
          <a:p>
            <a:pPr algn="l" eaLnBrk="1" hangingPunct="1"/>
            <a:r>
              <a:rPr lang="en-US" sz="2800"/>
              <a:t>BỘ LẬP LỊCH HOẠT ĐỘNG KHI</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181351"/>
            <a:ext cx="7132320" cy="349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791200" y="4648200"/>
            <a:ext cx="3352800" cy="830997"/>
          </a:xfrm>
          <a:prstGeom prst="rect">
            <a:avLst/>
          </a:prstGeom>
          <a:noFill/>
        </p:spPr>
        <p:txBody>
          <a:bodyPr wrap="square" rtlCol="0">
            <a:spAutoFit/>
          </a:bodyPr>
          <a:lstStyle/>
          <a:p>
            <a:r>
              <a:rPr lang="en-US" sz="2400" spc="-100">
                <a:solidFill>
                  <a:srgbClr val="FF0000"/>
                </a:solidFill>
                <a:latin typeface="Times New Roman" pitchFamily="18" charset="0"/>
                <a:cs typeface="Times New Roman" pitchFamily="18" charset="0"/>
              </a:rPr>
              <a:t>1, 4: lập lịch non-preemptive</a:t>
            </a:r>
          </a:p>
          <a:p>
            <a:r>
              <a:rPr lang="en-US" sz="2400" spc="-100">
                <a:solidFill>
                  <a:srgbClr val="FF0000"/>
                </a:solidFill>
                <a:latin typeface="Times New Roman" pitchFamily="18" charset="0"/>
                <a:cs typeface="Times New Roman" pitchFamily="18" charset="0"/>
              </a:rPr>
              <a:t>Khác: preemptive</a:t>
            </a:r>
          </a:p>
        </p:txBody>
      </p:sp>
    </p:spTree>
    <p:extLst>
      <p:ext uri="{BB962C8B-B14F-4D97-AF65-F5344CB8AC3E}">
        <p14:creationId xmlns:p14="http://schemas.microsoft.com/office/powerpoint/2010/main" val="319492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fade">
                                      <p:cBhvr>
                                        <p:cTn id="23" dur="500"/>
                                        <p:tgtEl>
                                          <p:spTgt spid="102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504" y="1066800"/>
            <a:ext cx="8991600" cy="5562600"/>
          </a:xfrm>
        </p:spPr>
        <p:txBody>
          <a:bodyPr>
            <a:normAutofit/>
          </a:bodyPr>
          <a:lstStyle/>
          <a:p>
            <a:pPr marL="514350" indent="-514350">
              <a:lnSpc>
                <a:spcPct val="120000"/>
              </a:lnSpc>
              <a:buFont typeface="+mj-lt"/>
              <a:buAutoNum type="arabicPeriod"/>
            </a:pPr>
            <a:r>
              <a:rPr lang="en-US" b="1"/>
              <a:t>Lập lịch non-preemptive:</a:t>
            </a:r>
          </a:p>
          <a:p>
            <a:pPr>
              <a:lnSpc>
                <a:spcPct val="120000"/>
              </a:lnSpc>
            </a:pPr>
            <a:r>
              <a:rPr lang="en-US"/>
              <a:t>Một tiến trình giữ CPU đến khi nó kết thúc hoặc chuyển sang trạng thái waiting.</a:t>
            </a:r>
          </a:p>
          <a:p>
            <a:pPr>
              <a:lnSpc>
                <a:spcPct val="120000"/>
              </a:lnSpc>
            </a:pPr>
            <a:r>
              <a:rPr lang="en-US"/>
              <a:t>Có thể sử dụng trên nhiều loại phần cứng vì không đòi hỏi timer.</a:t>
            </a:r>
          </a:p>
          <a:p>
            <a:pPr marL="514350" indent="-514350">
              <a:lnSpc>
                <a:spcPct val="120000"/>
              </a:lnSpc>
              <a:buFont typeface="+mj-lt"/>
              <a:buAutoNum type="arabicPeriod" startAt="2"/>
            </a:pPr>
            <a:r>
              <a:rPr lang="en-US" b="1"/>
              <a:t>Lập lịch preemptive:</a:t>
            </a:r>
          </a:p>
          <a:p>
            <a:pPr>
              <a:lnSpc>
                <a:spcPct val="120000"/>
              </a:lnSpc>
            </a:pPr>
            <a:r>
              <a:rPr lang="en-US"/>
              <a:t>Tiến trình chỉ được phép thực hiện trong khoảng thời gian, hệ thống có quyền ngắt CPU bất cứ lúc nào.</a:t>
            </a:r>
          </a:p>
          <a:p>
            <a:pPr>
              <a:lnSpc>
                <a:spcPct val="120000"/>
              </a:lnSpc>
            </a:pPr>
            <a:r>
              <a:rPr lang="en-US"/>
              <a:t>Kết thúc khoảng thời gian được cung cấp, ngắt xuất hiện. Bộ lập lịch được kích hoạt để quyết định hồi phục lại tiến trình hay lựa chọn tiến trình khác.</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111</a:t>
            </a:fld>
            <a:endParaRPr lang="en-US"/>
          </a:p>
        </p:txBody>
      </p:sp>
      <p:sp>
        <p:nvSpPr>
          <p:cNvPr id="5" name="Rectangle 2"/>
          <p:cNvSpPr>
            <a:spLocks noGrp="1" noChangeArrowheads="1"/>
          </p:cNvSpPr>
          <p:nvPr>
            <p:ph type="title"/>
          </p:nvPr>
        </p:nvSpPr>
        <p:spPr>
          <a:xfrm>
            <a:off x="533400" y="228600"/>
            <a:ext cx="7239000" cy="781050"/>
          </a:xfrm>
        </p:spPr>
        <p:txBody>
          <a:bodyPr/>
          <a:lstStyle/>
          <a:p>
            <a:pPr algn="l" eaLnBrk="1" hangingPunct="1"/>
            <a:r>
              <a:rPr lang="en-US" sz="2800"/>
              <a:t>HAI NGUYÊN TẮC LẬP LỊCH</a:t>
            </a:r>
          </a:p>
        </p:txBody>
      </p:sp>
    </p:spTree>
    <p:extLst>
      <p:ext uri="{BB962C8B-B14F-4D97-AF65-F5344CB8AC3E}">
        <p14:creationId xmlns:p14="http://schemas.microsoft.com/office/powerpoint/2010/main" val="53550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57A188-C73C-4FEC-8828-FA00C31E33F8}" type="slidenum">
              <a:rPr lang="en-US" smtClean="0"/>
              <a:pPr eaLnBrk="1" hangingPunct="1"/>
              <a:t>112</a:t>
            </a:fld>
            <a:endParaRPr lang="en-US"/>
          </a:p>
        </p:txBody>
      </p:sp>
      <p:sp>
        <p:nvSpPr>
          <p:cNvPr id="10245" name="Rectangle 2"/>
          <p:cNvSpPr>
            <a:spLocks noGrp="1" noChangeArrowheads="1"/>
          </p:cNvSpPr>
          <p:nvPr>
            <p:ph type="title"/>
          </p:nvPr>
        </p:nvSpPr>
        <p:spPr>
          <a:xfrm>
            <a:off x="457200" y="228600"/>
            <a:ext cx="7772400" cy="708025"/>
          </a:xfrm>
        </p:spPr>
        <p:txBody>
          <a:bodyPr/>
          <a:lstStyle/>
          <a:p>
            <a:pPr algn="l" eaLnBrk="1" hangingPunct="1"/>
            <a:r>
              <a:rPr lang="en-US" sz="2800"/>
              <a:t>BỘ LẬP LỊCH - Dispatcher</a:t>
            </a:r>
          </a:p>
        </p:txBody>
      </p:sp>
      <p:sp>
        <p:nvSpPr>
          <p:cNvPr id="10246" name="Rectangle 3"/>
          <p:cNvSpPr>
            <a:spLocks noGrp="1" noChangeArrowheads="1"/>
          </p:cNvSpPr>
          <p:nvPr>
            <p:ph type="body" idx="1"/>
          </p:nvPr>
        </p:nvSpPr>
        <p:spPr>
          <a:xfrm>
            <a:off x="533400" y="1295400"/>
            <a:ext cx="8077200" cy="3200400"/>
          </a:xfrm>
        </p:spPr>
        <p:txBody>
          <a:bodyPr>
            <a:noAutofit/>
          </a:bodyPr>
          <a:lstStyle/>
          <a:p>
            <a:pPr algn="just" eaLnBrk="1" hangingPunct="1">
              <a:lnSpc>
                <a:spcPct val="110000"/>
              </a:lnSpc>
            </a:pPr>
            <a:r>
              <a:rPr lang="en-US"/>
              <a:t>Nhiệm vụ:</a:t>
            </a:r>
          </a:p>
          <a:p>
            <a:pPr lvl="1" algn="just">
              <a:lnSpc>
                <a:spcPct val="110000"/>
              </a:lnSpc>
            </a:pPr>
            <a:r>
              <a:rPr lang="en-US"/>
              <a:t>Chuyển trạng thái.</a:t>
            </a:r>
          </a:p>
          <a:p>
            <a:pPr lvl="1" algn="just">
              <a:lnSpc>
                <a:spcPct val="110000"/>
              </a:lnSpc>
            </a:pPr>
            <a:r>
              <a:rPr lang="en-US"/>
              <a:t>Thực hiện tiến trình theo trạng thái đã lưu.</a:t>
            </a:r>
          </a:p>
          <a:p>
            <a:pPr algn="just" eaLnBrk="1" hangingPunct="1">
              <a:lnSpc>
                <a:spcPct val="110000"/>
              </a:lnSpc>
            </a:pPr>
            <a:r>
              <a:rPr lang="en-US"/>
              <a:t>Độ trễ điều phối (</a:t>
            </a:r>
            <a:r>
              <a:rPr lang="en-US" i="1"/>
              <a:t>Dispatch latency</a:t>
            </a:r>
            <a:r>
              <a:rPr lang="en-US"/>
              <a:t>):</a:t>
            </a:r>
            <a:r>
              <a:rPr lang="en-US" i="1"/>
              <a:t> </a:t>
            </a:r>
            <a:r>
              <a:rPr lang="en-US"/>
              <a:t>thời gian sử dụng cho bộ lập lịch để dừng 1 tiến trình và khởi động 1 tiến trình khác. </a:t>
            </a:r>
          </a:p>
        </p:txBody>
      </p:sp>
    </p:spTree>
    <p:extLst>
      <p:ext uri="{BB962C8B-B14F-4D97-AF65-F5344CB8AC3E}">
        <p14:creationId xmlns:p14="http://schemas.microsoft.com/office/powerpoint/2010/main" val="397840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6">
                                            <p:txEl>
                                              <p:pRg st="0" end="0"/>
                                            </p:txEl>
                                          </p:spTgt>
                                        </p:tgtEl>
                                        <p:attrNameLst>
                                          <p:attrName>style.visibility</p:attrName>
                                        </p:attrNameLst>
                                      </p:cBhvr>
                                      <p:to>
                                        <p:strVal val="visible"/>
                                      </p:to>
                                    </p:set>
                                    <p:animEffect transition="in" filter="fade">
                                      <p:cBhvr>
                                        <p:cTn id="7" dur="500"/>
                                        <p:tgtEl>
                                          <p:spTgt spid="102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46">
                                            <p:txEl>
                                              <p:pRg st="1" end="1"/>
                                            </p:txEl>
                                          </p:spTgt>
                                        </p:tgtEl>
                                        <p:attrNameLst>
                                          <p:attrName>style.visibility</p:attrName>
                                        </p:attrNameLst>
                                      </p:cBhvr>
                                      <p:to>
                                        <p:strVal val="visible"/>
                                      </p:to>
                                    </p:set>
                                    <p:animEffect transition="in" filter="fade">
                                      <p:cBhvr>
                                        <p:cTn id="10" dur="500"/>
                                        <p:tgtEl>
                                          <p:spTgt spid="102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46">
                                            <p:txEl>
                                              <p:pRg st="2" end="2"/>
                                            </p:txEl>
                                          </p:spTgt>
                                        </p:tgtEl>
                                        <p:attrNameLst>
                                          <p:attrName>style.visibility</p:attrName>
                                        </p:attrNameLst>
                                      </p:cBhvr>
                                      <p:to>
                                        <p:strVal val="visible"/>
                                      </p:to>
                                    </p:set>
                                    <p:animEffect transition="in" filter="fade">
                                      <p:cBhvr>
                                        <p:cTn id="13" dur="500"/>
                                        <p:tgtEl>
                                          <p:spTgt spid="1024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46">
                                            <p:txEl>
                                              <p:pRg st="3" end="3"/>
                                            </p:txEl>
                                          </p:spTgt>
                                        </p:tgtEl>
                                        <p:attrNameLst>
                                          <p:attrName>style.visibility</p:attrName>
                                        </p:attrNameLst>
                                      </p:cBhvr>
                                      <p:to>
                                        <p:strVal val="visible"/>
                                      </p:to>
                                    </p:set>
                                    <p:animEffect transition="in" filter="fade">
                                      <p:cBhvr>
                                        <p:cTn id="18" dur="500"/>
                                        <p:tgtEl>
                                          <p:spTgt spid="102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57A188-C73C-4FEC-8828-FA00C31E33F8}" type="slidenum">
              <a:rPr lang="en-US" smtClean="0"/>
              <a:pPr eaLnBrk="1" hangingPunct="1"/>
              <a:t>113</a:t>
            </a:fld>
            <a:endParaRPr lang="en-US"/>
          </a:p>
        </p:txBody>
      </p:sp>
      <p:sp>
        <p:nvSpPr>
          <p:cNvPr id="10245" name="Rectangle 2"/>
          <p:cNvSpPr>
            <a:spLocks noGrp="1" noChangeArrowheads="1"/>
          </p:cNvSpPr>
          <p:nvPr>
            <p:ph type="title"/>
          </p:nvPr>
        </p:nvSpPr>
        <p:spPr>
          <a:xfrm>
            <a:off x="76200" y="228600"/>
            <a:ext cx="8458200" cy="708025"/>
          </a:xfrm>
        </p:spPr>
        <p:txBody>
          <a:bodyPr>
            <a:normAutofit/>
          </a:bodyPr>
          <a:lstStyle/>
          <a:p>
            <a:pPr algn="l" eaLnBrk="1" hangingPunct="1"/>
            <a:r>
              <a:rPr lang="en-US" sz="2800"/>
              <a:t>3.2 TIÊU CHÍ ĐÁNH GIÁ LẬP LỊCH</a:t>
            </a:r>
          </a:p>
        </p:txBody>
      </p:sp>
      <p:sp>
        <p:nvSpPr>
          <p:cNvPr id="10246" name="Rectangle 3"/>
          <p:cNvSpPr>
            <a:spLocks noGrp="1" noChangeArrowheads="1"/>
          </p:cNvSpPr>
          <p:nvPr>
            <p:ph type="body" idx="1"/>
          </p:nvPr>
        </p:nvSpPr>
        <p:spPr>
          <a:xfrm>
            <a:off x="381000" y="1149350"/>
            <a:ext cx="8305800" cy="5334000"/>
          </a:xfrm>
        </p:spPr>
        <p:txBody>
          <a:bodyPr>
            <a:noAutofit/>
          </a:bodyPr>
          <a:lstStyle/>
          <a:p>
            <a:pPr algn="just"/>
            <a:r>
              <a:rPr lang="en-US"/>
              <a:t>Khả năng tận dụng CPU (CPU utilization): CPU hoạt động nhiều nhất có thể, thể hiện qua tải CPU (là một số từ 0% - 100%).</a:t>
            </a:r>
          </a:p>
          <a:p>
            <a:pPr lvl="1" algn="just"/>
            <a:r>
              <a:rPr lang="en-US"/>
              <a:t>Trong thực tế các hệ thống thường có tải từ 40% (tải thấp) đến 90% (tải cao).</a:t>
            </a:r>
          </a:p>
          <a:p>
            <a:pPr algn="just"/>
            <a:r>
              <a:rPr lang="en-US"/>
              <a:t>Thông lượng (throughput): số lượng các tiến trình hoàn thành trong một đơn vị thời gian =&gt; lớn nhất.</a:t>
            </a:r>
          </a:p>
        </p:txBody>
      </p:sp>
    </p:spTree>
    <p:extLst>
      <p:ext uri="{BB962C8B-B14F-4D97-AF65-F5344CB8AC3E}">
        <p14:creationId xmlns:p14="http://schemas.microsoft.com/office/powerpoint/2010/main" val="112870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6">
                                            <p:txEl>
                                              <p:pRg st="0" end="0"/>
                                            </p:txEl>
                                          </p:spTgt>
                                        </p:tgtEl>
                                        <p:attrNameLst>
                                          <p:attrName>style.visibility</p:attrName>
                                        </p:attrNameLst>
                                      </p:cBhvr>
                                      <p:to>
                                        <p:strVal val="visible"/>
                                      </p:to>
                                    </p:set>
                                    <p:animEffect transition="in" filter="fade">
                                      <p:cBhvr>
                                        <p:cTn id="7" dur="500"/>
                                        <p:tgtEl>
                                          <p:spTgt spid="1024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46">
                                            <p:txEl>
                                              <p:pRg st="1" end="1"/>
                                            </p:txEl>
                                          </p:spTgt>
                                        </p:tgtEl>
                                        <p:attrNameLst>
                                          <p:attrName>style.visibility</p:attrName>
                                        </p:attrNameLst>
                                      </p:cBhvr>
                                      <p:to>
                                        <p:strVal val="visible"/>
                                      </p:to>
                                    </p:set>
                                    <p:animEffect transition="in" filter="fade">
                                      <p:cBhvr>
                                        <p:cTn id="11" dur="500"/>
                                        <p:tgtEl>
                                          <p:spTgt spid="1024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46">
                                            <p:txEl>
                                              <p:pRg st="2" end="2"/>
                                            </p:txEl>
                                          </p:spTgt>
                                        </p:tgtEl>
                                        <p:attrNameLst>
                                          <p:attrName>style.visibility</p:attrName>
                                        </p:attrNameLst>
                                      </p:cBhvr>
                                      <p:to>
                                        <p:strVal val="visible"/>
                                      </p:to>
                                    </p:set>
                                    <p:animEffect transition="in" filter="fade">
                                      <p:cBhvr>
                                        <p:cTn id="16" dur="500"/>
                                        <p:tgtEl>
                                          <p:spTgt spid="102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57A188-C73C-4FEC-8828-FA00C31E33F8}" type="slidenum">
              <a:rPr lang="en-US" smtClean="0"/>
              <a:pPr eaLnBrk="1" hangingPunct="1"/>
              <a:t>114</a:t>
            </a:fld>
            <a:endParaRPr lang="en-US"/>
          </a:p>
        </p:txBody>
      </p:sp>
      <p:sp>
        <p:nvSpPr>
          <p:cNvPr id="10246" name="Rectangle 3"/>
          <p:cNvSpPr>
            <a:spLocks noGrp="1" noChangeArrowheads="1"/>
          </p:cNvSpPr>
          <p:nvPr>
            <p:ph type="body" idx="1"/>
          </p:nvPr>
        </p:nvSpPr>
        <p:spPr>
          <a:xfrm>
            <a:off x="76200" y="1295400"/>
            <a:ext cx="8915400" cy="5334000"/>
          </a:xfrm>
        </p:spPr>
        <p:txBody>
          <a:bodyPr>
            <a:noAutofit/>
          </a:bodyPr>
          <a:lstStyle/>
          <a:p>
            <a:pPr algn="just"/>
            <a:r>
              <a:rPr lang="en-US"/>
              <a:t>Thời gian hoàn thành (turnaround time): =&gt; nhỏ nhất.</a:t>
            </a:r>
          </a:p>
          <a:p>
            <a:pPr lvl="1" algn="just"/>
            <a:r>
              <a:rPr lang="en-US"/>
              <a:t>t</a:t>
            </a:r>
            <a:r>
              <a:rPr lang="en-US" baseline="-25000"/>
              <a:t>turnaround</a:t>
            </a:r>
            <a:r>
              <a:rPr lang="en-US"/>
              <a:t>=t</a:t>
            </a:r>
            <a:r>
              <a:rPr lang="en-US" baseline="-25000"/>
              <a:t>0</a:t>
            </a:r>
            <a:r>
              <a:rPr lang="en-US"/>
              <a:t>-t</a:t>
            </a:r>
            <a:r>
              <a:rPr lang="en-US" baseline="-25000"/>
              <a:t>i</a:t>
            </a:r>
            <a:r>
              <a:rPr lang="en-US"/>
              <a:t> với t</a:t>
            </a:r>
            <a:r>
              <a:rPr lang="en-US" baseline="-25000"/>
              <a:t>i</a:t>
            </a:r>
            <a:r>
              <a:rPr lang="en-US"/>
              <a:t> là thời điểm tiến trình vào hệ thống, t</a:t>
            </a:r>
            <a:r>
              <a:rPr lang="en-US" baseline="-25000"/>
              <a:t>0 </a:t>
            </a:r>
            <a:r>
              <a:rPr lang="en-US"/>
              <a:t>là thời điểm tiến trình ra khỏi hệ thống (kết thúc     thực hiện).</a:t>
            </a:r>
          </a:p>
          <a:p>
            <a:pPr lvl="1" algn="just"/>
            <a:r>
              <a:rPr lang="en-US"/>
              <a:t>Vậy t</a:t>
            </a:r>
            <a:r>
              <a:rPr lang="en-US" baseline="-25000"/>
              <a:t>turnaround</a:t>
            </a:r>
            <a:r>
              <a:rPr lang="en-US"/>
              <a:t> là tổng:</a:t>
            </a:r>
          </a:p>
          <a:p>
            <a:pPr lvl="2" algn="just">
              <a:buFont typeface="Courier New" pitchFamily="49" charset="0"/>
              <a:buChar char="o"/>
            </a:pPr>
            <a:r>
              <a:rPr lang="en-US"/>
              <a:t>Thời gian chờ để đưa tiến trình vào bộ nhớ.</a:t>
            </a:r>
          </a:p>
          <a:p>
            <a:pPr lvl="2" algn="just">
              <a:buFont typeface="Courier New" pitchFamily="49" charset="0"/>
              <a:buChar char="o"/>
            </a:pPr>
            <a:r>
              <a:rPr lang="en-US"/>
              <a:t> Thời gian chờ đợi trong hàng đợi sẵn sàng.</a:t>
            </a:r>
          </a:p>
          <a:p>
            <a:pPr lvl="2" algn="just">
              <a:buFont typeface="Courier New" pitchFamily="49" charset="0"/>
              <a:buChar char="o"/>
            </a:pPr>
            <a:r>
              <a:rPr lang="en-US"/>
              <a:t> Thời gian chờ đợi trong hàng đợi thiết bị.</a:t>
            </a:r>
          </a:p>
          <a:p>
            <a:pPr lvl="2" algn="just">
              <a:buFont typeface="Courier New" pitchFamily="49" charset="0"/>
              <a:buChar char="o"/>
            </a:pPr>
            <a:r>
              <a:rPr lang="en-US"/>
              <a:t>Thời gian thực hiện thực tế.</a:t>
            </a:r>
          </a:p>
        </p:txBody>
      </p:sp>
      <p:sp>
        <p:nvSpPr>
          <p:cNvPr id="6" name="Rectangle 2"/>
          <p:cNvSpPr txBox="1">
            <a:spLocks noChangeArrowheads="1"/>
          </p:cNvSpPr>
          <p:nvPr/>
        </p:nvSpPr>
        <p:spPr>
          <a:xfrm>
            <a:off x="685800" y="203760"/>
            <a:ext cx="77724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3.2.1. TIÊU CHÍ ĐÁNH GIÁ LẬP LỊCH</a:t>
            </a:r>
          </a:p>
        </p:txBody>
      </p:sp>
    </p:spTree>
    <p:extLst>
      <p:ext uri="{BB962C8B-B14F-4D97-AF65-F5344CB8AC3E}">
        <p14:creationId xmlns:p14="http://schemas.microsoft.com/office/powerpoint/2010/main" val="245337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6">
                                            <p:txEl>
                                              <p:pRg st="0" end="0"/>
                                            </p:txEl>
                                          </p:spTgt>
                                        </p:tgtEl>
                                        <p:attrNameLst>
                                          <p:attrName>style.visibility</p:attrName>
                                        </p:attrNameLst>
                                      </p:cBhvr>
                                      <p:to>
                                        <p:strVal val="visible"/>
                                      </p:to>
                                    </p:set>
                                    <p:animEffect transition="in" filter="fade">
                                      <p:cBhvr>
                                        <p:cTn id="7" dur="500"/>
                                        <p:tgtEl>
                                          <p:spTgt spid="1024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46">
                                            <p:txEl>
                                              <p:pRg st="1" end="1"/>
                                            </p:txEl>
                                          </p:spTgt>
                                        </p:tgtEl>
                                        <p:attrNameLst>
                                          <p:attrName>style.visibility</p:attrName>
                                        </p:attrNameLst>
                                      </p:cBhvr>
                                      <p:to>
                                        <p:strVal val="visible"/>
                                      </p:to>
                                    </p:set>
                                    <p:animEffect transition="in" filter="fade">
                                      <p:cBhvr>
                                        <p:cTn id="11" dur="500"/>
                                        <p:tgtEl>
                                          <p:spTgt spid="1024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6">
                                            <p:txEl>
                                              <p:pRg st="2" end="2"/>
                                            </p:txEl>
                                          </p:spTgt>
                                        </p:tgtEl>
                                        <p:attrNameLst>
                                          <p:attrName>style.visibility</p:attrName>
                                        </p:attrNameLst>
                                      </p:cBhvr>
                                      <p:to>
                                        <p:strVal val="visible"/>
                                      </p:to>
                                    </p:set>
                                    <p:animEffect transition="in" filter="fade">
                                      <p:cBhvr>
                                        <p:cTn id="15" dur="500"/>
                                        <p:tgtEl>
                                          <p:spTgt spid="1024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46">
                                            <p:txEl>
                                              <p:pRg st="6" end="6"/>
                                            </p:txEl>
                                          </p:spTgt>
                                        </p:tgtEl>
                                        <p:attrNameLst>
                                          <p:attrName>style.visibility</p:attrName>
                                        </p:attrNameLst>
                                      </p:cBhvr>
                                      <p:to>
                                        <p:strVal val="visible"/>
                                      </p:to>
                                    </p:set>
                                    <p:animEffect transition="in" filter="fade">
                                      <p:cBhvr>
                                        <p:cTn id="19" dur="500"/>
                                        <p:tgtEl>
                                          <p:spTgt spid="10246">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246">
                                            <p:txEl>
                                              <p:pRg st="3" end="3"/>
                                            </p:txEl>
                                          </p:spTgt>
                                        </p:tgtEl>
                                        <p:attrNameLst>
                                          <p:attrName>style.visibility</p:attrName>
                                        </p:attrNameLst>
                                      </p:cBhvr>
                                      <p:to>
                                        <p:strVal val="visible"/>
                                      </p:to>
                                    </p:set>
                                    <p:animEffect transition="in" filter="fade">
                                      <p:cBhvr>
                                        <p:cTn id="23" dur="500"/>
                                        <p:tgtEl>
                                          <p:spTgt spid="1024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246">
                                            <p:txEl>
                                              <p:pRg st="4" end="4"/>
                                            </p:txEl>
                                          </p:spTgt>
                                        </p:tgtEl>
                                        <p:attrNameLst>
                                          <p:attrName>style.visibility</p:attrName>
                                        </p:attrNameLst>
                                      </p:cBhvr>
                                      <p:to>
                                        <p:strVal val="visible"/>
                                      </p:to>
                                    </p:set>
                                    <p:animEffect transition="in" filter="fade">
                                      <p:cBhvr>
                                        <p:cTn id="27" dur="500"/>
                                        <p:tgtEl>
                                          <p:spTgt spid="1024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246">
                                            <p:txEl>
                                              <p:pRg st="5" end="5"/>
                                            </p:txEl>
                                          </p:spTgt>
                                        </p:tgtEl>
                                        <p:attrNameLst>
                                          <p:attrName>style.visibility</p:attrName>
                                        </p:attrNameLst>
                                      </p:cBhvr>
                                      <p:to>
                                        <p:strVal val="visible"/>
                                      </p:to>
                                    </p:set>
                                    <p:animEffect transition="in" filter="fade">
                                      <p:cBhvr>
                                        <p:cTn id="31" dur="500"/>
                                        <p:tgtEl>
                                          <p:spTgt spid="102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57A188-C73C-4FEC-8828-FA00C31E33F8}" type="slidenum">
              <a:rPr lang="en-US" smtClean="0"/>
              <a:pPr eaLnBrk="1" hangingPunct="1"/>
              <a:t>115</a:t>
            </a:fld>
            <a:endParaRPr lang="en-US"/>
          </a:p>
        </p:txBody>
      </p:sp>
      <p:sp>
        <p:nvSpPr>
          <p:cNvPr id="10246" name="Rectangle 3"/>
          <p:cNvSpPr>
            <a:spLocks noGrp="1" noChangeArrowheads="1"/>
          </p:cNvSpPr>
          <p:nvPr>
            <p:ph type="body" idx="1"/>
          </p:nvPr>
        </p:nvSpPr>
        <p:spPr>
          <a:xfrm>
            <a:off x="114300" y="838200"/>
            <a:ext cx="8915400" cy="5410200"/>
          </a:xfrm>
        </p:spPr>
        <p:txBody>
          <a:bodyPr>
            <a:noAutofit/>
          </a:bodyPr>
          <a:lstStyle/>
          <a:p>
            <a:pPr algn="just">
              <a:lnSpc>
                <a:spcPct val="110000"/>
              </a:lnSpc>
            </a:pPr>
            <a:r>
              <a:rPr lang="en-US"/>
              <a:t>Thời gian chờ đợi (waiting time): tổng thời gian chờ trong hàng đợi sẵn sàng =&gt; t</a:t>
            </a:r>
            <a:r>
              <a:rPr lang="en-US" baseline="-25000"/>
              <a:t>waiting</a:t>
            </a:r>
            <a:r>
              <a:rPr lang="en-US"/>
              <a:t> nhỏ nhất.</a:t>
            </a:r>
          </a:p>
          <a:p>
            <a:pPr marL="457200" lvl="1" indent="-274320" algn="just">
              <a:lnSpc>
                <a:spcPct val="110000"/>
              </a:lnSpc>
            </a:pPr>
            <a:r>
              <a:rPr lang="en-US" sz="2600"/>
              <a:t>Các thuật toán lập lịch CPU không ảnh hưởng đến tổng thời gian thực hiện một tiến trình mà chỉ ảnh hưởng đến thời gian chờ của một tiến trình trong hàng đợi ready.</a:t>
            </a:r>
          </a:p>
          <a:p>
            <a:pPr marL="457200" lvl="1" indent="-274320" algn="just">
              <a:lnSpc>
                <a:spcPct val="110000"/>
              </a:lnSpc>
            </a:pPr>
            <a:r>
              <a:rPr lang="en-US" sz="2600"/>
              <a:t>Thời gian chờ trung bình: t</a:t>
            </a:r>
            <a:r>
              <a:rPr lang="en-US" sz="2600" baseline="-25000"/>
              <a:t>averagewaiting </a:t>
            </a:r>
            <a:r>
              <a:rPr lang="en-US" sz="2600"/>
              <a:t>= t</a:t>
            </a:r>
            <a:r>
              <a:rPr lang="en-US" sz="2600" baseline="-25000"/>
              <a:t>waiting</a:t>
            </a:r>
            <a:r>
              <a:rPr lang="en-US" sz="2600"/>
              <a:t>/n, n là số lượng tiến trình trong hàng chờ.</a:t>
            </a:r>
          </a:p>
          <a:p>
            <a:pPr algn="just">
              <a:lnSpc>
                <a:spcPct val="110000"/>
              </a:lnSpc>
            </a:pPr>
            <a:r>
              <a:rPr lang="en-US"/>
              <a:t>Thời gian đáp ứng (response time): là khoảng thời gian từ khi tiến trình nhận được một yêu cầu cho đến khi bắt đầu đáp ứng yêu cầu đó =&gt; nhỏ nhất.</a:t>
            </a:r>
          </a:p>
          <a:p>
            <a:pPr marL="457200" lvl="1" indent="-274320" algn="just">
              <a:lnSpc>
                <a:spcPct val="110000"/>
              </a:lnSpc>
            </a:pPr>
            <a:r>
              <a:rPr lang="en-US" sz="2600"/>
              <a:t>Tiến trình có thể tạo kết quả từng phần.</a:t>
            </a:r>
          </a:p>
          <a:p>
            <a:pPr marL="457200" lvl="1" indent="-274320" algn="just">
              <a:lnSpc>
                <a:spcPct val="110000"/>
              </a:lnSpc>
            </a:pPr>
            <a:r>
              <a:rPr lang="en-US" sz="2500"/>
              <a:t>Tiến trình vừa tính toán kết quả mới vừa gửi kết quả cũ tới user.</a:t>
            </a:r>
            <a:endParaRPr lang="en-US"/>
          </a:p>
          <a:p>
            <a:pPr lvl="1" algn="just">
              <a:lnSpc>
                <a:spcPct val="110000"/>
              </a:lnSpc>
            </a:pPr>
            <a:endParaRPr lang="en-US"/>
          </a:p>
        </p:txBody>
      </p:sp>
      <p:sp>
        <p:nvSpPr>
          <p:cNvPr id="6" name="Rectangle 2"/>
          <p:cNvSpPr>
            <a:spLocks noGrp="1" noChangeArrowheads="1"/>
          </p:cNvSpPr>
          <p:nvPr>
            <p:ph type="title"/>
          </p:nvPr>
        </p:nvSpPr>
        <p:spPr>
          <a:xfrm>
            <a:off x="685800" y="228600"/>
            <a:ext cx="8153400" cy="708025"/>
          </a:xfrm>
        </p:spPr>
        <p:txBody>
          <a:bodyPr>
            <a:normAutofit/>
          </a:bodyPr>
          <a:lstStyle/>
          <a:p>
            <a:pPr algn="l" eaLnBrk="1" hangingPunct="1"/>
            <a:r>
              <a:rPr lang="en-US" sz="2800"/>
              <a:t>3.2.2. TIÊU CHÍ ĐÁNH GIÁ LẬP LỊCH</a:t>
            </a:r>
          </a:p>
        </p:txBody>
      </p:sp>
    </p:spTree>
    <p:extLst>
      <p:ext uri="{BB962C8B-B14F-4D97-AF65-F5344CB8AC3E}">
        <p14:creationId xmlns:p14="http://schemas.microsoft.com/office/powerpoint/2010/main" val="320411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6">
                                            <p:txEl>
                                              <p:pRg st="0" end="0"/>
                                            </p:txEl>
                                          </p:spTgt>
                                        </p:tgtEl>
                                        <p:attrNameLst>
                                          <p:attrName>style.visibility</p:attrName>
                                        </p:attrNameLst>
                                      </p:cBhvr>
                                      <p:to>
                                        <p:strVal val="visible"/>
                                      </p:to>
                                    </p:set>
                                    <p:animEffect transition="in" filter="fade">
                                      <p:cBhvr>
                                        <p:cTn id="7" dur="500"/>
                                        <p:tgtEl>
                                          <p:spTgt spid="1024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46">
                                            <p:txEl>
                                              <p:pRg st="1" end="1"/>
                                            </p:txEl>
                                          </p:spTgt>
                                        </p:tgtEl>
                                        <p:attrNameLst>
                                          <p:attrName>style.visibility</p:attrName>
                                        </p:attrNameLst>
                                      </p:cBhvr>
                                      <p:to>
                                        <p:strVal val="visible"/>
                                      </p:to>
                                    </p:set>
                                    <p:animEffect transition="in" filter="fade">
                                      <p:cBhvr>
                                        <p:cTn id="11" dur="500"/>
                                        <p:tgtEl>
                                          <p:spTgt spid="1024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6">
                                            <p:txEl>
                                              <p:pRg st="2" end="2"/>
                                            </p:txEl>
                                          </p:spTgt>
                                        </p:tgtEl>
                                        <p:attrNameLst>
                                          <p:attrName>style.visibility</p:attrName>
                                        </p:attrNameLst>
                                      </p:cBhvr>
                                      <p:to>
                                        <p:strVal val="visible"/>
                                      </p:to>
                                    </p:set>
                                    <p:animEffect transition="in" filter="fade">
                                      <p:cBhvr>
                                        <p:cTn id="15" dur="500"/>
                                        <p:tgtEl>
                                          <p:spTgt spid="1024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46">
                                            <p:txEl>
                                              <p:pRg st="3" end="3"/>
                                            </p:txEl>
                                          </p:spTgt>
                                        </p:tgtEl>
                                        <p:attrNameLst>
                                          <p:attrName>style.visibility</p:attrName>
                                        </p:attrNameLst>
                                      </p:cBhvr>
                                      <p:to>
                                        <p:strVal val="visible"/>
                                      </p:to>
                                    </p:set>
                                    <p:animEffect transition="in" filter="fade">
                                      <p:cBhvr>
                                        <p:cTn id="20" dur="500"/>
                                        <p:tgtEl>
                                          <p:spTgt spid="10246">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246">
                                            <p:txEl>
                                              <p:pRg st="4" end="4"/>
                                            </p:txEl>
                                          </p:spTgt>
                                        </p:tgtEl>
                                        <p:attrNameLst>
                                          <p:attrName>style.visibility</p:attrName>
                                        </p:attrNameLst>
                                      </p:cBhvr>
                                      <p:to>
                                        <p:strVal val="visible"/>
                                      </p:to>
                                    </p:set>
                                    <p:animEffect transition="in" filter="fade">
                                      <p:cBhvr>
                                        <p:cTn id="24" dur="500"/>
                                        <p:tgtEl>
                                          <p:spTgt spid="10246">
                                            <p:txEl>
                                              <p:pRg st="4" end="4"/>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0246">
                                            <p:txEl>
                                              <p:pRg st="5" end="5"/>
                                            </p:txEl>
                                          </p:spTgt>
                                        </p:tgtEl>
                                        <p:attrNameLst>
                                          <p:attrName>style.visibility</p:attrName>
                                        </p:attrNameLst>
                                      </p:cBhvr>
                                      <p:to>
                                        <p:strVal val="visible"/>
                                      </p:to>
                                    </p:set>
                                    <p:animEffect transition="in" filter="fade">
                                      <p:cBhvr>
                                        <p:cTn id="28" dur="500"/>
                                        <p:tgtEl>
                                          <p:spTgt spid="102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57A188-C73C-4FEC-8828-FA00C31E33F8}" type="slidenum">
              <a:rPr lang="en-US" smtClean="0"/>
              <a:pPr eaLnBrk="1" hangingPunct="1"/>
              <a:t>116</a:t>
            </a:fld>
            <a:endParaRPr lang="en-US"/>
          </a:p>
        </p:txBody>
      </p:sp>
      <p:sp>
        <p:nvSpPr>
          <p:cNvPr id="10246" name="Rectangle 3"/>
          <p:cNvSpPr>
            <a:spLocks noGrp="1" noChangeArrowheads="1"/>
          </p:cNvSpPr>
          <p:nvPr>
            <p:ph type="body" idx="1"/>
          </p:nvPr>
        </p:nvSpPr>
        <p:spPr>
          <a:xfrm>
            <a:off x="228600" y="1295400"/>
            <a:ext cx="8610600" cy="3581400"/>
          </a:xfrm>
        </p:spPr>
        <p:txBody>
          <a:bodyPr>
            <a:noAutofit/>
          </a:bodyPr>
          <a:lstStyle/>
          <a:p>
            <a:pPr marL="514350" indent="-514350">
              <a:buFont typeface="+mj-lt"/>
              <a:buAutoNum type="arabicPeriod"/>
            </a:pPr>
            <a:r>
              <a:rPr lang="en-US"/>
              <a:t>First come first served.</a:t>
            </a:r>
          </a:p>
          <a:p>
            <a:pPr marL="514350" indent="-514350">
              <a:buFont typeface="+mj-lt"/>
              <a:buAutoNum type="arabicPeriod"/>
            </a:pPr>
            <a:r>
              <a:rPr lang="en-US"/>
              <a:t>Shortest job first.</a:t>
            </a:r>
          </a:p>
          <a:p>
            <a:pPr marL="514350" indent="-514350">
              <a:buFont typeface="+mj-lt"/>
              <a:buAutoNum type="arabicPeriod"/>
            </a:pPr>
            <a:r>
              <a:rPr lang="en-US"/>
              <a:t>Shortest remaining time next.</a:t>
            </a:r>
          </a:p>
          <a:p>
            <a:pPr marL="514350" indent="-514350">
              <a:buFont typeface="+mj-lt"/>
              <a:buAutoNum type="arabicPeriod"/>
            </a:pPr>
            <a:r>
              <a:rPr lang="en-US"/>
              <a:t>Round robin.</a:t>
            </a:r>
          </a:p>
        </p:txBody>
      </p:sp>
      <p:sp>
        <p:nvSpPr>
          <p:cNvPr id="6" name="Rectangle 2"/>
          <p:cNvSpPr txBox="1">
            <a:spLocks noChangeArrowheads="1"/>
          </p:cNvSpPr>
          <p:nvPr/>
        </p:nvSpPr>
        <p:spPr>
          <a:xfrm>
            <a:off x="647700" y="136525"/>
            <a:ext cx="77724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3.3 CÁC GIẢI THUẬT LẬP LỊCH</a:t>
            </a:r>
          </a:p>
        </p:txBody>
      </p:sp>
    </p:spTree>
    <p:extLst>
      <p:ext uri="{BB962C8B-B14F-4D97-AF65-F5344CB8AC3E}">
        <p14:creationId xmlns:p14="http://schemas.microsoft.com/office/powerpoint/2010/main" val="255186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6">
                                            <p:txEl>
                                              <p:pRg st="0" end="0"/>
                                            </p:txEl>
                                          </p:spTgt>
                                        </p:tgtEl>
                                        <p:attrNameLst>
                                          <p:attrName>style.visibility</p:attrName>
                                        </p:attrNameLst>
                                      </p:cBhvr>
                                      <p:to>
                                        <p:strVal val="visible"/>
                                      </p:to>
                                    </p:set>
                                    <p:animEffect transition="in" filter="fade">
                                      <p:cBhvr>
                                        <p:cTn id="7" dur="500"/>
                                        <p:tgtEl>
                                          <p:spTgt spid="102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46">
                                            <p:txEl>
                                              <p:pRg st="1" end="1"/>
                                            </p:txEl>
                                          </p:spTgt>
                                        </p:tgtEl>
                                        <p:attrNameLst>
                                          <p:attrName>style.visibility</p:attrName>
                                        </p:attrNameLst>
                                      </p:cBhvr>
                                      <p:to>
                                        <p:strVal val="visible"/>
                                      </p:to>
                                    </p:set>
                                    <p:animEffect transition="in" filter="fade">
                                      <p:cBhvr>
                                        <p:cTn id="10" dur="500"/>
                                        <p:tgtEl>
                                          <p:spTgt spid="102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46">
                                            <p:txEl>
                                              <p:pRg st="2" end="2"/>
                                            </p:txEl>
                                          </p:spTgt>
                                        </p:tgtEl>
                                        <p:attrNameLst>
                                          <p:attrName>style.visibility</p:attrName>
                                        </p:attrNameLst>
                                      </p:cBhvr>
                                      <p:to>
                                        <p:strVal val="visible"/>
                                      </p:to>
                                    </p:set>
                                    <p:animEffect transition="in" filter="fade">
                                      <p:cBhvr>
                                        <p:cTn id="13" dur="500"/>
                                        <p:tgtEl>
                                          <p:spTgt spid="1024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246">
                                            <p:txEl>
                                              <p:pRg st="3" end="3"/>
                                            </p:txEl>
                                          </p:spTgt>
                                        </p:tgtEl>
                                        <p:attrNameLst>
                                          <p:attrName>style.visibility</p:attrName>
                                        </p:attrNameLst>
                                      </p:cBhvr>
                                      <p:to>
                                        <p:strVal val="visible"/>
                                      </p:to>
                                    </p:set>
                                    <p:animEffect transition="in" filter="fade">
                                      <p:cBhvr>
                                        <p:cTn id="16" dur="500"/>
                                        <p:tgtEl>
                                          <p:spTgt spid="102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57A188-C73C-4FEC-8828-FA00C31E33F8}" type="slidenum">
              <a:rPr lang="en-US" smtClean="0"/>
              <a:pPr eaLnBrk="1" hangingPunct="1"/>
              <a:t>117</a:t>
            </a:fld>
            <a:endParaRPr lang="en-US"/>
          </a:p>
        </p:txBody>
      </p:sp>
      <p:sp>
        <p:nvSpPr>
          <p:cNvPr id="10246" name="Rectangle 3"/>
          <p:cNvSpPr>
            <a:spLocks noGrp="1" noChangeArrowheads="1"/>
          </p:cNvSpPr>
          <p:nvPr>
            <p:ph type="body" idx="1"/>
          </p:nvPr>
        </p:nvSpPr>
        <p:spPr>
          <a:xfrm>
            <a:off x="228600" y="1219200"/>
            <a:ext cx="8686800" cy="5410200"/>
          </a:xfrm>
        </p:spPr>
        <p:txBody>
          <a:bodyPr>
            <a:noAutofit/>
          </a:bodyPr>
          <a:lstStyle/>
          <a:p>
            <a:pPr algn="just"/>
            <a:r>
              <a:rPr lang="en-US"/>
              <a:t>Nguyên tắc: </a:t>
            </a:r>
          </a:p>
          <a:p>
            <a:pPr marL="457200" lvl="1" indent="-274320" algn="just"/>
            <a:r>
              <a:rPr lang="en-US"/>
              <a:t>Tiến trình nào có yêu cầu sử dụng CPU trước sẽ thực hiện trước.</a:t>
            </a:r>
          </a:p>
          <a:p>
            <a:pPr marL="457200" lvl="1" indent="-274320" algn="just"/>
            <a:r>
              <a:rPr lang="en-US"/>
              <a:t>Tiến trình sở hữu CPU tới khi kết thúc hoặc chờ đợi vào/ra</a:t>
            </a:r>
          </a:p>
          <a:p>
            <a:pPr marL="57150" indent="-274320" algn="just"/>
            <a:r>
              <a:rPr lang="en-US"/>
              <a:t>Ưu điểm: thuật toán đơn giản.</a:t>
            </a:r>
          </a:p>
          <a:p>
            <a:pPr marL="57150" indent="-274320" algn="just"/>
            <a:r>
              <a:rPr lang="en-US"/>
              <a:t>Nhược điểm: hiệu qủa của thuật toán phụ thuộc vào thứ tự của các tiến trình trong hàng đợi (thứ tự này cũng ảnh hưởng đến thời gian chờ trung bình).</a:t>
            </a:r>
          </a:p>
        </p:txBody>
      </p:sp>
      <p:sp>
        <p:nvSpPr>
          <p:cNvPr id="6" name="Rectangle 2"/>
          <p:cNvSpPr txBox="1">
            <a:spLocks noChangeArrowheads="1"/>
          </p:cNvSpPr>
          <p:nvPr/>
        </p:nvSpPr>
        <p:spPr>
          <a:xfrm>
            <a:off x="685800" y="228600"/>
            <a:ext cx="68580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3.3.1. FCFS - First come first served</a:t>
            </a:r>
          </a:p>
        </p:txBody>
      </p:sp>
    </p:spTree>
    <p:extLst>
      <p:ext uri="{BB962C8B-B14F-4D97-AF65-F5344CB8AC3E}">
        <p14:creationId xmlns:p14="http://schemas.microsoft.com/office/powerpoint/2010/main" val="399223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6">
                                            <p:txEl>
                                              <p:pRg st="0" end="0"/>
                                            </p:txEl>
                                          </p:spTgt>
                                        </p:tgtEl>
                                        <p:attrNameLst>
                                          <p:attrName>style.visibility</p:attrName>
                                        </p:attrNameLst>
                                      </p:cBhvr>
                                      <p:to>
                                        <p:strVal val="visible"/>
                                      </p:to>
                                    </p:set>
                                    <p:animEffect transition="in" filter="fade">
                                      <p:cBhvr>
                                        <p:cTn id="7" dur="500"/>
                                        <p:tgtEl>
                                          <p:spTgt spid="102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6">
                                            <p:txEl>
                                              <p:pRg st="1" end="1"/>
                                            </p:txEl>
                                          </p:spTgt>
                                        </p:tgtEl>
                                        <p:attrNameLst>
                                          <p:attrName>style.visibility</p:attrName>
                                        </p:attrNameLst>
                                      </p:cBhvr>
                                      <p:to>
                                        <p:strVal val="visible"/>
                                      </p:to>
                                    </p:set>
                                    <p:animEffect transition="in" filter="fade">
                                      <p:cBhvr>
                                        <p:cTn id="12" dur="500"/>
                                        <p:tgtEl>
                                          <p:spTgt spid="102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6">
                                            <p:txEl>
                                              <p:pRg st="2" end="2"/>
                                            </p:txEl>
                                          </p:spTgt>
                                        </p:tgtEl>
                                        <p:attrNameLst>
                                          <p:attrName>style.visibility</p:attrName>
                                        </p:attrNameLst>
                                      </p:cBhvr>
                                      <p:to>
                                        <p:strVal val="visible"/>
                                      </p:to>
                                    </p:set>
                                    <p:animEffect transition="in" filter="fade">
                                      <p:cBhvr>
                                        <p:cTn id="17" dur="500"/>
                                        <p:tgtEl>
                                          <p:spTgt spid="102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46">
                                            <p:txEl>
                                              <p:pRg st="3" end="3"/>
                                            </p:txEl>
                                          </p:spTgt>
                                        </p:tgtEl>
                                        <p:attrNameLst>
                                          <p:attrName>style.visibility</p:attrName>
                                        </p:attrNameLst>
                                      </p:cBhvr>
                                      <p:to>
                                        <p:strVal val="visible"/>
                                      </p:to>
                                    </p:set>
                                    <p:animEffect transition="in" filter="fade">
                                      <p:cBhvr>
                                        <p:cTn id="22" dur="500"/>
                                        <p:tgtEl>
                                          <p:spTgt spid="102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46">
                                            <p:txEl>
                                              <p:pRg st="4" end="4"/>
                                            </p:txEl>
                                          </p:spTgt>
                                        </p:tgtEl>
                                        <p:attrNameLst>
                                          <p:attrName>style.visibility</p:attrName>
                                        </p:attrNameLst>
                                      </p:cBhvr>
                                      <p:to>
                                        <p:strVal val="visible"/>
                                      </p:to>
                                    </p:set>
                                    <p:animEffect transition="in" filter="fade">
                                      <p:cBhvr>
                                        <p:cTn id="27" dur="500"/>
                                        <p:tgtEl>
                                          <p:spTgt spid="102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57A188-C73C-4FEC-8828-FA00C31E33F8}" type="slidenum">
              <a:rPr lang="en-US" smtClean="0"/>
              <a:pPr eaLnBrk="1" hangingPunct="1"/>
              <a:t>118</a:t>
            </a:fld>
            <a:endParaRPr lang="en-US"/>
          </a:p>
        </p:txBody>
      </p:sp>
      <p:sp>
        <p:nvSpPr>
          <p:cNvPr id="10246" name="Rectangle 3"/>
          <p:cNvSpPr>
            <a:spLocks noGrp="1" noChangeArrowheads="1"/>
          </p:cNvSpPr>
          <p:nvPr>
            <p:ph type="body" idx="1"/>
          </p:nvPr>
        </p:nvSpPr>
        <p:spPr>
          <a:xfrm>
            <a:off x="0" y="1219200"/>
            <a:ext cx="9067800" cy="609600"/>
          </a:xfrm>
        </p:spPr>
        <p:txBody>
          <a:bodyPr>
            <a:noAutofit/>
          </a:bodyPr>
          <a:lstStyle/>
          <a:p>
            <a:pPr algn="just"/>
            <a:r>
              <a:rPr lang="en-US"/>
              <a:t>Ví dụ:</a:t>
            </a:r>
          </a:p>
          <a:p>
            <a:pPr algn="just"/>
            <a:endParaRPr lang="en-US"/>
          </a:p>
        </p:txBody>
      </p:sp>
      <p:sp>
        <p:nvSpPr>
          <p:cNvPr id="6" name="Rectangle 2"/>
          <p:cNvSpPr txBox="1">
            <a:spLocks noChangeArrowheads="1"/>
          </p:cNvSpPr>
          <p:nvPr/>
        </p:nvSpPr>
        <p:spPr>
          <a:xfrm>
            <a:off x="685800" y="152400"/>
            <a:ext cx="68580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FCFS - First come first served</a:t>
            </a:r>
          </a:p>
        </p:txBody>
      </p:sp>
      <p:sp>
        <p:nvSpPr>
          <p:cNvPr id="5" name="Rectangle 3"/>
          <p:cNvSpPr txBox="1">
            <a:spLocks noChangeArrowheads="1"/>
          </p:cNvSpPr>
          <p:nvPr/>
        </p:nvSpPr>
        <p:spPr>
          <a:xfrm>
            <a:off x="381000" y="1303338"/>
            <a:ext cx="8610600" cy="2886074"/>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spcBef>
                <a:spcPct val="5000"/>
              </a:spcBef>
              <a:buFont typeface="Wingdings" pitchFamily="2" charset="2"/>
              <a:buNone/>
              <a:tabLst>
                <a:tab pos="3032125" algn="ctr"/>
                <a:tab pos="4635500" algn="ctr"/>
              </a:tabLst>
            </a:pPr>
            <a:r>
              <a:rPr lang="en-US" sz="2400"/>
              <a:t>	</a:t>
            </a:r>
            <a:r>
              <a:rPr lang="en-US"/>
              <a:t>	</a:t>
            </a:r>
            <a:r>
              <a:rPr lang="en-US" u="sng"/>
              <a:t>Process</a:t>
            </a:r>
            <a:r>
              <a:rPr lang="en-US"/>
              <a:t>	</a:t>
            </a:r>
            <a:r>
              <a:rPr lang="en-US" u="sng"/>
              <a:t>Burst Time	</a:t>
            </a:r>
          </a:p>
          <a:p>
            <a:pPr>
              <a:lnSpc>
                <a:spcPct val="110000"/>
              </a:lnSpc>
              <a:spcBef>
                <a:spcPct val="5000"/>
              </a:spcBef>
              <a:buFont typeface="Wingdings" pitchFamily="2" charset="2"/>
              <a:buNone/>
              <a:tabLst>
                <a:tab pos="3032125" algn="ctr"/>
                <a:tab pos="4635500" algn="ctr"/>
              </a:tabLst>
            </a:pPr>
            <a:r>
              <a:rPr lang="en-US"/>
              <a:t>		</a:t>
            </a:r>
            <a:r>
              <a:rPr lang="en-US" i="1"/>
              <a:t>P</a:t>
            </a:r>
            <a:r>
              <a:rPr lang="en-US" i="1" baseline="-25000"/>
              <a:t>1</a:t>
            </a:r>
            <a:r>
              <a:rPr lang="en-US"/>
              <a:t>	24</a:t>
            </a:r>
          </a:p>
          <a:p>
            <a:pPr>
              <a:lnSpc>
                <a:spcPct val="110000"/>
              </a:lnSpc>
              <a:spcBef>
                <a:spcPct val="5000"/>
              </a:spcBef>
              <a:buFont typeface="Wingdings" pitchFamily="2" charset="2"/>
              <a:buNone/>
              <a:tabLst>
                <a:tab pos="3032125" algn="ctr"/>
                <a:tab pos="4635500" algn="ctr"/>
              </a:tabLst>
            </a:pPr>
            <a:r>
              <a:rPr lang="en-US"/>
              <a:t>		 </a:t>
            </a:r>
            <a:r>
              <a:rPr lang="en-US" i="1"/>
              <a:t>P</a:t>
            </a:r>
            <a:r>
              <a:rPr lang="en-US" i="1" baseline="-25000"/>
              <a:t>2</a:t>
            </a:r>
            <a:r>
              <a:rPr lang="en-US"/>
              <a:t> 	3</a:t>
            </a:r>
          </a:p>
          <a:p>
            <a:pPr>
              <a:lnSpc>
                <a:spcPct val="110000"/>
              </a:lnSpc>
              <a:spcBef>
                <a:spcPct val="5000"/>
              </a:spcBef>
              <a:buFont typeface="Wingdings" pitchFamily="2" charset="2"/>
              <a:buNone/>
              <a:tabLst>
                <a:tab pos="3032125" algn="ctr"/>
                <a:tab pos="4635500" algn="ctr"/>
              </a:tabLst>
            </a:pPr>
            <a:r>
              <a:rPr lang="en-US"/>
              <a:t>		 </a:t>
            </a:r>
            <a:r>
              <a:rPr lang="en-US" i="1"/>
              <a:t>P</a:t>
            </a:r>
            <a:r>
              <a:rPr lang="en-US" i="1" baseline="-25000"/>
              <a:t>3	 </a:t>
            </a:r>
            <a:r>
              <a:rPr lang="en-US"/>
              <a:t>3</a:t>
            </a:r>
            <a:r>
              <a:rPr lang="en-US" i="1" baseline="-25000"/>
              <a:t> </a:t>
            </a:r>
          </a:p>
          <a:p>
            <a:pPr>
              <a:lnSpc>
                <a:spcPct val="140000"/>
              </a:lnSpc>
              <a:tabLst>
                <a:tab pos="3032125" algn="ctr"/>
                <a:tab pos="4635500" algn="ctr"/>
              </a:tabLst>
            </a:pPr>
            <a:r>
              <a:rPr lang="en-US"/>
              <a:t>Các tiến trình vào danh sách theo thứ tự: </a:t>
            </a:r>
            <a:r>
              <a:rPr lang="en-US" i="1"/>
              <a:t>P</a:t>
            </a:r>
            <a:r>
              <a:rPr lang="en-US" i="1" baseline="-25000"/>
              <a:t>1</a:t>
            </a:r>
            <a:r>
              <a:rPr lang="en-US"/>
              <a:t> , </a:t>
            </a:r>
            <a:r>
              <a:rPr lang="en-US" i="1"/>
              <a:t>P</a:t>
            </a:r>
            <a:r>
              <a:rPr lang="en-US" i="1" baseline="-25000"/>
              <a:t>2</a:t>
            </a:r>
            <a:r>
              <a:rPr lang="en-US"/>
              <a:t> , </a:t>
            </a:r>
            <a:r>
              <a:rPr lang="en-US" i="1"/>
              <a:t>P</a:t>
            </a:r>
            <a:r>
              <a:rPr lang="en-US" i="1" baseline="-25000"/>
              <a:t>3  </a:t>
            </a:r>
          </a:p>
          <a:p>
            <a:pPr>
              <a:lnSpc>
                <a:spcPct val="110000"/>
              </a:lnSpc>
              <a:spcBef>
                <a:spcPct val="5000"/>
              </a:spcBef>
              <a:tabLst>
                <a:tab pos="3032125" algn="ctr"/>
                <a:tab pos="4635500" algn="ctr"/>
              </a:tabLst>
            </a:pPr>
            <a:r>
              <a:rPr lang="en-US"/>
              <a:t>Biểu đồ Gantt cho lập lịch:</a:t>
            </a:r>
          </a:p>
        </p:txBody>
      </p:sp>
      <p:grpSp>
        <p:nvGrpSpPr>
          <p:cNvPr id="7" name="Group 24"/>
          <p:cNvGrpSpPr>
            <a:grpSpLocks/>
          </p:cNvGrpSpPr>
          <p:nvPr/>
        </p:nvGrpSpPr>
        <p:grpSpPr bwMode="auto">
          <a:xfrm>
            <a:off x="1533525" y="4265612"/>
            <a:ext cx="5576888" cy="1144588"/>
            <a:chOff x="966" y="2828"/>
            <a:chExt cx="3513" cy="721"/>
          </a:xfrm>
        </p:grpSpPr>
        <p:sp>
          <p:nvSpPr>
            <p:cNvPr id="8" name="Rectangle 4"/>
            <p:cNvSpPr>
              <a:spLocks noChangeArrowheads="1"/>
            </p:cNvSpPr>
            <p:nvPr/>
          </p:nvSpPr>
          <p:spPr bwMode="auto">
            <a:xfrm>
              <a:off x="1074" y="2828"/>
              <a:ext cx="3312" cy="384"/>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9" name="Text Box 5"/>
            <p:cNvSpPr txBox="1">
              <a:spLocks noChangeArrowheads="1"/>
            </p:cNvSpPr>
            <p:nvPr/>
          </p:nvSpPr>
          <p:spPr bwMode="auto">
            <a:xfrm>
              <a:off x="1882" y="2867"/>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sz="2000">
                  <a:latin typeface="Helvetica" pitchFamily="34" charset="0"/>
                </a:rPr>
                <a:t>P</a:t>
              </a:r>
              <a:r>
                <a:rPr lang="en-US" sz="2000" baseline="-25000">
                  <a:latin typeface="Helvetica" pitchFamily="34" charset="0"/>
                </a:rPr>
                <a:t>1</a:t>
              </a:r>
              <a:endParaRPr lang="en-US" sz="2000">
                <a:latin typeface="Helvetica" pitchFamily="34" charset="0"/>
              </a:endParaRPr>
            </a:p>
          </p:txBody>
        </p:sp>
        <p:sp>
          <p:nvSpPr>
            <p:cNvPr id="10" name="Text Box 6"/>
            <p:cNvSpPr txBox="1">
              <a:spLocks noChangeArrowheads="1"/>
            </p:cNvSpPr>
            <p:nvPr/>
          </p:nvSpPr>
          <p:spPr bwMode="auto">
            <a:xfrm>
              <a:off x="3370" y="2867"/>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sz="2000">
                  <a:latin typeface="Helvetica" pitchFamily="34" charset="0"/>
                </a:rPr>
                <a:t>P</a:t>
              </a:r>
              <a:r>
                <a:rPr lang="en-US" sz="2000" baseline="-25000">
                  <a:latin typeface="Helvetica" pitchFamily="34" charset="0"/>
                </a:rPr>
                <a:t>2</a:t>
              </a:r>
              <a:endParaRPr lang="en-US" sz="2000">
                <a:latin typeface="Helvetica" pitchFamily="34" charset="0"/>
              </a:endParaRPr>
            </a:p>
          </p:txBody>
        </p:sp>
        <p:sp>
          <p:nvSpPr>
            <p:cNvPr id="11" name="Text Box 7"/>
            <p:cNvSpPr txBox="1">
              <a:spLocks noChangeArrowheads="1"/>
            </p:cNvSpPr>
            <p:nvPr/>
          </p:nvSpPr>
          <p:spPr bwMode="auto">
            <a:xfrm>
              <a:off x="3946" y="2867"/>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sz="2000">
                  <a:latin typeface="Helvetica" pitchFamily="34" charset="0"/>
                </a:rPr>
                <a:t>P</a:t>
              </a:r>
              <a:r>
                <a:rPr lang="en-US" sz="2000" baseline="-25000">
                  <a:latin typeface="Helvetica" pitchFamily="34" charset="0"/>
                </a:rPr>
                <a:t>3</a:t>
              </a:r>
              <a:endParaRPr lang="en-US" sz="2000">
                <a:latin typeface="Helvetica" pitchFamily="34" charset="0"/>
              </a:endParaRPr>
            </a:p>
          </p:txBody>
        </p:sp>
        <p:sp>
          <p:nvSpPr>
            <p:cNvPr id="12" name="Line 10"/>
            <p:cNvSpPr>
              <a:spLocks noChangeShapeType="1"/>
            </p:cNvSpPr>
            <p:nvPr/>
          </p:nvSpPr>
          <p:spPr bwMode="auto">
            <a:xfrm>
              <a:off x="3186" y="2828"/>
              <a:ext cx="0" cy="4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a:off x="3762" y="2828"/>
              <a:ext cx="0" cy="4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Text Box 14"/>
            <p:cNvSpPr txBox="1">
              <a:spLocks noChangeArrowheads="1"/>
            </p:cNvSpPr>
            <p:nvPr/>
          </p:nvSpPr>
          <p:spPr bwMode="auto">
            <a:xfrm>
              <a:off x="3033" y="3299"/>
              <a:ext cx="2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sz="2000">
                  <a:latin typeface="Helvetica" pitchFamily="34" charset="0"/>
                </a:rPr>
                <a:t>24</a:t>
              </a:r>
            </a:p>
          </p:txBody>
        </p:sp>
        <p:sp>
          <p:nvSpPr>
            <p:cNvPr id="15" name="Text Box 15"/>
            <p:cNvSpPr txBox="1">
              <a:spLocks noChangeArrowheads="1"/>
            </p:cNvSpPr>
            <p:nvPr/>
          </p:nvSpPr>
          <p:spPr bwMode="auto">
            <a:xfrm>
              <a:off x="3609" y="3299"/>
              <a:ext cx="2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sz="2000">
                  <a:latin typeface="Helvetica" pitchFamily="34" charset="0"/>
                </a:rPr>
                <a:t>27</a:t>
              </a:r>
            </a:p>
          </p:txBody>
        </p:sp>
        <p:sp>
          <p:nvSpPr>
            <p:cNvPr id="16" name="Text Box 16"/>
            <p:cNvSpPr txBox="1">
              <a:spLocks noChangeArrowheads="1"/>
            </p:cNvSpPr>
            <p:nvPr/>
          </p:nvSpPr>
          <p:spPr bwMode="auto">
            <a:xfrm>
              <a:off x="4185" y="3299"/>
              <a:ext cx="2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sz="2000">
                  <a:latin typeface="Helvetica" pitchFamily="34" charset="0"/>
                </a:rPr>
                <a:t>30</a:t>
              </a:r>
            </a:p>
          </p:txBody>
        </p:sp>
        <p:sp>
          <p:nvSpPr>
            <p:cNvPr id="17" name="Text Box 17"/>
            <p:cNvSpPr txBox="1">
              <a:spLocks noChangeArrowheads="1"/>
            </p:cNvSpPr>
            <p:nvPr/>
          </p:nvSpPr>
          <p:spPr bwMode="auto">
            <a:xfrm>
              <a:off x="966" y="329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sz="2000">
                  <a:latin typeface="Helvetica" pitchFamily="34" charset="0"/>
                </a:rPr>
                <a:t>0</a:t>
              </a:r>
            </a:p>
          </p:txBody>
        </p:sp>
        <p:sp>
          <p:nvSpPr>
            <p:cNvPr id="18" name="Line 22"/>
            <p:cNvSpPr>
              <a:spLocks noChangeShapeType="1"/>
            </p:cNvSpPr>
            <p:nvPr/>
          </p:nvSpPr>
          <p:spPr bwMode="auto">
            <a:xfrm>
              <a:off x="1074" y="2847"/>
              <a:ext cx="0" cy="4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9" name="Rectangle 21"/>
          <p:cNvSpPr>
            <a:spLocks noChangeArrowheads="1"/>
          </p:cNvSpPr>
          <p:nvPr/>
        </p:nvSpPr>
        <p:spPr bwMode="auto">
          <a:xfrm>
            <a:off x="533400" y="5462588"/>
            <a:ext cx="792797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lnSpc>
                <a:spcPct val="110000"/>
              </a:lnSpc>
              <a:spcBef>
                <a:spcPct val="5000"/>
              </a:spcBef>
              <a:buSzPct val="100000"/>
              <a:buFont typeface="Arial" pitchFamily="34" charset="0"/>
              <a:buChar char="•"/>
              <a:tabLst>
                <a:tab pos="3032125" algn="ctr"/>
                <a:tab pos="4635500" algn="ctr"/>
              </a:tabLst>
            </a:pPr>
            <a:r>
              <a:rPr lang="en-US" sz="2800">
                <a:latin typeface="Times New Roman" pitchFamily="18" charset="0"/>
                <a:cs typeface="Times New Roman" pitchFamily="18" charset="0"/>
              </a:rPr>
              <a:t>Thời gian chờ cho: </a:t>
            </a:r>
            <a:r>
              <a:rPr lang="en-US" sz="2800" i="1">
                <a:latin typeface="Times New Roman" pitchFamily="18" charset="0"/>
                <a:cs typeface="Times New Roman" pitchFamily="18" charset="0"/>
              </a:rPr>
              <a:t>P</a:t>
            </a:r>
            <a:r>
              <a:rPr lang="en-US" sz="2800" i="1" baseline="-25000">
                <a:latin typeface="Times New Roman" pitchFamily="18" charset="0"/>
                <a:cs typeface="Times New Roman" pitchFamily="18" charset="0"/>
              </a:rPr>
              <a:t>1</a:t>
            </a:r>
            <a:r>
              <a:rPr lang="en-US" sz="2800">
                <a:latin typeface="Times New Roman" pitchFamily="18" charset="0"/>
                <a:cs typeface="Times New Roman" pitchFamily="18" charset="0"/>
              </a:rPr>
              <a:t>  = 0; </a:t>
            </a:r>
            <a:r>
              <a:rPr lang="en-US" sz="2800" i="1">
                <a:latin typeface="Times New Roman" pitchFamily="18" charset="0"/>
                <a:cs typeface="Times New Roman" pitchFamily="18" charset="0"/>
              </a:rPr>
              <a:t>P</a:t>
            </a:r>
            <a:r>
              <a:rPr lang="en-US" sz="2800" i="1" baseline="-25000">
                <a:latin typeface="Times New Roman" pitchFamily="18" charset="0"/>
                <a:cs typeface="Times New Roman" pitchFamily="18" charset="0"/>
              </a:rPr>
              <a:t>2</a:t>
            </a:r>
            <a:r>
              <a:rPr lang="en-US" sz="2800">
                <a:latin typeface="Times New Roman" pitchFamily="18" charset="0"/>
                <a:cs typeface="Times New Roman" pitchFamily="18" charset="0"/>
              </a:rPr>
              <a:t>  = 24; </a:t>
            </a:r>
            <a:r>
              <a:rPr lang="en-US" sz="2800" i="1">
                <a:latin typeface="Times New Roman" pitchFamily="18" charset="0"/>
                <a:cs typeface="Times New Roman" pitchFamily="18" charset="0"/>
              </a:rPr>
              <a:t>P</a:t>
            </a:r>
            <a:r>
              <a:rPr lang="en-US" sz="2800" i="1" baseline="-25000">
                <a:latin typeface="Times New Roman" pitchFamily="18" charset="0"/>
                <a:cs typeface="Times New Roman" pitchFamily="18" charset="0"/>
              </a:rPr>
              <a:t>3 </a:t>
            </a:r>
            <a:r>
              <a:rPr lang="en-US" sz="2800">
                <a:latin typeface="Times New Roman" pitchFamily="18" charset="0"/>
                <a:cs typeface="Times New Roman" pitchFamily="18" charset="0"/>
              </a:rPr>
              <a:t>= 27</a:t>
            </a:r>
          </a:p>
          <a:p>
            <a:pPr marL="457200" indent="-457200">
              <a:lnSpc>
                <a:spcPct val="110000"/>
              </a:lnSpc>
              <a:spcBef>
                <a:spcPct val="5000"/>
              </a:spcBef>
              <a:buSzPct val="100000"/>
              <a:buFont typeface="Arial" pitchFamily="34" charset="0"/>
              <a:buChar char="•"/>
              <a:tabLst>
                <a:tab pos="3032125" algn="ctr"/>
                <a:tab pos="4635500" algn="ctr"/>
              </a:tabLst>
            </a:pPr>
            <a:r>
              <a:rPr lang="en-US" sz="2800">
                <a:latin typeface="Times New Roman" pitchFamily="18" charset="0"/>
                <a:cs typeface="Times New Roman" pitchFamily="18" charset="0"/>
              </a:rPr>
              <a:t>Thời gian chờ trung bình:  (0 + 24 + 27)/3 = 17</a:t>
            </a:r>
          </a:p>
        </p:txBody>
      </p:sp>
    </p:spTree>
    <p:extLst>
      <p:ext uri="{BB962C8B-B14F-4D97-AF65-F5344CB8AC3E}">
        <p14:creationId xmlns:p14="http://schemas.microsoft.com/office/powerpoint/2010/main" val="293095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6">
                                            <p:txEl>
                                              <p:pRg st="0" end="0"/>
                                            </p:txEl>
                                          </p:spTgt>
                                        </p:tgtEl>
                                        <p:attrNameLst>
                                          <p:attrName>style.visibility</p:attrName>
                                        </p:attrNameLst>
                                      </p:cBhvr>
                                      <p:to>
                                        <p:strVal val="visible"/>
                                      </p:to>
                                    </p:set>
                                    <p:animEffect transition="in" filter="fade">
                                      <p:cBhvr>
                                        <p:cTn id="7" dur="500"/>
                                        <p:tgtEl>
                                          <p:spTgt spid="1024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119</a:t>
            </a:fld>
            <a:endParaRPr lang="en-US"/>
          </a:p>
        </p:txBody>
      </p:sp>
      <p:sp>
        <p:nvSpPr>
          <p:cNvPr id="5" name="Rectangle 21"/>
          <p:cNvSpPr>
            <a:spLocks noChangeArrowheads="1"/>
          </p:cNvSpPr>
          <p:nvPr/>
        </p:nvSpPr>
        <p:spPr bwMode="auto">
          <a:xfrm>
            <a:off x="381000" y="1295400"/>
            <a:ext cx="82296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110000"/>
              </a:lnSpc>
              <a:spcBef>
                <a:spcPct val="10000"/>
              </a:spcBef>
              <a:buSzPct val="100000"/>
              <a:buFont typeface="Arial" pitchFamily="34" charset="0"/>
              <a:buChar char="•"/>
              <a:tabLst>
                <a:tab pos="3651250" algn="ctr"/>
              </a:tabLst>
            </a:pPr>
            <a:r>
              <a:rPr lang="en-US" sz="2800">
                <a:latin typeface="Times New Roman" pitchFamily="18" charset="0"/>
                <a:cs typeface="Times New Roman" pitchFamily="18" charset="0"/>
              </a:rPr>
              <a:t>Các tiến trình vào danh sách theo thứ tự: </a:t>
            </a:r>
            <a:r>
              <a:rPr lang="en-US" sz="2800" i="1">
                <a:latin typeface="Times New Roman" pitchFamily="18" charset="0"/>
                <a:cs typeface="Times New Roman" pitchFamily="18" charset="0"/>
              </a:rPr>
              <a:t>P</a:t>
            </a:r>
            <a:r>
              <a:rPr lang="en-US" sz="2800" i="1" baseline="-25000">
                <a:latin typeface="Times New Roman" pitchFamily="18" charset="0"/>
                <a:cs typeface="Times New Roman" pitchFamily="18" charset="0"/>
              </a:rPr>
              <a:t>2</a:t>
            </a:r>
            <a:r>
              <a:rPr lang="en-US" sz="2800">
                <a:latin typeface="Times New Roman" pitchFamily="18" charset="0"/>
                <a:cs typeface="Times New Roman" pitchFamily="18" charset="0"/>
              </a:rPr>
              <a:t> , </a:t>
            </a:r>
            <a:r>
              <a:rPr lang="en-US" sz="2800" i="1">
                <a:latin typeface="Times New Roman" pitchFamily="18" charset="0"/>
                <a:cs typeface="Times New Roman" pitchFamily="18" charset="0"/>
              </a:rPr>
              <a:t>P</a:t>
            </a:r>
            <a:r>
              <a:rPr lang="en-US" sz="2800" i="1" baseline="-25000">
                <a:latin typeface="Times New Roman" pitchFamily="18" charset="0"/>
                <a:cs typeface="Times New Roman" pitchFamily="18" charset="0"/>
              </a:rPr>
              <a:t>3</a:t>
            </a:r>
            <a:r>
              <a:rPr lang="en-US" sz="2800">
                <a:latin typeface="Times New Roman" pitchFamily="18" charset="0"/>
                <a:cs typeface="Times New Roman" pitchFamily="18" charset="0"/>
              </a:rPr>
              <a:t> , </a:t>
            </a:r>
            <a:r>
              <a:rPr lang="en-US" sz="2800" i="1">
                <a:latin typeface="Times New Roman" pitchFamily="18" charset="0"/>
                <a:cs typeface="Times New Roman" pitchFamily="18" charset="0"/>
              </a:rPr>
              <a:t>P</a:t>
            </a:r>
            <a:r>
              <a:rPr lang="en-US" sz="2800" i="1" baseline="-25000">
                <a:latin typeface="Times New Roman" pitchFamily="18" charset="0"/>
                <a:cs typeface="Times New Roman" pitchFamily="18" charset="0"/>
              </a:rPr>
              <a:t>1</a:t>
            </a:r>
            <a:r>
              <a:rPr lang="en-US" sz="2800">
                <a:latin typeface="Times New Roman" pitchFamily="18" charset="0"/>
                <a:cs typeface="Times New Roman" pitchFamily="18" charset="0"/>
              </a:rPr>
              <a:t> </a:t>
            </a:r>
          </a:p>
          <a:p>
            <a:pPr marL="457200" indent="-457200">
              <a:lnSpc>
                <a:spcPct val="110000"/>
              </a:lnSpc>
              <a:spcBef>
                <a:spcPct val="10000"/>
              </a:spcBef>
              <a:buSzPct val="100000"/>
              <a:buFont typeface="Arial" pitchFamily="34" charset="0"/>
              <a:buChar char="•"/>
              <a:tabLst>
                <a:tab pos="3651250" algn="ctr"/>
              </a:tabLst>
            </a:pPr>
            <a:r>
              <a:rPr lang="en-US" sz="2800">
                <a:latin typeface="Times New Roman" pitchFamily="18" charset="0"/>
                <a:cs typeface="Times New Roman" pitchFamily="18" charset="0"/>
              </a:rPr>
              <a:t>Biểu đồ Gantt cho lập lịch:</a:t>
            </a:r>
          </a:p>
        </p:txBody>
      </p:sp>
      <p:sp>
        <p:nvSpPr>
          <p:cNvPr id="6" name="Rectangle 2"/>
          <p:cNvSpPr txBox="1">
            <a:spLocks noChangeArrowheads="1"/>
          </p:cNvSpPr>
          <p:nvPr/>
        </p:nvSpPr>
        <p:spPr>
          <a:xfrm>
            <a:off x="622300" y="195263"/>
            <a:ext cx="68580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FCFS - First come first served</a:t>
            </a:r>
          </a:p>
        </p:txBody>
      </p:sp>
      <p:grpSp>
        <p:nvGrpSpPr>
          <p:cNvPr id="7" name="Group 20"/>
          <p:cNvGrpSpPr>
            <a:grpSpLocks/>
          </p:cNvGrpSpPr>
          <p:nvPr/>
        </p:nvGrpSpPr>
        <p:grpSpPr bwMode="auto">
          <a:xfrm>
            <a:off x="1828800" y="2514600"/>
            <a:ext cx="5575300" cy="1128712"/>
            <a:chOff x="852" y="1650"/>
            <a:chExt cx="3512" cy="711"/>
          </a:xfrm>
        </p:grpSpPr>
        <p:sp>
          <p:nvSpPr>
            <p:cNvPr id="8" name="Rectangle 6"/>
            <p:cNvSpPr>
              <a:spLocks noChangeArrowheads="1"/>
            </p:cNvSpPr>
            <p:nvPr/>
          </p:nvSpPr>
          <p:spPr bwMode="auto">
            <a:xfrm flipH="1">
              <a:off x="948" y="1650"/>
              <a:ext cx="3312" cy="384"/>
            </a:xfrm>
            <a:prstGeom prst="rect">
              <a:avLst/>
            </a:prstGeom>
            <a:solidFill>
              <a:schemeClr val="bg1"/>
            </a:solidFill>
            <a:ln w="31750">
              <a:solidFill>
                <a:schemeClr val="tx1"/>
              </a:solidFill>
              <a:miter lim="800000"/>
              <a:headEnd/>
              <a:tailEnd/>
            </a:ln>
          </p:spPr>
          <p:txBody>
            <a:bodyPr wrap="none" anchor="ctr"/>
            <a:lstStyle/>
            <a:p>
              <a:endParaRPr lang="en-US"/>
            </a:p>
          </p:txBody>
        </p:sp>
        <p:sp>
          <p:nvSpPr>
            <p:cNvPr id="9" name="Text Box 7"/>
            <p:cNvSpPr txBox="1">
              <a:spLocks noChangeArrowheads="1"/>
            </p:cNvSpPr>
            <p:nvPr/>
          </p:nvSpPr>
          <p:spPr bwMode="auto">
            <a:xfrm flipH="1">
              <a:off x="3179" y="1698"/>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1</a:t>
              </a:r>
              <a:endParaRPr lang="en-US">
                <a:latin typeface="Helvetica" pitchFamily="34" charset="0"/>
              </a:endParaRPr>
            </a:p>
          </p:txBody>
        </p:sp>
        <p:sp>
          <p:nvSpPr>
            <p:cNvPr id="10" name="Text Box 8"/>
            <p:cNvSpPr txBox="1">
              <a:spLocks noChangeArrowheads="1"/>
            </p:cNvSpPr>
            <p:nvPr/>
          </p:nvSpPr>
          <p:spPr bwMode="auto">
            <a:xfrm flipH="1">
              <a:off x="1691" y="1698"/>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3</a:t>
              </a:r>
              <a:endParaRPr lang="en-US">
                <a:latin typeface="Helvetica" pitchFamily="34" charset="0"/>
              </a:endParaRPr>
            </a:p>
          </p:txBody>
        </p:sp>
        <p:sp>
          <p:nvSpPr>
            <p:cNvPr id="11" name="Text Box 9"/>
            <p:cNvSpPr txBox="1">
              <a:spLocks noChangeArrowheads="1"/>
            </p:cNvSpPr>
            <p:nvPr/>
          </p:nvSpPr>
          <p:spPr bwMode="auto">
            <a:xfrm flipH="1">
              <a:off x="1115" y="1698"/>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2</a:t>
              </a:r>
              <a:endParaRPr lang="en-US">
                <a:latin typeface="Helvetica" pitchFamily="34" charset="0"/>
              </a:endParaRPr>
            </a:p>
          </p:txBody>
        </p:sp>
        <p:sp>
          <p:nvSpPr>
            <p:cNvPr id="12" name="Line 10"/>
            <p:cNvSpPr>
              <a:spLocks noChangeShapeType="1"/>
            </p:cNvSpPr>
            <p:nvPr/>
          </p:nvSpPr>
          <p:spPr bwMode="auto">
            <a:xfrm flipH="1">
              <a:off x="4260" y="2034"/>
              <a:ext cx="0" cy="14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H="1">
              <a:off x="948" y="2034"/>
              <a:ext cx="0" cy="14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12"/>
            <p:cNvSpPr>
              <a:spLocks noChangeShapeType="1"/>
            </p:cNvSpPr>
            <p:nvPr/>
          </p:nvSpPr>
          <p:spPr bwMode="auto">
            <a:xfrm flipH="1">
              <a:off x="2148" y="1650"/>
              <a:ext cx="0" cy="38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3"/>
            <p:cNvSpPr>
              <a:spLocks noChangeShapeType="1"/>
            </p:cNvSpPr>
            <p:nvPr/>
          </p:nvSpPr>
          <p:spPr bwMode="auto">
            <a:xfrm flipH="1">
              <a:off x="1572" y="1650"/>
              <a:ext cx="0" cy="38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4"/>
            <p:cNvSpPr>
              <a:spLocks noChangeShapeType="1"/>
            </p:cNvSpPr>
            <p:nvPr/>
          </p:nvSpPr>
          <p:spPr bwMode="auto">
            <a:xfrm flipH="1">
              <a:off x="2148" y="2034"/>
              <a:ext cx="0" cy="14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H="1">
              <a:off x="1572" y="2034"/>
              <a:ext cx="0" cy="14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Text Box 16"/>
            <p:cNvSpPr txBox="1">
              <a:spLocks noChangeArrowheads="1"/>
            </p:cNvSpPr>
            <p:nvPr/>
          </p:nvSpPr>
          <p:spPr bwMode="auto">
            <a:xfrm flipH="1">
              <a:off x="2056" y="213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6</a:t>
              </a:r>
            </a:p>
          </p:txBody>
        </p:sp>
        <p:sp>
          <p:nvSpPr>
            <p:cNvPr id="19" name="Text Box 17"/>
            <p:cNvSpPr txBox="1">
              <a:spLocks noChangeArrowheads="1"/>
            </p:cNvSpPr>
            <p:nvPr/>
          </p:nvSpPr>
          <p:spPr bwMode="auto">
            <a:xfrm flipH="1">
              <a:off x="1480" y="213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3</a:t>
              </a:r>
            </a:p>
          </p:txBody>
        </p:sp>
        <p:sp>
          <p:nvSpPr>
            <p:cNvPr id="20" name="Text Box 18"/>
            <p:cNvSpPr txBox="1">
              <a:spLocks noChangeArrowheads="1"/>
            </p:cNvSpPr>
            <p:nvPr/>
          </p:nvSpPr>
          <p:spPr bwMode="auto">
            <a:xfrm flipH="1">
              <a:off x="4088" y="2130"/>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30</a:t>
              </a:r>
            </a:p>
          </p:txBody>
        </p:sp>
        <p:sp>
          <p:nvSpPr>
            <p:cNvPr id="21" name="Text Box 19"/>
            <p:cNvSpPr txBox="1">
              <a:spLocks noChangeArrowheads="1"/>
            </p:cNvSpPr>
            <p:nvPr/>
          </p:nvSpPr>
          <p:spPr bwMode="auto">
            <a:xfrm flipH="1">
              <a:off x="852" y="213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0</a:t>
              </a:r>
            </a:p>
          </p:txBody>
        </p:sp>
      </p:grpSp>
      <p:sp>
        <p:nvSpPr>
          <p:cNvPr id="22" name="Rectangle 3"/>
          <p:cNvSpPr txBox="1">
            <a:spLocks noChangeArrowheads="1"/>
          </p:cNvSpPr>
          <p:nvPr/>
        </p:nvSpPr>
        <p:spPr>
          <a:xfrm>
            <a:off x="381000" y="3810000"/>
            <a:ext cx="8534400" cy="2819400"/>
          </a:xfrm>
          <a:prstGeom prst="rect">
            <a:avLst/>
          </a:prstGeom>
        </p:spPr>
        <p:txBody>
          <a:bodyPr vert="horz" lIns="91440" tIns="45720" rIns="91440" bIns="45720" rtlCol="0">
            <a:no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spcBef>
                <a:spcPct val="10000"/>
              </a:spcBef>
              <a:tabLst>
                <a:tab pos="3651250" algn="ctr"/>
              </a:tabLst>
            </a:pPr>
            <a:r>
              <a:rPr lang="en-US"/>
              <a:t>Thời gian chờ: </a:t>
            </a:r>
            <a:r>
              <a:rPr lang="en-US" i="1"/>
              <a:t>P</a:t>
            </a:r>
            <a:r>
              <a:rPr lang="en-US" i="1" baseline="-25000"/>
              <a:t>1 </a:t>
            </a:r>
            <a:r>
              <a:rPr lang="en-US" i="1"/>
              <a:t>=</a:t>
            </a:r>
            <a:r>
              <a:rPr lang="en-US"/>
              <a:t> 6</a:t>
            </a:r>
            <a:r>
              <a:rPr lang="en-US" i="1"/>
              <a:t>;</a:t>
            </a:r>
            <a:r>
              <a:rPr lang="en-US" i="1" baseline="-25000"/>
              <a:t> </a:t>
            </a:r>
            <a:r>
              <a:rPr lang="en-US" i="1"/>
              <a:t>P</a:t>
            </a:r>
            <a:r>
              <a:rPr lang="en-US" i="1" baseline="-25000"/>
              <a:t>2</a:t>
            </a:r>
            <a:r>
              <a:rPr lang="en-US"/>
              <a:t> = 0</a:t>
            </a:r>
            <a:r>
              <a:rPr lang="en-US" i="1" baseline="-25000"/>
              <a:t>; </a:t>
            </a:r>
            <a:r>
              <a:rPr lang="en-US" i="1"/>
              <a:t>P</a:t>
            </a:r>
            <a:r>
              <a:rPr lang="en-US" i="1" baseline="-25000"/>
              <a:t>3 </a:t>
            </a:r>
            <a:r>
              <a:rPr lang="en-US" i="1"/>
              <a:t>= </a:t>
            </a:r>
            <a:r>
              <a:rPr lang="en-US"/>
              <a:t>3</a:t>
            </a:r>
            <a:endParaRPr lang="en-US" i="1"/>
          </a:p>
          <a:p>
            <a:pPr>
              <a:lnSpc>
                <a:spcPct val="110000"/>
              </a:lnSpc>
              <a:spcBef>
                <a:spcPct val="10000"/>
              </a:spcBef>
              <a:tabLst>
                <a:tab pos="3651250" algn="ctr"/>
              </a:tabLst>
            </a:pPr>
            <a:r>
              <a:rPr lang="en-US"/>
              <a:t>Thời gian chờ trung bình:   (6 + 0 + 3)/3 = 3</a:t>
            </a:r>
          </a:p>
          <a:p>
            <a:pPr>
              <a:lnSpc>
                <a:spcPct val="110000"/>
              </a:lnSpc>
              <a:spcBef>
                <a:spcPct val="10000"/>
              </a:spcBef>
              <a:tabLst>
                <a:tab pos="3651250" algn="ctr"/>
              </a:tabLst>
            </a:pPr>
            <a:r>
              <a:rPr lang="en-US"/>
              <a:t>Hiệu quả hơn nhiều so với trường hợp trước.</a:t>
            </a:r>
          </a:p>
          <a:p>
            <a:pPr marL="0" indent="0">
              <a:lnSpc>
                <a:spcPct val="110000"/>
              </a:lnSpc>
              <a:spcBef>
                <a:spcPct val="10000"/>
              </a:spcBef>
              <a:buNone/>
              <a:tabLst>
                <a:tab pos="3651250" algn="ctr"/>
              </a:tabLst>
            </a:pPr>
            <a:r>
              <a:rPr lang="en-US" i="1"/>
              <a:t>=&gt; tăng hiệu quả bằng cách bố trí các tiến trình ngắn được thực hiện trước các tiến trình dài.</a:t>
            </a:r>
            <a:endParaRPr lang="en-US"/>
          </a:p>
        </p:txBody>
      </p:sp>
    </p:spTree>
    <p:extLst>
      <p:ext uri="{BB962C8B-B14F-4D97-AF65-F5344CB8AC3E}">
        <p14:creationId xmlns:p14="http://schemas.microsoft.com/office/powerpoint/2010/main" val="99981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629" y="1191981"/>
            <a:ext cx="2888540" cy="2000314"/>
          </a:xfrm>
          <a:prstGeom prst="rect">
            <a:avLst/>
          </a:prstGeom>
        </p:spPr>
      </p:pic>
      <p:sp>
        <p:nvSpPr>
          <p:cNvPr id="3" name="Content Placeholder 2"/>
          <p:cNvSpPr>
            <a:spLocks noGrp="1"/>
          </p:cNvSpPr>
          <p:nvPr>
            <p:ph idx="1"/>
          </p:nvPr>
        </p:nvSpPr>
        <p:spPr>
          <a:xfrm>
            <a:off x="762000" y="136525"/>
            <a:ext cx="3657600" cy="609600"/>
          </a:xfrm>
        </p:spPr>
        <p:txBody>
          <a:bodyPr>
            <a:normAutofit lnSpcReduction="10000"/>
          </a:bodyPr>
          <a:lstStyle/>
          <a:p>
            <a:pPr marL="0" indent="0">
              <a:buNone/>
            </a:pPr>
            <a:r>
              <a:rPr lang="en-US" sz="2800" b="1"/>
              <a:t>HỆ ĐIỀU HÀNH </a:t>
            </a:r>
          </a:p>
          <a:p>
            <a:pPr marL="0" indent="0">
              <a:buNone/>
            </a:pPr>
            <a:endParaRPr lang="en-US" sz="2800"/>
          </a:p>
        </p:txBody>
      </p:sp>
      <p:sp>
        <p:nvSpPr>
          <p:cNvPr id="4" name="Chỗ dành sẵn cho Nội dung 2"/>
          <p:cNvSpPr txBox="1">
            <a:spLocks/>
          </p:cNvSpPr>
          <p:nvPr/>
        </p:nvSpPr>
        <p:spPr>
          <a:xfrm>
            <a:off x="351416" y="1826435"/>
            <a:ext cx="8763000" cy="3810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dirty="0" err="1"/>
              <a:t>Phân</a:t>
            </a:r>
            <a:r>
              <a:rPr lang="en-US" dirty="0"/>
              <a:t> </a:t>
            </a:r>
            <a:r>
              <a:rPr lang="en-US" dirty="0" err="1"/>
              <a:t>phối</a:t>
            </a:r>
            <a:r>
              <a:rPr lang="en-US" dirty="0"/>
              <a:t> </a:t>
            </a:r>
            <a:r>
              <a:rPr lang="en-US" dirty="0" err="1"/>
              <a:t>tài</a:t>
            </a:r>
            <a:r>
              <a:rPr lang="en-US" dirty="0"/>
              <a:t> </a:t>
            </a:r>
            <a:r>
              <a:rPr lang="en-US" dirty="0" err="1"/>
              <a:t>nguyên</a:t>
            </a:r>
            <a:endParaRPr lang="en-US" dirty="0"/>
          </a:p>
          <a:p>
            <a:pPr indent="238125">
              <a:lnSpc>
                <a:spcPct val="150000"/>
              </a:lnSpc>
              <a:buFont typeface="Courier New" pitchFamily="49" charset="0"/>
              <a:buChar char="o"/>
            </a:pPr>
            <a:r>
              <a:rPr lang="en-US" dirty="0" err="1"/>
              <a:t>Quản</a:t>
            </a:r>
            <a:r>
              <a:rPr lang="en-US" dirty="0"/>
              <a:t> </a:t>
            </a:r>
            <a:r>
              <a:rPr lang="en-US" dirty="0" err="1"/>
              <a:t>lý</a:t>
            </a:r>
            <a:r>
              <a:rPr lang="en-US" dirty="0"/>
              <a:t> </a:t>
            </a:r>
            <a:r>
              <a:rPr lang="en-US" dirty="0" err="1"/>
              <a:t>toàn</a:t>
            </a:r>
            <a:r>
              <a:rPr lang="en-US" dirty="0"/>
              <a:t> </a:t>
            </a:r>
            <a:r>
              <a:rPr lang="en-US" dirty="0" err="1"/>
              <a:t>bộ</a:t>
            </a:r>
            <a:r>
              <a:rPr lang="en-US" dirty="0"/>
              <a:t> </a:t>
            </a:r>
            <a:r>
              <a:rPr lang="en-US" dirty="0" err="1"/>
              <a:t>tài</a:t>
            </a:r>
            <a:r>
              <a:rPr lang="en-US" dirty="0"/>
              <a:t> </a:t>
            </a:r>
            <a:r>
              <a:rPr lang="en-US" dirty="0" err="1"/>
              <a:t>nguyên</a:t>
            </a:r>
            <a:endParaRPr lang="en-US" dirty="0"/>
          </a:p>
          <a:p>
            <a:pPr indent="238125">
              <a:lnSpc>
                <a:spcPct val="150000"/>
              </a:lnSpc>
              <a:buFont typeface="Courier New" pitchFamily="49" charset="0"/>
              <a:buChar char="o"/>
            </a:pPr>
            <a:r>
              <a:rPr lang="en-US" dirty="0" err="1"/>
              <a:t>Giải</a:t>
            </a:r>
            <a:r>
              <a:rPr lang="en-US" dirty="0"/>
              <a:t> </a:t>
            </a:r>
            <a:r>
              <a:rPr lang="en-US" dirty="0" err="1"/>
              <a:t>quyết</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xung</a:t>
            </a:r>
            <a:r>
              <a:rPr lang="en-US" dirty="0"/>
              <a:t> </a:t>
            </a:r>
            <a:r>
              <a:rPr lang="en-US" dirty="0" err="1"/>
              <a:t>đột</a:t>
            </a:r>
            <a:r>
              <a:rPr lang="en-US" dirty="0"/>
              <a:t> </a:t>
            </a:r>
            <a:r>
              <a:rPr lang="en-US" dirty="0" err="1"/>
              <a:t>nhau</a:t>
            </a:r>
            <a:r>
              <a:rPr lang="en-US" dirty="0"/>
              <a:t> </a:t>
            </a:r>
            <a:r>
              <a:rPr lang="en-US" dirty="0" err="1"/>
              <a:t>hiệu</a:t>
            </a:r>
            <a:r>
              <a:rPr lang="en-US" dirty="0"/>
              <a:t> </a:t>
            </a:r>
            <a:r>
              <a:rPr lang="en-US" dirty="0" err="1"/>
              <a:t>quả</a:t>
            </a:r>
            <a:r>
              <a:rPr lang="en-US" dirty="0"/>
              <a:t> </a:t>
            </a:r>
            <a:r>
              <a:rPr lang="en-US" dirty="0" err="1"/>
              <a:t>và</a:t>
            </a:r>
            <a:r>
              <a:rPr lang="en-US" dirty="0"/>
              <a:t> </a:t>
            </a:r>
            <a:r>
              <a:rPr lang="en-US" dirty="0" err="1"/>
              <a:t>hợp</a:t>
            </a:r>
            <a:r>
              <a:rPr lang="en-US" dirty="0"/>
              <a:t> </a:t>
            </a:r>
            <a:r>
              <a:rPr lang="en-US" dirty="0" err="1"/>
              <a:t>lý</a:t>
            </a:r>
            <a:r>
              <a:rPr lang="en-US" dirty="0"/>
              <a:t>.</a:t>
            </a:r>
          </a:p>
          <a:p>
            <a:pPr>
              <a:lnSpc>
                <a:spcPct val="150000"/>
              </a:lnSpc>
            </a:pPr>
            <a:r>
              <a:rPr lang="en-US" dirty="0" err="1"/>
              <a:t>Là</a:t>
            </a:r>
            <a:r>
              <a:rPr lang="en-US" dirty="0"/>
              <a:t> </a:t>
            </a:r>
            <a:r>
              <a:rPr lang="en-US" dirty="0" err="1"/>
              <a:t>chương</a:t>
            </a:r>
            <a:r>
              <a:rPr lang="en-US" dirty="0"/>
              <a:t> </a:t>
            </a:r>
            <a:r>
              <a:rPr lang="en-US" dirty="0" err="1"/>
              <a:t>trình</a:t>
            </a:r>
            <a:r>
              <a:rPr lang="en-US" dirty="0"/>
              <a:t> </a:t>
            </a:r>
            <a:r>
              <a:rPr lang="en-US" dirty="0" err="1"/>
              <a:t>điều</a:t>
            </a:r>
            <a:r>
              <a:rPr lang="en-US" dirty="0"/>
              <a:t> </a:t>
            </a:r>
            <a:r>
              <a:rPr lang="en-US" dirty="0" err="1"/>
              <a:t>khiển</a:t>
            </a:r>
            <a:r>
              <a:rPr lang="en-US" dirty="0"/>
              <a:t>: </a:t>
            </a:r>
            <a:r>
              <a:rPr lang="en-US" dirty="0" err="1"/>
              <a:t>kiểm</a:t>
            </a:r>
            <a:r>
              <a:rPr lang="en-US" dirty="0"/>
              <a:t> </a:t>
            </a:r>
            <a:r>
              <a:rPr lang="en-US" dirty="0" err="1"/>
              <a:t>soát</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chương</a:t>
            </a:r>
            <a:r>
              <a:rPr lang="en-US" dirty="0"/>
              <a:t> </a:t>
            </a:r>
            <a:r>
              <a:rPr lang="en-US" dirty="0" err="1"/>
              <a:t>trình</a:t>
            </a:r>
            <a:r>
              <a:rPr lang="en-US" dirty="0"/>
              <a:t>.</a:t>
            </a:r>
          </a:p>
          <a:p>
            <a:pPr>
              <a:lnSpc>
                <a:spcPct val="150000"/>
              </a:lnSpc>
            </a:pPr>
            <a:r>
              <a:rPr lang="en-US" dirty="0" err="1"/>
              <a:t>Là</a:t>
            </a:r>
            <a:r>
              <a:rPr lang="en-US" dirty="0"/>
              <a:t> </a:t>
            </a:r>
            <a:r>
              <a:rPr lang="en-US" dirty="0" err="1"/>
              <a:t>chương</a:t>
            </a:r>
            <a:r>
              <a:rPr lang="en-US" dirty="0"/>
              <a:t> </a:t>
            </a:r>
            <a:r>
              <a:rPr lang="en-US" dirty="0" err="1"/>
              <a:t>trình</a:t>
            </a:r>
            <a:r>
              <a:rPr lang="en-US" dirty="0"/>
              <a:t> </a:t>
            </a:r>
            <a:r>
              <a:rPr lang="en-US" dirty="0" err="1"/>
              <a:t>chạy</a:t>
            </a:r>
            <a:r>
              <a:rPr lang="en-US" dirty="0"/>
              <a:t> </a:t>
            </a:r>
            <a:r>
              <a:rPr lang="en-US" dirty="0" err="1"/>
              <a:t>không</a:t>
            </a:r>
            <a:r>
              <a:rPr lang="en-US" dirty="0"/>
              <a:t> </a:t>
            </a:r>
            <a:r>
              <a:rPr lang="en-US" dirty="0" err="1"/>
              <a:t>ngừng</a:t>
            </a:r>
            <a:r>
              <a:rPr lang="en-US" dirty="0"/>
              <a:t> </a:t>
            </a:r>
            <a:r>
              <a:rPr lang="en-US" dirty="0" err="1"/>
              <a:t>trong</a:t>
            </a:r>
            <a:r>
              <a:rPr lang="en-US" dirty="0"/>
              <a:t> </a:t>
            </a:r>
            <a:r>
              <a:rPr lang="en-US" dirty="0" err="1"/>
              <a:t>máy</a:t>
            </a:r>
            <a:r>
              <a:rPr lang="en-US" dirty="0"/>
              <a:t> </a:t>
            </a:r>
            <a:r>
              <a:rPr lang="en-US" dirty="0" err="1"/>
              <a:t>tính</a:t>
            </a:r>
            <a:endParaRPr lang="en-US" b="1" dirty="0"/>
          </a:p>
        </p:txBody>
      </p:sp>
      <p:sp>
        <p:nvSpPr>
          <p:cNvPr id="7" name="Slide Number Placeholder 6"/>
          <p:cNvSpPr>
            <a:spLocks noGrp="1"/>
          </p:cNvSpPr>
          <p:nvPr>
            <p:ph type="sldNum" sz="quarter" idx="12"/>
          </p:nvPr>
        </p:nvSpPr>
        <p:spPr/>
        <p:txBody>
          <a:bodyPr/>
          <a:lstStyle/>
          <a:p>
            <a:fld id="{6654560D-949A-4FF0-83BB-4886580DA1ED}" type="slidenum">
              <a:rPr lang="en-US" smtClean="0"/>
              <a:pPr/>
              <a:t>12</a:t>
            </a:fld>
            <a:endParaRPr lang="en-US" dirty="0"/>
          </a:p>
        </p:txBody>
      </p:sp>
    </p:spTree>
    <p:extLst>
      <p:ext uri="{BB962C8B-B14F-4D97-AF65-F5344CB8AC3E}">
        <p14:creationId xmlns:p14="http://schemas.microsoft.com/office/powerpoint/2010/main" val="42071730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10400" y="6356350"/>
            <a:ext cx="2133600" cy="365125"/>
          </a:xfrm>
        </p:spPr>
        <p:txBody>
          <a:bodyPr/>
          <a:lstStyle/>
          <a:p>
            <a:fld id="{6654560D-949A-4FF0-83BB-4886580DA1ED}" type="slidenum">
              <a:rPr lang="en-US" smtClean="0"/>
              <a:pPr/>
              <a:t>120</a:t>
            </a:fld>
            <a:endParaRPr lang="en-US"/>
          </a:p>
        </p:txBody>
      </p:sp>
      <p:sp>
        <p:nvSpPr>
          <p:cNvPr id="6" name="Rectangle 2"/>
          <p:cNvSpPr txBox="1">
            <a:spLocks noChangeArrowheads="1"/>
          </p:cNvSpPr>
          <p:nvPr/>
        </p:nvSpPr>
        <p:spPr>
          <a:xfrm>
            <a:off x="685800" y="149972"/>
            <a:ext cx="68580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3.3.2. SJF - Shortest Job First</a:t>
            </a:r>
          </a:p>
        </p:txBody>
      </p:sp>
      <p:sp>
        <p:nvSpPr>
          <p:cNvPr id="23" name="Rectangle 3"/>
          <p:cNvSpPr txBox="1">
            <a:spLocks noChangeArrowheads="1"/>
          </p:cNvSpPr>
          <p:nvPr/>
        </p:nvSpPr>
        <p:spPr>
          <a:xfrm>
            <a:off x="0" y="838200"/>
            <a:ext cx="9067800" cy="5638800"/>
          </a:xfrm>
          <a:prstGeom prst="rect">
            <a:avLst/>
          </a:prstGeom>
        </p:spPr>
        <p:txBody>
          <a:bodyPr vert="horz" lIns="91440" tIns="45720" rIns="91440" bIns="45720" rtlCol="0">
            <a:no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10000"/>
              </a:lnSpc>
            </a:pPr>
            <a:r>
              <a:rPr lang="en-US" sz="2500"/>
              <a:t>Nguyên tắc: </a:t>
            </a:r>
          </a:p>
          <a:p>
            <a:pPr marL="457200" lvl="1" indent="-274320" algn="just">
              <a:lnSpc>
                <a:spcPct val="110000"/>
              </a:lnSpc>
            </a:pPr>
            <a:r>
              <a:rPr lang="en-US" sz="2500"/>
              <a:t>Gắn với mỗi tiến trình độ dài loạt thời gian sử dụng CPU tiếp theo của nó. Sử dụng các độ dài này để thực hiện việc lập lịch cho tiến trình có thời gian kết thúc ngắn nhất.</a:t>
            </a:r>
          </a:p>
          <a:p>
            <a:pPr marL="457200" lvl="1" indent="-274320" algn="just">
              <a:lnSpc>
                <a:spcPct val="110000"/>
              </a:lnSpc>
            </a:pPr>
            <a:r>
              <a:rPr lang="en-US" sz="2500"/>
              <a:t>Tiến trình có thời gian sử dụng CPU ngắn nhất sẽ sở hữu CPU.</a:t>
            </a:r>
          </a:p>
          <a:p>
            <a:pPr algn="just">
              <a:lnSpc>
                <a:spcPct val="110000"/>
              </a:lnSpc>
            </a:pPr>
            <a:r>
              <a:rPr lang="en-US" sz="2500"/>
              <a:t>Sử dụng theo 2 sơ đồ: </a:t>
            </a:r>
          </a:p>
          <a:p>
            <a:pPr marL="457200" lvl="1" indent="-274320" algn="just">
              <a:lnSpc>
                <a:spcPct val="110000"/>
              </a:lnSpc>
            </a:pPr>
            <a:r>
              <a:rPr lang="en-US" sz="2500"/>
              <a:t>Không ưu tiên: khi CPU được dành cho 1 tiến trình, nó sẽ không bị tước CPU đến khi thời gian sử dụng của nó kết thúc.</a:t>
            </a:r>
          </a:p>
          <a:p>
            <a:pPr marL="457200" lvl="1" indent="-274320" algn="just">
              <a:lnSpc>
                <a:spcPct val="110000"/>
              </a:lnSpc>
            </a:pPr>
            <a:r>
              <a:rPr lang="en-US" sz="2500"/>
              <a:t>Ưu tiên: nếu 1 tiến trình mới đưa vào danh sách sẵn sàng có thời gian sử dụng CPU nhỏ hơn thời gian còn lại của tiến trình đang thi hành, CPU được dành lại cho tiến trình mới (thời gian còn lại ngắn nhất Shortest-Remaining-Time-First (SRTF)).</a:t>
            </a:r>
          </a:p>
          <a:p>
            <a:pPr algn="just">
              <a:lnSpc>
                <a:spcPct val="110000"/>
              </a:lnSpc>
            </a:pPr>
            <a:r>
              <a:rPr lang="en-US" sz="2500"/>
              <a:t>SJF là 1 giải thuật tối ưu, cho thời gian chờ trung bình nhỏ nhất.</a:t>
            </a:r>
          </a:p>
        </p:txBody>
      </p:sp>
    </p:spTree>
    <p:extLst>
      <p:ext uri="{BB962C8B-B14F-4D97-AF65-F5344CB8AC3E}">
        <p14:creationId xmlns:p14="http://schemas.microsoft.com/office/powerpoint/2010/main" val="174201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animEffect transition="in" filter="fade">
                                      <p:cBhvr>
                                        <p:cTn id="11" dur="500"/>
                                        <p:tgtEl>
                                          <p:spTgt spid="2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500"/>
                                        <p:tgtEl>
                                          <p:spTgt spid="2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xEl>
                                              <p:pRg st="3" end="3"/>
                                            </p:txEl>
                                          </p:spTgt>
                                        </p:tgtEl>
                                        <p:attrNameLst>
                                          <p:attrName>style.visibility</p:attrName>
                                        </p:attrNameLst>
                                      </p:cBhvr>
                                      <p:to>
                                        <p:strVal val="visible"/>
                                      </p:to>
                                    </p:set>
                                    <p:animEffect transition="in" filter="fade">
                                      <p:cBhvr>
                                        <p:cTn id="20" dur="500"/>
                                        <p:tgtEl>
                                          <p:spTgt spid="23">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3">
                                            <p:txEl>
                                              <p:pRg st="4" end="4"/>
                                            </p:txEl>
                                          </p:spTgt>
                                        </p:tgtEl>
                                        <p:attrNameLst>
                                          <p:attrName>style.visibility</p:attrName>
                                        </p:attrNameLst>
                                      </p:cBhvr>
                                      <p:to>
                                        <p:strVal val="visible"/>
                                      </p:to>
                                    </p:set>
                                    <p:animEffect transition="in" filter="fade">
                                      <p:cBhvr>
                                        <p:cTn id="24" dur="500"/>
                                        <p:tgtEl>
                                          <p:spTgt spid="23">
                                            <p:txEl>
                                              <p:pRg st="4" end="4"/>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3">
                                            <p:txEl>
                                              <p:pRg st="5" end="5"/>
                                            </p:txEl>
                                          </p:spTgt>
                                        </p:tgtEl>
                                        <p:attrNameLst>
                                          <p:attrName>style.visibility</p:attrName>
                                        </p:attrNameLst>
                                      </p:cBhvr>
                                      <p:to>
                                        <p:strVal val="visible"/>
                                      </p:to>
                                    </p:set>
                                    <p:animEffect transition="in" filter="fade">
                                      <p:cBhvr>
                                        <p:cTn id="28" dur="500"/>
                                        <p:tgtEl>
                                          <p:spTgt spid="2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xEl>
                                              <p:pRg st="6" end="6"/>
                                            </p:txEl>
                                          </p:spTgt>
                                        </p:tgtEl>
                                        <p:attrNameLst>
                                          <p:attrName>style.visibility</p:attrName>
                                        </p:attrNameLst>
                                      </p:cBhvr>
                                      <p:to>
                                        <p:strVal val="visible"/>
                                      </p:to>
                                    </p:set>
                                    <p:animEffect transition="in" filter="fade">
                                      <p:cBhvr>
                                        <p:cTn id="33" dur="500"/>
                                        <p:tgtEl>
                                          <p:spTgt spid="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D68B7C8-0508-4ACD-AB48-335EB84A746D}" type="slidenum">
              <a:rPr lang="en-US" smtClean="0"/>
              <a:pPr eaLnBrk="1" hangingPunct="1"/>
              <a:t>121</a:t>
            </a:fld>
            <a:endParaRPr lang="en-US"/>
          </a:p>
        </p:txBody>
      </p:sp>
      <p:sp>
        <p:nvSpPr>
          <p:cNvPr id="16389" name="Rectangle 3"/>
          <p:cNvSpPr>
            <a:spLocks noGrp="1" noChangeArrowheads="1"/>
          </p:cNvSpPr>
          <p:nvPr>
            <p:ph type="body" idx="1"/>
          </p:nvPr>
        </p:nvSpPr>
        <p:spPr>
          <a:xfrm>
            <a:off x="303213" y="1014963"/>
            <a:ext cx="8534400" cy="5638800"/>
          </a:xfrm>
        </p:spPr>
        <p:txBody>
          <a:bodyPr>
            <a:noAutofit/>
          </a:bodyPr>
          <a:lstStyle/>
          <a:p>
            <a:pPr eaLnBrk="1" hangingPunct="1">
              <a:buFont typeface="Wingdings" pitchFamily="2" charset="2"/>
              <a:buNone/>
              <a:tabLst>
                <a:tab pos="1603375" algn="ctr"/>
                <a:tab pos="3254375" algn="ctr"/>
                <a:tab pos="5143500" algn="ctr"/>
              </a:tabLst>
            </a:pPr>
            <a:r>
              <a:rPr lang="en-US" sz="2600"/>
              <a:t>		</a:t>
            </a:r>
            <a:r>
              <a:rPr lang="en-US" sz="2600" u="sng"/>
              <a:t>Process	</a:t>
            </a:r>
            <a:r>
              <a:rPr lang="en-US" sz="2600"/>
              <a:t>      </a:t>
            </a:r>
            <a:r>
              <a:rPr lang="en-US" sz="2600" u="sng"/>
              <a:t>Arrival Time </a:t>
            </a:r>
            <a:r>
              <a:rPr lang="en-US" sz="2600"/>
              <a:t>(t</a:t>
            </a:r>
            <a:r>
              <a:rPr lang="en-US" sz="2600" baseline="-25000"/>
              <a:t>nạp</a:t>
            </a:r>
            <a:r>
              <a:rPr lang="en-US" sz="2600"/>
              <a:t>)</a:t>
            </a:r>
            <a:r>
              <a:rPr lang="en-US" sz="2600" baseline="-25000"/>
              <a:t>	</a:t>
            </a:r>
            <a:r>
              <a:rPr lang="en-US" sz="2600"/>
              <a:t>	</a:t>
            </a:r>
            <a:r>
              <a:rPr lang="en-US" sz="2600" u="sng"/>
              <a:t>Burst Time</a:t>
            </a:r>
            <a:endParaRPr lang="en-US" sz="2600"/>
          </a:p>
          <a:p>
            <a:pPr eaLnBrk="1" hangingPunct="1">
              <a:spcBef>
                <a:spcPts val="0"/>
              </a:spcBef>
              <a:buFont typeface="Wingdings" pitchFamily="2" charset="2"/>
              <a:buNone/>
              <a:tabLst>
                <a:tab pos="1603375" algn="ctr"/>
                <a:tab pos="3254375" algn="ctr"/>
                <a:tab pos="5143500" algn="ctr"/>
              </a:tabLst>
            </a:pPr>
            <a:r>
              <a:rPr lang="en-US" sz="2600"/>
              <a:t>		</a:t>
            </a:r>
            <a:r>
              <a:rPr lang="en-US" sz="2600" i="1"/>
              <a:t>P</a:t>
            </a:r>
            <a:r>
              <a:rPr lang="en-US" sz="2600" i="1" baseline="-25000"/>
              <a:t>1</a:t>
            </a:r>
            <a:r>
              <a:rPr lang="en-US" sz="2600"/>
              <a:t>	0.0		       7</a:t>
            </a:r>
          </a:p>
          <a:p>
            <a:pPr eaLnBrk="1" hangingPunct="1">
              <a:spcBef>
                <a:spcPts val="0"/>
              </a:spcBef>
              <a:buFont typeface="Wingdings" pitchFamily="2" charset="2"/>
              <a:buNone/>
              <a:tabLst>
                <a:tab pos="1603375" algn="ctr"/>
                <a:tab pos="3254375" algn="ctr"/>
                <a:tab pos="5143500" algn="ctr"/>
              </a:tabLst>
            </a:pPr>
            <a:r>
              <a:rPr lang="en-US" sz="2600"/>
              <a:t>		 </a:t>
            </a:r>
            <a:r>
              <a:rPr lang="en-US" sz="2600" i="1"/>
              <a:t>P</a:t>
            </a:r>
            <a:r>
              <a:rPr lang="en-US" sz="2600" i="1" baseline="-25000"/>
              <a:t>2	</a:t>
            </a:r>
            <a:r>
              <a:rPr lang="en-US" sz="2600"/>
              <a:t>2.0		       4</a:t>
            </a:r>
          </a:p>
          <a:p>
            <a:pPr eaLnBrk="1" hangingPunct="1">
              <a:spcBef>
                <a:spcPts val="0"/>
              </a:spcBef>
              <a:buFont typeface="Wingdings" pitchFamily="2" charset="2"/>
              <a:buNone/>
              <a:tabLst>
                <a:tab pos="1603375" algn="ctr"/>
                <a:tab pos="3254375" algn="ctr"/>
                <a:tab pos="5143500" algn="ctr"/>
              </a:tabLst>
            </a:pPr>
            <a:r>
              <a:rPr lang="en-US" sz="2600"/>
              <a:t>		 </a:t>
            </a:r>
            <a:r>
              <a:rPr lang="en-US" sz="2600" i="1"/>
              <a:t>P</a:t>
            </a:r>
            <a:r>
              <a:rPr lang="en-US" sz="2600" i="1" baseline="-25000"/>
              <a:t>3</a:t>
            </a:r>
            <a:r>
              <a:rPr lang="en-US" sz="2600"/>
              <a:t>	4.0		       1</a:t>
            </a:r>
          </a:p>
          <a:p>
            <a:pPr eaLnBrk="1" hangingPunct="1">
              <a:spcBef>
                <a:spcPts val="0"/>
              </a:spcBef>
              <a:buFont typeface="Wingdings" pitchFamily="2" charset="2"/>
              <a:buNone/>
              <a:tabLst>
                <a:tab pos="1603375" algn="ctr"/>
                <a:tab pos="3254375" algn="ctr"/>
                <a:tab pos="5143500" algn="ctr"/>
              </a:tabLst>
            </a:pPr>
            <a:r>
              <a:rPr lang="en-US" sz="2600"/>
              <a:t>		 </a:t>
            </a:r>
            <a:r>
              <a:rPr lang="en-US" sz="2600" i="1"/>
              <a:t>P</a:t>
            </a:r>
            <a:r>
              <a:rPr lang="en-US" sz="2600" i="1" baseline="-25000"/>
              <a:t>4</a:t>
            </a:r>
            <a:r>
              <a:rPr lang="en-US" sz="2600"/>
              <a:t>	5.0		       4</a:t>
            </a:r>
          </a:p>
          <a:p>
            <a:pPr eaLnBrk="1" hangingPunct="1">
              <a:tabLst>
                <a:tab pos="1603375" algn="ctr"/>
                <a:tab pos="3254375" algn="ctr"/>
                <a:tab pos="5143500" algn="ctr"/>
              </a:tabLst>
            </a:pPr>
            <a:r>
              <a:rPr lang="en-US" sz="2600"/>
              <a:t>SJF (non-preemptive)</a:t>
            </a:r>
          </a:p>
          <a:p>
            <a:pPr eaLnBrk="1" hangingPunct="1">
              <a:buFont typeface="Wingdings" pitchFamily="2" charset="2"/>
              <a:buNone/>
              <a:tabLst>
                <a:tab pos="1603375" algn="ctr"/>
                <a:tab pos="3254375" algn="ctr"/>
                <a:tab pos="5143500" algn="ctr"/>
              </a:tabLst>
            </a:pPr>
            <a:endParaRPr lang="en-US" sz="2600"/>
          </a:p>
          <a:p>
            <a:pPr eaLnBrk="1" hangingPunct="1">
              <a:buFont typeface="Wingdings" pitchFamily="2" charset="2"/>
              <a:buNone/>
              <a:tabLst>
                <a:tab pos="1603375" algn="ctr"/>
                <a:tab pos="3254375" algn="ctr"/>
                <a:tab pos="5143500" algn="ctr"/>
              </a:tabLst>
            </a:pPr>
            <a:endParaRPr lang="en-US" sz="2600"/>
          </a:p>
          <a:p>
            <a:pPr eaLnBrk="1" hangingPunct="1">
              <a:buFont typeface="Wingdings" pitchFamily="2" charset="2"/>
              <a:buNone/>
              <a:tabLst>
                <a:tab pos="1603375" algn="ctr"/>
                <a:tab pos="3254375" algn="ctr"/>
                <a:tab pos="5143500" algn="ctr"/>
              </a:tabLst>
            </a:pPr>
            <a:r>
              <a:rPr lang="en-US" sz="2600"/>
              <a:t>T</a:t>
            </a:r>
            <a:r>
              <a:rPr lang="en-US" sz="2600" baseline="-25000"/>
              <a:t>chờ </a:t>
            </a:r>
            <a:r>
              <a:rPr lang="en-US" sz="2600"/>
              <a:t>= t</a:t>
            </a:r>
            <a:r>
              <a:rPr lang="en-US" sz="2600" baseline="-25000"/>
              <a:t>kết</a:t>
            </a:r>
            <a:r>
              <a:rPr lang="en-US" sz="2600"/>
              <a:t> </a:t>
            </a:r>
            <a:r>
              <a:rPr lang="en-US" sz="2600" baseline="-25000"/>
              <a:t>thúc</a:t>
            </a:r>
            <a:r>
              <a:rPr lang="en-US" sz="2600"/>
              <a:t> - t</a:t>
            </a:r>
            <a:r>
              <a:rPr lang="en-US" sz="2600" baseline="-25000"/>
              <a:t>thực hiện</a:t>
            </a:r>
            <a:r>
              <a:rPr lang="en-US" sz="2600"/>
              <a:t> - t</a:t>
            </a:r>
            <a:r>
              <a:rPr lang="en-US" sz="2600" baseline="-25000"/>
              <a:t>nạp    </a:t>
            </a:r>
            <a:endParaRPr lang="en-US" sz="2600"/>
          </a:p>
          <a:p>
            <a:pPr marL="0" indent="0" eaLnBrk="1" hangingPunct="1">
              <a:buNone/>
              <a:tabLst>
                <a:tab pos="1603375" algn="ctr"/>
                <a:tab pos="3254375" algn="ctr"/>
                <a:tab pos="5143500" algn="ctr"/>
              </a:tabLst>
            </a:pPr>
            <a:r>
              <a:rPr lang="en-US" sz="2600"/>
              <a:t>t</a:t>
            </a:r>
            <a:r>
              <a:rPr lang="en-US" sz="2600" baseline="-25000"/>
              <a:t>chờ</a:t>
            </a:r>
            <a:r>
              <a:rPr lang="en-US" sz="2600"/>
              <a:t> </a:t>
            </a:r>
            <a:r>
              <a:rPr lang="en-US" sz="2600" baseline="-25000"/>
              <a:t>TB</a:t>
            </a:r>
            <a:r>
              <a:rPr lang="en-US" sz="2600"/>
              <a:t> = (0 + 6 + 3 + 7)/4 = 4</a:t>
            </a:r>
            <a:endParaRPr lang="en-US" sz="2600" i="1" baseline="-25000"/>
          </a:p>
        </p:txBody>
      </p:sp>
      <p:sp>
        <p:nvSpPr>
          <p:cNvPr id="16390" name="Rectangle 4"/>
          <p:cNvSpPr>
            <a:spLocks noGrp="1" noChangeArrowheads="1"/>
          </p:cNvSpPr>
          <p:nvPr>
            <p:ph type="title"/>
          </p:nvPr>
        </p:nvSpPr>
        <p:spPr>
          <a:xfrm>
            <a:off x="659607" y="240096"/>
            <a:ext cx="8839200" cy="793750"/>
          </a:xfrm>
          <a:noFill/>
        </p:spPr>
        <p:txBody>
          <a:bodyPr>
            <a:normAutofit/>
          </a:bodyPr>
          <a:lstStyle/>
          <a:p>
            <a:pPr algn="l" eaLnBrk="1" hangingPunct="1"/>
            <a:r>
              <a:rPr lang="en-US" sz="2800"/>
              <a:t>Ví dụ về giải thuật SJF không mức ưu tiên</a:t>
            </a:r>
          </a:p>
        </p:txBody>
      </p:sp>
      <p:grpSp>
        <p:nvGrpSpPr>
          <p:cNvPr id="16391" name="Group 38"/>
          <p:cNvGrpSpPr>
            <a:grpSpLocks/>
          </p:cNvGrpSpPr>
          <p:nvPr/>
        </p:nvGrpSpPr>
        <p:grpSpPr bwMode="auto">
          <a:xfrm>
            <a:off x="1461378" y="4282304"/>
            <a:ext cx="5575300" cy="1128713"/>
            <a:chOff x="864" y="2325"/>
            <a:chExt cx="3512" cy="711"/>
          </a:xfrm>
        </p:grpSpPr>
        <p:sp>
          <p:nvSpPr>
            <p:cNvPr id="16392" name="Rectangle 39"/>
            <p:cNvSpPr>
              <a:spLocks noChangeArrowheads="1"/>
            </p:cNvSpPr>
            <p:nvPr/>
          </p:nvSpPr>
          <p:spPr bwMode="auto">
            <a:xfrm flipH="1">
              <a:off x="960" y="2325"/>
              <a:ext cx="3312" cy="38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6393" name="Text Box 40"/>
            <p:cNvSpPr txBox="1">
              <a:spLocks noChangeArrowheads="1"/>
            </p:cNvSpPr>
            <p:nvPr/>
          </p:nvSpPr>
          <p:spPr bwMode="auto">
            <a:xfrm flipH="1">
              <a:off x="1392" y="2373"/>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1</a:t>
              </a:r>
              <a:endParaRPr lang="en-US">
                <a:latin typeface="Helvetica" pitchFamily="34" charset="0"/>
              </a:endParaRPr>
            </a:p>
          </p:txBody>
        </p:sp>
        <p:sp>
          <p:nvSpPr>
            <p:cNvPr id="16394" name="Text Box 41"/>
            <p:cNvSpPr txBox="1">
              <a:spLocks noChangeArrowheads="1"/>
            </p:cNvSpPr>
            <p:nvPr/>
          </p:nvSpPr>
          <p:spPr bwMode="auto">
            <a:xfrm flipH="1">
              <a:off x="2400" y="2373"/>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3</a:t>
              </a:r>
              <a:endParaRPr lang="en-US">
                <a:latin typeface="Helvetica" pitchFamily="34" charset="0"/>
              </a:endParaRPr>
            </a:p>
          </p:txBody>
        </p:sp>
        <p:sp>
          <p:nvSpPr>
            <p:cNvPr id="16395" name="Text Box 42"/>
            <p:cNvSpPr txBox="1">
              <a:spLocks noChangeArrowheads="1"/>
            </p:cNvSpPr>
            <p:nvPr/>
          </p:nvSpPr>
          <p:spPr bwMode="auto">
            <a:xfrm flipH="1">
              <a:off x="2976" y="2373"/>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2</a:t>
              </a:r>
              <a:endParaRPr lang="en-US">
                <a:latin typeface="Helvetica" pitchFamily="34" charset="0"/>
              </a:endParaRPr>
            </a:p>
          </p:txBody>
        </p:sp>
        <p:sp>
          <p:nvSpPr>
            <p:cNvPr id="16396" name="Line 43"/>
            <p:cNvSpPr>
              <a:spLocks noChangeShapeType="1"/>
            </p:cNvSpPr>
            <p:nvPr/>
          </p:nvSpPr>
          <p:spPr bwMode="auto">
            <a:xfrm flipH="1">
              <a:off x="4272" y="270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7" name="Line 44"/>
            <p:cNvSpPr>
              <a:spLocks noChangeShapeType="1"/>
            </p:cNvSpPr>
            <p:nvPr/>
          </p:nvSpPr>
          <p:spPr bwMode="auto">
            <a:xfrm flipH="1">
              <a:off x="960" y="270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8" name="Line 45"/>
            <p:cNvSpPr>
              <a:spLocks noChangeShapeType="1"/>
            </p:cNvSpPr>
            <p:nvPr/>
          </p:nvSpPr>
          <p:spPr bwMode="auto">
            <a:xfrm flipH="1">
              <a:off x="2688" y="232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9" name="Line 46"/>
            <p:cNvSpPr>
              <a:spLocks noChangeShapeType="1"/>
            </p:cNvSpPr>
            <p:nvPr/>
          </p:nvSpPr>
          <p:spPr bwMode="auto">
            <a:xfrm flipH="1">
              <a:off x="2400" y="232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00" name="Line 47"/>
            <p:cNvSpPr>
              <a:spLocks noChangeShapeType="1"/>
            </p:cNvSpPr>
            <p:nvPr/>
          </p:nvSpPr>
          <p:spPr bwMode="auto">
            <a:xfrm flipH="1">
              <a:off x="2400" y="270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01" name="Line 48"/>
            <p:cNvSpPr>
              <a:spLocks noChangeShapeType="1"/>
            </p:cNvSpPr>
            <p:nvPr/>
          </p:nvSpPr>
          <p:spPr bwMode="auto">
            <a:xfrm flipH="1">
              <a:off x="1392"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02" name="Text Box 49"/>
            <p:cNvSpPr txBox="1">
              <a:spLocks noChangeArrowheads="1"/>
            </p:cNvSpPr>
            <p:nvPr/>
          </p:nvSpPr>
          <p:spPr bwMode="auto">
            <a:xfrm flipH="1">
              <a:off x="2304" y="280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7</a:t>
              </a:r>
            </a:p>
          </p:txBody>
        </p:sp>
        <p:sp>
          <p:nvSpPr>
            <p:cNvPr id="16403" name="Text Box 50"/>
            <p:cNvSpPr txBox="1">
              <a:spLocks noChangeArrowheads="1"/>
            </p:cNvSpPr>
            <p:nvPr/>
          </p:nvSpPr>
          <p:spPr bwMode="auto">
            <a:xfrm flipH="1">
              <a:off x="1283" y="277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2</a:t>
              </a:r>
            </a:p>
          </p:txBody>
        </p:sp>
        <p:sp>
          <p:nvSpPr>
            <p:cNvPr id="16404" name="Text Box 51"/>
            <p:cNvSpPr txBox="1">
              <a:spLocks noChangeArrowheads="1"/>
            </p:cNvSpPr>
            <p:nvPr/>
          </p:nvSpPr>
          <p:spPr bwMode="auto">
            <a:xfrm flipH="1">
              <a:off x="4100" y="2805"/>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16</a:t>
              </a:r>
            </a:p>
          </p:txBody>
        </p:sp>
        <p:sp>
          <p:nvSpPr>
            <p:cNvPr id="16405" name="Text Box 52"/>
            <p:cNvSpPr txBox="1">
              <a:spLocks noChangeArrowheads="1"/>
            </p:cNvSpPr>
            <p:nvPr/>
          </p:nvSpPr>
          <p:spPr bwMode="auto">
            <a:xfrm flipH="1">
              <a:off x="864" y="280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0</a:t>
              </a:r>
            </a:p>
          </p:txBody>
        </p:sp>
        <p:sp>
          <p:nvSpPr>
            <p:cNvPr id="16406" name="Text Box 53"/>
            <p:cNvSpPr txBox="1">
              <a:spLocks noChangeArrowheads="1"/>
            </p:cNvSpPr>
            <p:nvPr/>
          </p:nvSpPr>
          <p:spPr bwMode="auto">
            <a:xfrm flipH="1">
              <a:off x="3696" y="2373"/>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4</a:t>
              </a:r>
              <a:endParaRPr lang="en-US">
                <a:latin typeface="Helvetica" pitchFamily="34" charset="0"/>
              </a:endParaRPr>
            </a:p>
          </p:txBody>
        </p:sp>
        <p:sp>
          <p:nvSpPr>
            <p:cNvPr id="16407" name="Line 54"/>
            <p:cNvSpPr>
              <a:spLocks noChangeShapeType="1"/>
            </p:cNvSpPr>
            <p:nvPr/>
          </p:nvSpPr>
          <p:spPr bwMode="auto">
            <a:xfrm flipH="1">
              <a:off x="3456" y="2325"/>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08" name="Line 55"/>
            <p:cNvSpPr>
              <a:spLocks noChangeShapeType="1"/>
            </p:cNvSpPr>
            <p:nvPr/>
          </p:nvSpPr>
          <p:spPr bwMode="auto">
            <a:xfrm flipH="1">
              <a:off x="1152"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09" name="Line 56"/>
            <p:cNvSpPr>
              <a:spLocks noChangeShapeType="1"/>
            </p:cNvSpPr>
            <p:nvPr/>
          </p:nvSpPr>
          <p:spPr bwMode="auto">
            <a:xfrm flipH="1">
              <a:off x="1632"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10" name="Line 57"/>
            <p:cNvSpPr>
              <a:spLocks noChangeShapeType="1"/>
            </p:cNvSpPr>
            <p:nvPr/>
          </p:nvSpPr>
          <p:spPr bwMode="auto">
            <a:xfrm flipH="1">
              <a:off x="1872"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11" name="Line 58"/>
            <p:cNvSpPr>
              <a:spLocks noChangeShapeType="1"/>
            </p:cNvSpPr>
            <p:nvPr/>
          </p:nvSpPr>
          <p:spPr bwMode="auto">
            <a:xfrm flipH="1">
              <a:off x="2064"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12" name="Line 59"/>
            <p:cNvSpPr>
              <a:spLocks noChangeShapeType="1"/>
            </p:cNvSpPr>
            <p:nvPr/>
          </p:nvSpPr>
          <p:spPr bwMode="auto">
            <a:xfrm flipH="1">
              <a:off x="2256"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13" name="Line 60"/>
            <p:cNvSpPr>
              <a:spLocks noChangeShapeType="1"/>
            </p:cNvSpPr>
            <p:nvPr/>
          </p:nvSpPr>
          <p:spPr bwMode="auto">
            <a:xfrm flipH="1">
              <a:off x="2688" y="270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14" name="Text Box 61"/>
            <p:cNvSpPr txBox="1">
              <a:spLocks noChangeArrowheads="1"/>
            </p:cNvSpPr>
            <p:nvPr/>
          </p:nvSpPr>
          <p:spPr bwMode="auto">
            <a:xfrm flipH="1">
              <a:off x="2592" y="280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8</a:t>
              </a:r>
            </a:p>
          </p:txBody>
        </p:sp>
        <p:sp>
          <p:nvSpPr>
            <p:cNvPr id="16415" name="Line 62"/>
            <p:cNvSpPr>
              <a:spLocks noChangeShapeType="1"/>
            </p:cNvSpPr>
            <p:nvPr/>
          </p:nvSpPr>
          <p:spPr bwMode="auto">
            <a:xfrm flipH="1">
              <a:off x="2928"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16" name="Line 63"/>
            <p:cNvSpPr>
              <a:spLocks noChangeShapeType="1"/>
            </p:cNvSpPr>
            <p:nvPr/>
          </p:nvSpPr>
          <p:spPr bwMode="auto">
            <a:xfrm flipH="1">
              <a:off x="3120"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17" name="Line 64"/>
            <p:cNvSpPr>
              <a:spLocks noChangeShapeType="1"/>
            </p:cNvSpPr>
            <p:nvPr/>
          </p:nvSpPr>
          <p:spPr bwMode="auto">
            <a:xfrm flipH="1">
              <a:off x="3312"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18" name="Line 65"/>
            <p:cNvSpPr>
              <a:spLocks noChangeShapeType="1"/>
            </p:cNvSpPr>
            <p:nvPr/>
          </p:nvSpPr>
          <p:spPr bwMode="auto">
            <a:xfrm flipH="1">
              <a:off x="3456" y="270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19" name="Text Box 66"/>
            <p:cNvSpPr txBox="1">
              <a:spLocks noChangeArrowheads="1"/>
            </p:cNvSpPr>
            <p:nvPr/>
          </p:nvSpPr>
          <p:spPr bwMode="auto">
            <a:xfrm flipH="1">
              <a:off x="3312" y="2805"/>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12</a:t>
              </a:r>
            </a:p>
          </p:txBody>
        </p:sp>
        <p:sp>
          <p:nvSpPr>
            <p:cNvPr id="16420" name="Line 67"/>
            <p:cNvSpPr>
              <a:spLocks noChangeShapeType="1"/>
            </p:cNvSpPr>
            <p:nvPr/>
          </p:nvSpPr>
          <p:spPr bwMode="auto">
            <a:xfrm flipH="1">
              <a:off x="3696"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21" name="Line 68"/>
            <p:cNvSpPr>
              <a:spLocks noChangeShapeType="1"/>
            </p:cNvSpPr>
            <p:nvPr/>
          </p:nvSpPr>
          <p:spPr bwMode="auto">
            <a:xfrm flipH="1">
              <a:off x="3888"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22" name="Line 69"/>
            <p:cNvSpPr>
              <a:spLocks noChangeShapeType="1"/>
            </p:cNvSpPr>
            <p:nvPr/>
          </p:nvSpPr>
          <p:spPr bwMode="auto">
            <a:xfrm flipH="1">
              <a:off x="4080" y="263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7" name="Text Box 50"/>
          <p:cNvSpPr txBox="1">
            <a:spLocks noChangeArrowheads="1"/>
          </p:cNvSpPr>
          <p:nvPr/>
        </p:nvSpPr>
        <p:spPr bwMode="auto">
          <a:xfrm flipH="1">
            <a:off x="2913914" y="5091409"/>
            <a:ext cx="3129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4</a:t>
            </a:r>
          </a:p>
        </p:txBody>
      </p:sp>
      <p:sp>
        <p:nvSpPr>
          <p:cNvPr id="38" name="Text Box 50"/>
          <p:cNvSpPr txBox="1">
            <a:spLocks noChangeArrowheads="1"/>
          </p:cNvSpPr>
          <p:nvPr/>
        </p:nvSpPr>
        <p:spPr bwMode="auto">
          <a:xfrm flipH="1">
            <a:off x="3184258" y="5091409"/>
            <a:ext cx="3129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5</a:t>
            </a:r>
          </a:p>
        </p:txBody>
      </p:sp>
    </p:spTree>
    <p:extLst>
      <p:ext uri="{BB962C8B-B14F-4D97-AF65-F5344CB8AC3E}">
        <p14:creationId xmlns:p14="http://schemas.microsoft.com/office/powerpoint/2010/main" val="18082599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62BA26D-D872-48FE-8F56-F64E868B47C8}" type="slidenum">
              <a:rPr lang="en-US" smtClean="0"/>
              <a:pPr eaLnBrk="1" hangingPunct="1"/>
              <a:t>122</a:t>
            </a:fld>
            <a:endParaRPr lang="en-US"/>
          </a:p>
        </p:txBody>
      </p:sp>
      <p:sp>
        <p:nvSpPr>
          <p:cNvPr id="17414" name="Rectangle 36"/>
          <p:cNvSpPr>
            <a:spLocks noGrp="1" noChangeArrowheads="1"/>
          </p:cNvSpPr>
          <p:nvPr>
            <p:ph type="body" idx="1"/>
          </p:nvPr>
        </p:nvSpPr>
        <p:spPr>
          <a:xfrm>
            <a:off x="457200" y="1143000"/>
            <a:ext cx="8229600" cy="5715000"/>
          </a:xfrm>
          <a:noFill/>
        </p:spPr>
        <p:txBody>
          <a:bodyPr>
            <a:noAutofit/>
          </a:bodyPr>
          <a:lstStyle/>
          <a:p>
            <a:pPr eaLnBrk="1" hangingPunct="1">
              <a:lnSpc>
                <a:spcPct val="110000"/>
              </a:lnSpc>
              <a:spcBef>
                <a:spcPts val="0"/>
              </a:spcBef>
              <a:buFont typeface="Wingdings" pitchFamily="2" charset="2"/>
              <a:buNone/>
              <a:tabLst>
                <a:tab pos="1603375" algn="ctr"/>
                <a:tab pos="3254375" algn="ctr"/>
                <a:tab pos="5143500" algn="ctr"/>
              </a:tabLst>
            </a:pPr>
            <a:r>
              <a:rPr lang="en-US" sz="2600"/>
              <a:t>		</a:t>
            </a:r>
            <a:r>
              <a:rPr lang="en-US" sz="2600" u="sng"/>
              <a:t>Process</a:t>
            </a:r>
            <a:r>
              <a:rPr lang="en-US" sz="2600"/>
              <a:t>	</a:t>
            </a:r>
            <a:r>
              <a:rPr lang="en-US" sz="2600" u="sng"/>
              <a:t>Arrival Time</a:t>
            </a:r>
            <a:r>
              <a:rPr lang="en-US" sz="2600"/>
              <a:t>	</a:t>
            </a:r>
            <a:r>
              <a:rPr lang="en-US" sz="2600" u="sng"/>
              <a:t>Burst Time</a:t>
            </a:r>
            <a:endParaRPr lang="en-US" sz="2600"/>
          </a:p>
          <a:p>
            <a:pPr eaLnBrk="1" hangingPunct="1">
              <a:lnSpc>
                <a:spcPct val="110000"/>
              </a:lnSpc>
              <a:spcBef>
                <a:spcPts val="0"/>
              </a:spcBef>
              <a:buFont typeface="Wingdings" pitchFamily="2" charset="2"/>
              <a:buNone/>
              <a:tabLst>
                <a:tab pos="1603375" algn="ctr"/>
                <a:tab pos="3254375" algn="ctr"/>
                <a:tab pos="5143500" algn="ctr"/>
              </a:tabLst>
            </a:pPr>
            <a:r>
              <a:rPr lang="en-US" sz="2600"/>
              <a:t>		</a:t>
            </a:r>
            <a:r>
              <a:rPr lang="en-US" sz="2600" i="1"/>
              <a:t>P</a:t>
            </a:r>
            <a:r>
              <a:rPr lang="en-US" sz="2600" i="1" baseline="-25000"/>
              <a:t>1</a:t>
            </a:r>
            <a:r>
              <a:rPr lang="en-US" sz="2600"/>
              <a:t>	0.0	7(5)</a:t>
            </a:r>
          </a:p>
          <a:p>
            <a:pPr eaLnBrk="1" hangingPunct="1">
              <a:lnSpc>
                <a:spcPct val="110000"/>
              </a:lnSpc>
              <a:spcBef>
                <a:spcPts val="0"/>
              </a:spcBef>
              <a:buFont typeface="Wingdings" pitchFamily="2" charset="2"/>
              <a:buNone/>
              <a:tabLst>
                <a:tab pos="1603375" algn="ctr"/>
                <a:tab pos="3254375" algn="ctr"/>
                <a:tab pos="5143500" algn="ctr"/>
              </a:tabLst>
            </a:pPr>
            <a:r>
              <a:rPr lang="en-US" sz="2600"/>
              <a:t>		 </a:t>
            </a:r>
            <a:r>
              <a:rPr lang="en-US" sz="2600" i="1"/>
              <a:t>P</a:t>
            </a:r>
            <a:r>
              <a:rPr lang="en-US" sz="2600" i="1" baseline="-25000"/>
              <a:t>2	</a:t>
            </a:r>
            <a:r>
              <a:rPr lang="en-US" sz="2600"/>
              <a:t>2.0	4(2)(0)</a:t>
            </a:r>
          </a:p>
          <a:p>
            <a:pPr eaLnBrk="1" hangingPunct="1">
              <a:lnSpc>
                <a:spcPct val="110000"/>
              </a:lnSpc>
              <a:spcBef>
                <a:spcPts val="0"/>
              </a:spcBef>
              <a:buFont typeface="Wingdings" pitchFamily="2" charset="2"/>
              <a:buNone/>
              <a:tabLst>
                <a:tab pos="1603375" algn="ctr"/>
                <a:tab pos="3254375" algn="ctr"/>
                <a:tab pos="5143500" algn="ctr"/>
              </a:tabLst>
            </a:pPr>
            <a:r>
              <a:rPr lang="en-US" sz="2600"/>
              <a:t>		 </a:t>
            </a:r>
            <a:r>
              <a:rPr lang="en-US" sz="2600" i="1"/>
              <a:t>P</a:t>
            </a:r>
            <a:r>
              <a:rPr lang="en-US" sz="2600" i="1" baseline="-25000"/>
              <a:t>3</a:t>
            </a:r>
            <a:r>
              <a:rPr lang="en-US" sz="2600"/>
              <a:t>	4.0	1(0)</a:t>
            </a:r>
          </a:p>
          <a:p>
            <a:pPr eaLnBrk="1" hangingPunct="1">
              <a:lnSpc>
                <a:spcPct val="110000"/>
              </a:lnSpc>
              <a:spcBef>
                <a:spcPts val="0"/>
              </a:spcBef>
              <a:buFont typeface="Wingdings" pitchFamily="2" charset="2"/>
              <a:buNone/>
              <a:tabLst>
                <a:tab pos="1603375" algn="ctr"/>
                <a:tab pos="3254375" algn="ctr"/>
                <a:tab pos="5143500" algn="ctr"/>
              </a:tabLst>
            </a:pPr>
            <a:r>
              <a:rPr lang="en-US" sz="2600"/>
              <a:t>		 </a:t>
            </a:r>
            <a:r>
              <a:rPr lang="en-US" sz="2600" i="1"/>
              <a:t>P</a:t>
            </a:r>
            <a:r>
              <a:rPr lang="en-US" sz="2600" i="1" baseline="-25000"/>
              <a:t>4</a:t>
            </a:r>
            <a:r>
              <a:rPr lang="en-US" sz="2600"/>
              <a:t>	5.0	4</a:t>
            </a:r>
          </a:p>
          <a:p>
            <a:pPr eaLnBrk="1" hangingPunct="1">
              <a:tabLst>
                <a:tab pos="1603375" algn="ctr"/>
                <a:tab pos="3254375" algn="ctr"/>
                <a:tab pos="5143500" algn="ctr"/>
              </a:tabLst>
            </a:pPr>
            <a:r>
              <a:rPr lang="en-US" sz="2600"/>
              <a:t>SJF (preemptive)</a:t>
            </a:r>
          </a:p>
          <a:p>
            <a:pPr eaLnBrk="1" hangingPunct="1">
              <a:buFont typeface="Wingdings" pitchFamily="2" charset="2"/>
              <a:buNone/>
              <a:tabLst>
                <a:tab pos="1603375" algn="ctr"/>
                <a:tab pos="3254375" algn="ctr"/>
                <a:tab pos="5143500" algn="ctr"/>
              </a:tabLst>
            </a:pPr>
            <a:endParaRPr lang="en-US" sz="2600"/>
          </a:p>
          <a:p>
            <a:pPr eaLnBrk="1" hangingPunct="1">
              <a:buFont typeface="Wingdings" pitchFamily="2" charset="2"/>
              <a:buNone/>
              <a:tabLst>
                <a:tab pos="1603375" algn="ctr"/>
                <a:tab pos="3254375" algn="ctr"/>
                <a:tab pos="5143500" algn="ctr"/>
              </a:tabLst>
            </a:pPr>
            <a:endParaRPr lang="en-US" sz="2600"/>
          </a:p>
          <a:p>
            <a:pPr marL="0" indent="0">
              <a:lnSpc>
                <a:spcPct val="100000"/>
              </a:lnSpc>
              <a:buNone/>
              <a:tabLst>
                <a:tab pos="1603375" algn="ctr"/>
                <a:tab pos="3254375" algn="ctr"/>
                <a:tab pos="5143500" algn="ctr"/>
              </a:tabLst>
            </a:pPr>
            <a:r>
              <a:rPr lang="en-US" sz="2600"/>
              <a:t>T</a:t>
            </a:r>
            <a:r>
              <a:rPr lang="en-US" sz="2600" baseline="-25000"/>
              <a:t>chờ </a:t>
            </a:r>
            <a:r>
              <a:rPr lang="en-US" sz="2600"/>
              <a:t>= t</a:t>
            </a:r>
            <a:r>
              <a:rPr lang="en-US" sz="2600" baseline="-25000"/>
              <a:t>kết</a:t>
            </a:r>
            <a:r>
              <a:rPr lang="en-US" sz="2600"/>
              <a:t> </a:t>
            </a:r>
            <a:r>
              <a:rPr lang="en-US" sz="2600" baseline="-25000"/>
              <a:t>thúc</a:t>
            </a:r>
            <a:r>
              <a:rPr lang="en-US" sz="2600"/>
              <a:t> - t</a:t>
            </a:r>
            <a:r>
              <a:rPr lang="en-US" sz="2600" baseline="-25000"/>
              <a:t>thực hiện</a:t>
            </a:r>
            <a:r>
              <a:rPr lang="en-US" sz="2600"/>
              <a:t> - t</a:t>
            </a:r>
            <a:r>
              <a:rPr lang="en-US" sz="2600" baseline="-25000"/>
              <a:t>nạp    </a:t>
            </a:r>
            <a:endParaRPr lang="en-US" sz="2600"/>
          </a:p>
          <a:p>
            <a:pPr marL="0" indent="0" eaLnBrk="1" hangingPunct="1">
              <a:buNone/>
              <a:tabLst>
                <a:tab pos="1603375" algn="ctr"/>
                <a:tab pos="3254375" algn="ctr"/>
                <a:tab pos="5143500" algn="ctr"/>
              </a:tabLst>
            </a:pPr>
            <a:r>
              <a:rPr lang="en-US" sz="2600"/>
              <a:t>Average waiting time = (9 + 1 + 0 +2)/4 = 3</a:t>
            </a:r>
            <a:endParaRPr lang="en-US" sz="2600" i="1" baseline="-25000"/>
          </a:p>
        </p:txBody>
      </p:sp>
      <p:grpSp>
        <p:nvGrpSpPr>
          <p:cNvPr id="17415" name="Group 74"/>
          <p:cNvGrpSpPr>
            <a:grpSpLocks/>
          </p:cNvGrpSpPr>
          <p:nvPr/>
        </p:nvGrpSpPr>
        <p:grpSpPr bwMode="auto">
          <a:xfrm>
            <a:off x="1752600" y="4004870"/>
            <a:ext cx="5924550" cy="1204913"/>
            <a:chOff x="864" y="2364"/>
            <a:chExt cx="3732" cy="759"/>
          </a:xfrm>
        </p:grpSpPr>
        <p:sp>
          <p:nvSpPr>
            <p:cNvPr id="17416" name="Rectangle 37"/>
            <p:cNvSpPr>
              <a:spLocks noChangeArrowheads="1"/>
            </p:cNvSpPr>
            <p:nvPr/>
          </p:nvSpPr>
          <p:spPr bwMode="auto">
            <a:xfrm flipH="1">
              <a:off x="960" y="2373"/>
              <a:ext cx="3504" cy="38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7417" name="Text Box 38"/>
            <p:cNvSpPr txBox="1">
              <a:spLocks noChangeArrowheads="1"/>
            </p:cNvSpPr>
            <p:nvPr/>
          </p:nvSpPr>
          <p:spPr bwMode="auto">
            <a:xfrm flipH="1">
              <a:off x="1008"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1</a:t>
              </a:r>
              <a:endParaRPr lang="en-US">
                <a:latin typeface="Helvetica" pitchFamily="34" charset="0"/>
              </a:endParaRPr>
            </a:p>
          </p:txBody>
        </p:sp>
        <p:sp>
          <p:nvSpPr>
            <p:cNvPr id="17418" name="Text Box 39"/>
            <p:cNvSpPr txBox="1">
              <a:spLocks noChangeArrowheads="1"/>
            </p:cNvSpPr>
            <p:nvPr/>
          </p:nvSpPr>
          <p:spPr bwMode="auto">
            <a:xfrm flipH="1">
              <a:off x="1824"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3</a:t>
              </a:r>
              <a:endParaRPr lang="en-US">
                <a:latin typeface="Helvetica" pitchFamily="34" charset="0"/>
              </a:endParaRPr>
            </a:p>
          </p:txBody>
        </p:sp>
        <p:sp>
          <p:nvSpPr>
            <p:cNvPr id="17419" name="Text Box 40"/>
            <p:cNvSpPr txBox="1">
              <a:spLocks noChangeArrowheads="1"/>
            </p:cNvSpPr>
            <p:nvPr/>
          </p:nvSpPr>
          <p:spPr bwMode="auto">
            <a:xfrm flipH="1">
              <a:off x="1488"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2</a:t>
              </a:r>
              <a:endParaRPr lang="en-US">
                <a:latin typeface="Helvetica" pitchFamily="34" charset="0"/>
              </a:endParaRPr>
            </a:p>
          </p:txBody>
        </p:sp>
        <p:sp>
          <p:nvSpPr>
            <p:cNvPr id="17420" name="Line 41"/>
            <p:cNvSpPr>
              <a:spLocks noChangeShapeType="1"/>
            </p:cNvSpPr>
            <p:nvPr/>
          </p:nvSpPr>
          <p:spPr bwMode="auto">
            <a:xfrm flipH="1">
              <a:off x="4452" y="274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1" name="Line 42"/>
            <p:cNvSpPr>
              <a:spLocks noChangeShapeType="1"/>
            </p:cNvSpPr>
            <p:nvPr/>
          </p:nvSpPr>
          <p:spPr bwMode="auto">
            <a:xfrm flipH="1">
              <a:off x="960" y="275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2" name="Line 43"/>
            <p:cNvSpPr>
              <a:spLocks noChangeShapeType="1"/>
            </p:cNvSpPr>
            <p:nvPr/>
          </p:nvSpPr>
          <p:spPr bwMode="auto">
            <a:xfrm flipH="1">
              <a:off x="2688" y="2373"/>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3" name="Line 44"/>
            <p:cNvSpPr>
              <a:spLocks noChangeShapeType="1"/>
            </p:cNvSpPr>
            <p:nvPr/>
          </p:nvSpPr>
          <p:spPr bwMode="auto">
            <a:xfrm flipH="1">
              <a:off x="1344" y="2364"/>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4" name="Line 45"/>
            <p:cNvSpPr>
              <a:spLocks noChangeShapeType="1"/>
            </p:cNvSpPr>
            <p:nvPr/>
          </p:nvSpPr>
          <p:spPr bwMode="auto">
            <a:xfrm flipH="1">
              <a:off x="2400" y="275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5" name="Text Box 47"/>
            <p:cNvSpPr txBox="1">
              <a:spLocks noChangeArrowheads="1"/>
            </p:cNvSpPr>
            <p:nvPr/>
          </p:nvSpPr>
          <p:spPr bwMode="auto">
            <a:xfrm flipH="1">
              <a:off x="1728" y="289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4</a:t>
              </a:r>
            </a:p>
          </p:txBody>
        </p:sp>
        <p:sp>
          <p:nvSpPr>
            <p:cNvPr id="17426" name="Text Box 48"/>
            <p:cNvSpPr txBox="1">
              <a:spLocks noChangeArrowheads="1"/>
            </p:cNvSpPr>
            <p:nvPr/>
          </p:nvSpPr>
          <p:spPr bwMode="auto">
            <a:xfrm flipH="1">
              <a:off x="1248" y="289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2</a:t>
              </a:r>
            </a:p>
          </p:txBody>
        </p:sp>
        <p:sp>
          <p:nvSpPr>
            <p:cNvPr id="17427" name="Text Box 49"/>
            <p:cNvSpPr txBox="1">
              <a:spLocks noChangeArrowheads="1"/>
            </p:cNvSpPr>
            <p:nvPr/>
          </p:nvSpPr>
          <p:spPr bwMode="auto">
            <a:xfrm flipH="1">
              <a:off x="3312" y="284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11</a:t>
              </a:r>
            </a:p>
          </p:txBody>
        </p:sp>
        <p:sp>
          <p:nvSpPr>
            <p:cNvPr id="17428" name="Text Box 50"/>
            <p:cNvSpPr txBox="1">
              <a:spLocks noChangeArrowheads="1"/>
            </p:cNvSpPr>
            <p:nvPr/>
          </p:nvSpPr>
          <p:spPr bwMode="auto">
            <a:xfrm flipH="1">
              <a:off x="864" y="285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0</a:t>
              </a:r>
            </a:p>
          </p:txBody>
        </p:sp>
        <p:sp>
          <p:nvSpPr>
            <p:cNvPr id="17429" name="Text Box 51"/>
            <p:cNvSpPr txBox="1">
              <a:spLocks noChangeArrowheads="1"/>
            </p:cNvSpPr>
            <p:nvPr/>
          </p:nvSpPr>
          <p:spPr bwMode="auto">
            <a:xfrm flipH="1">
              <a:off x="2976"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4</a:t>
              </a:r>
              <a:endParaRPr lang="en-US">
                <a:latin typeface="Helvetica" pitchFamily="34" charset="0"/>
              </a:endParaRPr>
            </a:p>
          </p:txBody>
        </p:sp>
        <p:sp>
          <p:nvSpPr>
            <p:cNvPr id="17430" name="Line 52"/>
            <p:cNvSpPr>
              <a:spLocks noChangeShapeType="1"/>
            </p:cNvSpPr>
            <p:nvPr/>
          </p:nvSpPr>
          <p:spPr bwMode="auto">
            <a:xfrm flipH="1">
              <a:off x="3456" y="2373"/>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1" name="Line 53"/>
            <p:cNvSpPr>
              <a:spLocks noChangeShapeType="1"/>
            </p:cNvSpPr>
            <p:nvPr/>
          </p:nvSpPr>
          <p:spPr bwMode="auto">
            <a:xfrm flipH="1">
              <a:off x="1152"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2" name="Line 54"/>
            <p:cNvSpPr>
              <a:spLocks noChangeShapeType="1"/>
            </p:cNvSpPr>
            <p:nvPr/>
          </p:nvSpPr>
          <p:spPr bwMode="auto">
            <a:xfrm flipH="1">
              <a:off x="1632"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3" name="Line 58"/>
            <p:cNvSpPr>
              <a:spLocks noChangeShapeType="1"/>
            </p:cNvSpPr>
            <p:nvPr/>
          </p:nvSpPr>
          <p:spPr bwMode="auto">
            <a:xfrm flipH="1">
              <a:off x="2688" y="275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4" name="Text Box 59"/>
            <p:cNvSpPr txBox="1">
              <a:spLocks noChangeArrowheads="1"/>
            </p:cNvSpPr>
            <p:nvPr/>
          </p:nvSpPr>
          <p:spPr bwMode="auto">
            <a:xfrm flipH="1">
              <a:off x="2064" y="289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5</a:t>
              </a:r>
            </a:p>
          </p:txBody>
        </p:sp>
        <p:sp>
          <p:nvSpPr>
            <p:cNvPr id="17435" name="Line 60"/>
            <p:cNvSpPr>
              <a:spLocks noChangeShapeType="1"/>
            </p:cNvSpPr>
            <p:nvPr/>
          </p:nvSpPr>
          <p:spPr bwMode="auto">
            <a:xfrm flipH="1">
              <a:off x="2928"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6" name="Line 61"/>
            <p:cNvSpPr>
              <a:spLocks noChangeShapeType="1"/>
            </p:cNvSpPr>
            <p:nvPr/>
          </p:nvSpPr>
          <p:spPr bwMode="auto">
            <a:xfrm flipH="1">
              <a:off x="3120"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7" name="Line 62"/>
            <p:cNvSpPr>
              <a:spLocks noChangeShapeType="1"/>
            </p:cNvSpPr>
            <p:nvPr/>
          </p:nvSpPr>
          <p:spPr bwMode="auto">
            <a:xfrm flipH="1">
              <a:off x="3312"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8" name="Line 63"/>
            <p:cNvSpPr>
              <a:spLocks noChangeShapeType="1"/>
            </p:cNvSpPr>
            <p:nvPr/>
          </p:nvSpPr>
          <p:spPr bwMode="auto">
            <a:xfrm flipH="1">
              <a:off x="3456" y="275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9" name="Text Box 64"/>
            <p:cNvSpPr txBox="1">
              <a:spLocks noChangeArrowheads="1"/>
            </p:cNvSpPr>
            <p:nvPr/>
          </p:nvSpPr>
          <p:spPr bwMode="auto">
            <a:xfrm flipH="1">
              <a:off x="2592" y="289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7</a:t>
              </a:r>
            </a:p>
          </p:txBody>
        </p:sp>
        <p:sp>
          <p:nvSpPr>
            <p:cNvPr id="17440" name="Line 65"/>
            <p:cNvSpPr>
              <a:spLocks noChangeShapeType="1"/>
            </p:cNvSpPr>
            <p:nvPr/>
          </p:nvSpPr>
          <p:spPr bwMode="auto">
            <a:xfrm flipH="1">
              <a:off x="3696"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1" name="Line 66"/>
            <p:cNvSpPr>
              <a:spLocks noChangeShapeType="1"/>
            </p:cNvSpPr>
            <p:nvPr/>
          </p:nvSpPr>
          <p:spPr bwMode="auto">
            <a:xfrm flipH="1">
              <a:off x="3888"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2" name="Line 67"/>
            <p:cNvSpPr>
              <a:spLocks noChangeShapeType="1"/>
            </p:cNvSpPr>
            <p:nvPr/>
          </p:nvSpPr>
          <p:spPr bwMode="auto">
            <a:xfrm flipH="1">
              <a:off x="4080"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3" name="Line 68"/>
            <p:cNvSpPr>
              <a:spLocks noChangeShapeType="1"/>
            </p:cNvSpPr>
            <p:nvPr/>
          </p:nvSpPr>
          <p:spPr bwMode="auto">
            <a:xfrm flipH="1">
              <a:off x="1824" y="2364"/>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4" name="Line 69"/>
            <p:cNvSpPr>
              <a:spLocks noChangeShapeType="1"/>
            </p:cNvSpPr>
            <p:nvPr/>
          </p:nvSpPr>
          <p:spPr bwMode="auto">
            <a:xfrm flipH="1">
              <a:off x="2160" y="2364"/>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5" name="Text Box 70"/>
            <p:cNvSpPr txBox="1">
              <a:spLocks noChangeArrowheads="1"/>
            </p:cNvSpPr>
            <p:nvPr/>
          </p:nvSpPr>
          <p:spPr bwMode="auto">
            <a:xfrm flipH="1">
              <a:off x="2256"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2</a:t>
              </a:r>
              <a:endParaRPr lang="en-US">
                <a:latin typeface="Helvetica" pitchFamily="34" charset="0"/>
              </a:endParaRPr>
            </a:p>
          </p:txBody>
        </p:sp>
        <p:sp>
          <p:nvSpPr>
            <p:cNvPr id="17446" name="Text Box 71"/>
            <p:cNvSpPr txBox="1">
              <a:spLocks noChangeArrowheads="1"/>
            </p:cNvSpPr>
            <p:nvPr/>
          </p:nvSpPr>
          <p:spPr bwMode="auto">
            <a:xfrm flipH="1">
              <a:off x="3840" y="2412"/>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P</a:t>
              </a:r>
              <a:r>
                <a:rPr lang="en-US" baseline="-25000">
                  <a:latin typeface="Helvetica" pitchFamily="34" charset="0"/>
                </a:rPr>
                <a:t>1</a:t>
              </a:r>
              <a:endParaRPr lang="en-US">
                <a:latin typeface="Helvetica" pitchFamily="34" charset="0"/>
              </a:endParaRPr>
            </a:p>
          </p:txBody>
        </p:sp>
        <p:sp>
          <p:nvSpPr>
            <p:cNvPr id="17447" name="Line 72"/>
            <p:cNvSpPr>
              <a:spLocks noChangeShapeType="1"/>
            </p:cNvSpPr>
            <p:nvPr/>
          </p:nvSpPr>
          <p:spPr bwMode="auto">
            <a:xfrm flipH="1">
              <a:off x="4272" y="268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8" name="Text Box 73"/>
            <p:cNvSpPr txBox="1">
              <a:spLocks noChangeArrowheads="1"/>
            </p:cNvSpPr>
            <p:nvPr/>
          </p:nvSpPr>
          <p:spPr bwMode="auto">
            <a:xfrm flipH="1">
              <a:off x="4320" y="284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a:latin typeface="Helvetica" pitchFamily="34" charset="0"/>
                </a:rPr>
                <a:t>16</a:t>
              </a:r>
            </a:p>
          </p:txBody>
        </p:sp>
      </p:grpSp>
      <p:sp>
        <p:nvSpPr>
          <p:cNvPr id="42" name="Rectangle 4"/>
          <p:cNvSpPr txBox="1">
            <a:spLocks noChangeArrowheads="1"/>
          </p:cNvSpPr>
          <p:nvPr/>
        </p:nvSpPr>
        <p:spPr>
          <a:xfrm>
            <a:off x="606425" y="100807"/>
            <a:ext cx="8839200" cy="79375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3400"/>
              <a:t>Ví dụ về giải thuật SJF với mức ưu tiên</a:t>
            </a:r>
          </a:p>
        </p:txBody>
      </p:sp>
    </p:spTree>
    <p:extLst>
      <p:ext uri="{BB962C8B-B14F-4D97-AF65-F5344CB8AC3E}">
        <p14:creationId xmlns:p14="http://schemas.microsoft.com/office/powerpoint/2010/main" val="27008589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10400" y="6356350"/>
            <a:ext cx="2133600" cy="365125"/>
          </a:xfrm>
        </p:spPr>
        <p:txBody>
          <a:bodyPr/>
          <a:lstStyle/>
          <a:p>
            <a:fld id="{6654560D-949A-4FF0-83BB-4886580DA1ED}" type="slidenum">
              <a:rPr lang="en-US" smtClean="0"/>
              <a:pPr/>
              <a:t>123</a:t>
            </a:fld>
            <a:endParaRPr lang="en-US"/>
          </a:p>
        </p:txBody>
      </p:sp>
      <p:sp>
        <p:nvSpPr>
          <p:cNvPr id="6" name="Rectangle 2"/>
          <p:cNvSpPr txBox="1">
            <a:spLocks noChangeArrowheads="1"/>
          </p:cNvSpPr>
          <p:nvPr/>
        </p:nvSpPr>
        <p:spPr>
          <a:xfrm>
            <a:off x="685800" y="228600"/>
            <a:ext cx="68580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3.2.3. Lập lịch có độ ưu tiên</a:t>
            </a:r>
          </a:p>
        </p:txBody>
      </p:sp>
      <p:sp>
        <p:nvSpPr>
          <p:cNvPr id="23" name="Rectangle 3"/>
          <p:cNvSpPr txBox="1">
            <a:spLocks noChangeArrowheads="1"/>
          </p:cNvSpPr>
          <p:nvPr/>
        </p:nvSpPr>
        <p:spPr>
          <a:xfrm>
            <a:off x="194534" y="1219200"/>
            <a:ext cx="8686800" cy="4572000"/>
          </a:xfrm>
          <a:prstGeom prst="rect">
            <a:avLst/>
          </a:prstGeom>
        </p:spPr>
        <p:txBody>
          <a:bodyPr vert="horz" lIns="91440" tIns="45720" rIns="91440" bIns="45720" rtlCol="0">
            <a:no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10000"/>
              </a:lnSpc>
            </a:pPr>
            <a:r>
              <a:rPr lang="en-US"/>
              <a:t>Nguyên tắc: </a:t>
            </a:r>
          </a:p>
          <a:p>
            <a:pPr lvl="1" algn="just">
              <a:lnSpc>
                <a:spcPct val="110000"/>
              </a:lnSpc>
            </a:pPr>
            <a:r>
              <a:rPr lang="en-US"/>
              <a:t>Mỗi tiến trình được gắn một tham số lập lịch (một số nguyên) gọi là độ ưu tiên p.</a:t>
            </a:r>
          </a:p>
          <a:p>
            <a:pPr lvl="1" algn="just">
              <a:lnSpc>
                <a:spcPct val="110000"/>
              </a:lnSpc>
            </a:pPr>
            <a:r>
              <a:rPr lang="en-US"/>
              <a:t>CPU sẽ được cấp phát cho thiến trình có độ ưu tiên lớn nhất (số nguyên nhỏ nhất </a:t>
            </a:r>
            <a:r>
              <a:rPr lang="en-US">
                <a:sym typeface="Symbol" pitchFamily="18" charset="2"/>
              </a:rPr>
              <a:t> độ ưu tiên lớn nhất).</a:t>
            </a:r>
          </a:p>
          <a:p>
            <a:pPr lvl="1" algn="just">
              <a:lnSpc>
                <a:spcPct val="110000"/>
              </a:lnSpc>
            </a:pPr>
            <a:r>
              <a:rPr lang="en-US"/>
              <a:t>Vấn đề: đ</a:t>
            </a:r>
            <a:r>
              <a:rPr lang="en-US">
                <a:sym typeface="Symbol" pitchFamily="18" charset="2"/>
              </a:rPr>
              <a:t>ói CPU - các tiến trình có mức ưu tiên thấp có thể không bao giờ được cấp CPU.</a:t>
            </a:r>
          </a:p>
          <a:p>
            <a:pPr lvl="1" algn="just">
              <a:lnSpc>
                <a:spcPct val="110000"/>
              </a:lnSpc>
            </a:pPr>
            <a:r>
              <a:rPr lang="en-US">
                <a:sym typeface="Symbol" pitchFamily="18" charset="2"/>
              </a:rPr>
              <a:t>Giải pháp: lão hoá - theo thời gian, các tiến trình có thời gian chờ lâu sẽ được tăng mức ưu tiên.</a:t>
            </a:r>
            <a:r>
              <a:rPr lang="en-US"/>
              <a:t> </a:t>
            </a:r>
          </a:p>
        </p:txBody>
      </p:sp>
    </p:spTree>
    <p:extLst>
      <p:ext uri="{BB962C8B-B14F-4D97-AF65-F5344CB8AC3E}">
        <p14:creationId xmlns:p14="http://schemas.microsoft.com/office/powerpoint/2010/main" val="267756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fade">
                                      <p:cBhvr>
                                        <p:cTn id="22" dur="500"/>
                                        <p:tgtEl>
                                          <p:spTgt spid="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Effect transition="in" filter="fade">
                                      <p:cBhvr>
                                        <p:cTn id="27"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 y="1619250"/>
            <a:ext cx="8229600" cy="4933950"/>
          </a:xfrm>
          <a:prstGeom prst="rect">
            <a:avLst/>
          </a:prstGeom>
        </p:spPr>
      </p:pic>
      <p:sp>
        <p:nvSpPr>
          <p:cNvPr id="4" name="Slide Number Placeholder 3"/>
          <p:cNvSpPr>
            <a:spLocks noGrp="1"/>
          </p:cNvSpPr>
          <p:nvPr>
            <p:ph type="sldNum" sz="quarter" idx="12"/>
          </p:nvPr>
        </p:nvSpPr>
        <p:spPr>
          <a:xfrm>
            <a:off x="7010400" y="6356350"/>
            <a:ext cx="2133600" cy="365125"/>
          </a:xfrm>
        </p:spPr>
        <p:txBody>
          <a:bodyPr/>
          <a:lstStyle/>
          <a:p>
            <a:fld id="{6654560D-949A-4FF0-83BB-4886580DA1ED}" type="slidenum">
              <a:rPr lang="en-US" smtClean="0"/>
              <a:pPr/>
              <a:t>124</a:t>
            </a:fld>
            <a:endParaRPr lang="en-US"/>
          </a:p>
        </p:txBody>
      </p:sp>
      <p:sp>
        <p:nvSpPr>
          <p:cNvPr id="6" name="Rectangle 2"/>
          <p:cNvSpPr txBox="1">
            <a:spLocks noChangeArrowheads="1"/>
          </p:cNvSpPr>
          <p:nvPr/>
        </p:nvSpPr>
        <p:spPr>
          <a:xfrm>
            <a:off x="685800" y="183141"/>
            <a:ext cx="68580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3.3 Lập lịch có độ ưu tiên</a:t>
            </a:r>
          </a:p>
        </p:txBody>
      </p:sp>
      <p:sp>
        <p:nvSpPr>
          <p:cNvPr id="23" name="Rectangle 3"/>
          <p:cNvSpPr txBox="1">
            <a:spLocks noChangeArrowheads="1"/>
          </p:cNvSpPr>
          <p:nvPr/>
        </p:nvSpPr>
        <p:spPr>
          <a:xfrm>
            <a:off x="0" y="1219200"/>
            <a:ext cx="9067800" cy="5638800"/>
          </a:xfrm>
          <a:prstGeom prst="rect">
            <a:avLst/>
          </a:prstGeom>
        </p:spPr>
        <p:txBody>
          <a:bodyPr vert="horz" lIns="91440" tIns="45720" rIns="91440" bIns="45720" rtlCol="0">
            <a:no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10000"/>
              </a:lnSpc>
              <a:buNone/>
            </a:pPr>
            <a:r>
              <a:rPr lang="en-US"/>
              <a:t>	Ví dụ:</a:t>
            </a:r>
          </a:p>
        </p:txBody>
      </p:sp>
    </p:spTree>
    <p:extLst>
      <p:ext uri="{BB962C8B-B14F-4D97-AF65-F5344CB8AC3E}">
        <p14:creationId xmlns:p14="http://schemas.microsoft.com/office/powerpoint/2010/main" val="16811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10400" y="6356350"/>
            <a:ext cx="2133600" cy="365125"/>
          </a:xfrm>
        </p:spPr>
        <p:txBody>
          <a:bodyPr/>
          <a:lstStyle/>
          <a:p>
            <a:fld id="{6654560D-949A-4FF0-83BB-4886580DA1ED}" type="slidenum">
              <a:rPr lang="en-US" smtClean="0"/>
              <a:pPr/>
              <a:t>125</a:t>
            </a:fld>
            <a:endParaRPr lang="en-US"/>
          </a:p>
        </p:txBody>
      </p:sp>
      <p:sp>
        <p:nvSpPr>
          <p:cNvPr id="6" name="Rectangle 2"/>
          <p:cNvSpPr txBox="1">
            <a:spLocks noChangeArrowheads="1"/>
          </p:cNvSpPr>
          <p:nvPr/>
        </p:nvSpPr>
        <p:spPr>
          <a:xfrm>
            <a:off x="647700" y="228600"/>
            <a:ext cx="77724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3.4. Lập lịch quay vòng RR - Round Robin </a:t>
            </a:r>
          </a:p>
        </p:txBody>
      </p:sp>
      <p:sp>
        <p:nvSpPr>
          <p:cNvPr id="23" name="Rectangle 3"/>
          <p:cNvSpPr txBox="1">
            <a:spLocks noChangeArrowheads="1"/>
          </p:cNvSpPr>
          <p:nvPr/>
        </p:nvSpPr>
        <p:spPr>
          <a:xfrm>
            <a:off x="88751" y="1082675"/>
            <a:ext cx="9067800" cy="5638800"/>
          </a:xfrm>
          <a:prstGeom prst="rect">
            <a:avLst/>
          </a:prstGeom>
        </p:spPr>
        <p:txBody>
          <a:bodyPr vert="horz" lIns="91440" tIns="45720" rIns="91440" bIns="45720" rtlCol="0">
            <a:no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10000"/>
              </a:lnSpc>
            </a:pPr>
            <a:r>
              <a:rPr lang="en-US" sz="2400"/>
              <a:t>Mỗi tiến trình được nhận một đơn vị thời gian CPU nhỏ (</a:t>
            </a:r>
            <a:r>
              <a:rPr lang="en-US" sz="2400">
                <a:solidFill>
                  <a:srgbClr val="FF0000"/>
                </a:solidFill>
              </a:rPr>
              <a:t>quantum</a:t>
            </a:r>
            <a:r>
              <a:rPr lang="en-US" sz="2400"/>
              <a:t>), thường 10-100 mili giây. Sau khoảng thời gian đó, tiến trình sẽ bị tước CPU và đưa trở lại cuối danh sách sẵn sàng.</a:t>
            </a:r>
          </a:p>
          <a:p>
            <a:pPr algn="just">
              <a:lnSpc>
                <a:spcPct val="110000"/>
              </a:lnSpc>
            </a:pPr>
            <a:r>
              <a:rPr lang="en-US" sz="2400"/>
              <a:t>Nếu có n tiến trình trong danh sách sẵn sàng và thời gian </a:t>
            </a:r>
            <a:r>
              <a:rPr lang="en-US" sz="2400">
                <a:solidFill>
                  <a:srgbClr val="FF0000"/>
                </a:solidFill>
              </a:rPr>
              <a:t>quantum</a:t>
            </a:r>
            <a:r>
              <a:rPr lang="en-US" sz="2400"/>
              <a:t> là q thì mỗi tiến trình sẽ nhận được 1/n thời gian sử dụng CPU trong các khoảng tối đa q đơn vị thời gian. Không có tiến trình nào chờ quá (n-1)q đơn vị thời gian.</a:t>
            </a:r>
          </a:p>
          <a:p>
            <a:pPr algn="just">
              <a:lnSpc>
                <a:spcPct val="110000"/>
              </a:lnSpc>
            </a:pPr>
            <a:r>
              <a:rPr lang="en-US" sz="2400"/>
              <a:t>Tính hiệu quả của giải thuật phụ thuộc độ lớn </a:t>
            </a:r>
            <a:r>
              <a:rPr lang="en-US" sz="2400">
                <a:solidFill>
                  <a:srgbClr val="FF0000"/>
                </a:solidFill>
              </a:rPr>
              <a:t>quantum</a:t>
            </a:r>
            <a:r>
              <a:rPr lang="en-US" sz="2400"/>
              <a:t>:</a:t>
            </a:r>
          </a:p>
          <a:p>
            <a:pPr marL="457200" lvl="1" indent="-274320" algn="just">
              <a:lnSpc>
                <a:spcPct val="110000"/>
              </a:lnSpc>
            </a:pPr>
            <a:r>
              <a:rPr lang="en-US" sz="2400" i="1">
                <a:sym typeface="Symbol" pitchFamily="18" charset="2"/>
              </a:rPr>
              <a:t>q </a:t>
            </a:r>
            <a:r>
              <a:rPr lang="en-US" sz="2400">
                <a:sym typeface="Symbol" pitchFamily="18" charset="2"/>
              </a:rPr>
              <a:t>nhỏ  q phải đủ lớn đối với sự chuyển đổi ngữ cảnh, nếu không chi phí sẽ quá lớn.</a:t>
            </a:r>
          </a:p>
          <a:p>
            <a:pPr marL="457200" lvl="1" indent="-274320" algn="just">
              <a:lnSpc>
                <a:spcPct val="110000"/>
              </a:lnSpc>
            </a:pPr>
            <a:r>
              <a:rPr lang="en-US" sz="2400" i="1"/>
              <a:t>q</a:t>
            </a:r>
            <a:r>
              <a:rPr lang="en-US" sz="2400"/>
              <a:t> lớn </a:t>
            </a:r>
            <a:r>
              <a:rPr lang="en-US" sz="2400">
                <a:sym typeface="Symbol" pitchFamily="18" charset="2"/>
              </a:rPr>
              <a:t> số thao tác chuyển trạng thái giảm (FIFO).</a:t>
            </a:r>
          </a:p>
        </p:txBody>
      </p:sp>
    </p:spTree>
    <p:extLst>
      <p:ext uri="{BB962C8B-B14F-4D97-AF65-F5344CB8AC3E}">
        <p14:creationId xmlns:p14="http://schemas.microsoft.com/office/powerpoint/2010/main" val="363286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fade">
                                      <p:cBhvr>
                                        <p:cTn id="22" dur="500"/>
                                        <p:tgtEl>
                                          <p:spTgt spid="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Effect transition="in" filter="fade">
                                      <p:cBhvr>
                                        <p:cTn id="27"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126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29" y="1470174"/>
            <a:ext cx="8722740"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647700" y="134004"/>
            <a:ext cx="77724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 Lập lịch quay vòng RR - Round Robin </a:t>
            </a:r>
          </a:p>
        </p:txBody>
      </p:sp>
      <p:sp>
        <p:nvSpPr>
          <p:cNvPr id="7" name="Rectangle 3"/>
          <p:cNvSpPr txBox="1">
            <a:spLocks noChangeArrowheads="1"/>
          </p:cNvSpPr>
          <p:nvPr/>
        </p:nvSpPr>
        <p:spPr>
          <a:xfrm>
            <a:off x="228600" y="914698"/>
            <a:ext cx="9067800" cy="609600"/>
          </a:xfrm>
          <a:prstGeom prst="rect">
            <a:avLst/>
          </a:prstGeom>
        </p:spPr>
        <p:txBody>
          <a:bodyPr vert="horz" lIns="91440" tIns="45720" rIns="91440" bIns="45720" rtlCol="0">
            <a:no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10000"/>
              </a:lnSpc>
            </a:pPr>
            <a:r>
              <a:rPr lang="en-US">
                <a:sym typeface="Symbol" pitchFamily="18" charset="2"/>
              </a:rPr>
              <a:t>Ví dụ:</a:t>
            </a:r>
          </a:p>
        </p:txBody>
      </p:sp>
    </p:spTree>
    <p:extLst>
      <p:ext uri="{BB962C8B-B14F-4D97-AF65-F5344CB8AC3E}">
        <p14:creationId xmlns:p14="http://schemas.microsoft.com/office/powerpoint/2010/main" val="211223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399"/>
            <a:ext cx="7924800" cy="936317"/>
          </a:xfrm>
        </p:spPr>
        <p:txBody>
          <a:bodyPr>
            <a:normAutofit/>
          </a:bodyPr>
          <a:lstStyle/>
          <a:p>
            <a:pPr algn="l"/>
            <a:r>
              <a:rPr lang="en-US" sz="2800"/>
              <a:t>3.5. LẬP LỊCH VỚI HÀNG CHỜ ĐA MỨC</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127</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7554198"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36502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586" y="234430"/>
            <a:ext cx="7924800" cy="936317"/>
          </a:xfrm>
        </p:spPr>
        <p:txBody>
          <a:bodyPr>
            <a:normAutofit/>
          </a:bodyPr>
          <a:lstStyle/>
          <a:p>
            <a:pPr algn="l"/>
            <a:r>
              <a:rPr lang="en-US" sz="2800"/>
              <a:t>LẬP LỊCH VỚI HÀNG CHỜ ĐA MỨC</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128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14" y="1088716"/>
            <a:ext cx="7775986" cy="4384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58718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84470"/>
            <a:ext cx="8305800" cy="936317"/>
          </a:xfrm>
        </p:spPr>
        <p:txBody>
          <a:bodyPr>
            <a:noAutofit/>
          </a:bodyPr>
          <a:lstStyle/>
          <a:p>
            <a:pPr algn="l"/>
            <a:r>
              <a:rPr lang="en-US" sz="2600"/>
              <a:t>LẬP LỊCH VỚI HÀNG CHỜ ĐA MỨC CÓ PHẢN HỒI</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129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60229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26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463" y="1428686"/>
            <a:ext cx="2888540" cy="2000314"/>
          </a:xfrm>
          <a:prstGeom prst="rect">
            <a:avLst/>
          </a:prstGeom>
        </p:spPr>
      </p:pic>
      <p:sp>
        <p:nvSpPr>
          <p:cNvPr id="3" name="Content Placeholder 2"/>
          <p:cNvSpPr>
            <a:spLocks noGrp="1"/>
          </p:cNvSpPr>
          <p:nvPr>
            <p:ph idx="1"/>
          </p:nvPr>
        </p:nvSpPr>
        <p:spPr>
          <a:xfrm>
            <a:off x="762000" y="141904"/>
            <a:ext cx="5181601" cy="609600"/>
          </a:xfrm>
        </p:spPr>
        <p:txBody>
          <a:bodyPr>
            <a:normAutofit lnSpcReduction="10000"/>
          </a:bodyPr>
          <a:lstStyle/>
          <a:p>
            <a:pPr marL="0" indent="0">
              <a:buNone/>
            </a:pPr>
            <a:r>
              <a:rPr lang="en-US" sz="2800" b="1"/>
              <a:t>TÍNH CHẤT HỆ ĐIỀU HÀNH </a:t>
            </a:r>
          </a:p>
          <a:p>
            <a:pPr marL="0" indent="0">
              <a:buNone/>
            </a:pPr>
            <a:endParaRPr lang="en-US" sz="2800"/>
          </a:p>
        </p:txBody>
      </p:sp>
      <p:sp>
        <p:nvSpPr>
          <p:cNvPr id="4" name="Chỗ dành sẵn cho Nội dung 2"/>
          <p:cNvSpPr txBox="1">
            <a:spLocks/>
          </p:cNvSpPr>
          <p:nvPr/>
        </p:nvSpPr>
        <p:spPr>
          <a:xfrm>
            <a:off x="893129" y="1227840"/>
            <a:ext cx="8763000" cy="3810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800"/>
              <a:t>Độ tin cậy cao</a:t>
            </a:r>
          </a:p>
          <a:p>
            <a:pPr>
              <a:lnSpc>
                <a:spcPct val="150000"/>
              </a:lnSpc>
            </a:pPr>
            <a:r>
              <a:rPr lang="en-US" sz="2800"/>
              <a:t>An toàn</a:t>
            </a:r>
          </a:p>
          <a:p>
            <a:pPr>
              <a:lnSpc>
                <a:spcPct val="150000"/>
              </a:lnSpc>
            </a:pPr>
            <a:r>
              <a:rPr lang="en-US" sz="2800"/>
              <a:t>Hiệu quả </a:t>
            </a:r>
          </a:p>
          <a:p>
            <a:pPr>
              <a:lnSpc>
                <a:spcPct val="150000"/>
              </a:lnSpc>
            </a:pPr>
            <a:r>
              <a:rPr lang="en-US" sz="2800"/>
              <a:t>Tổng quát theo thời gian</a:t>
            </a:r>
          </a:p>
          <a:p>
            <a:pPr>
              <a:lnSpc>
                <a:spcPct val="150000"/>
              </a:lnSpc>
            </a:pPr>
            <a:r>
              <a:rPr lang="en-US" sz="2800"/>
              <a:t>Thuận tiện</a:t>
            </a:r>
          </a:p>
        </p:txBody>
      </p:sp>
      <p:sp>
        <p:nvSpPr>
          <p:cNvPr id="7" name="Slide Number Placeholder 6"/>
          <p:cNvSpPr>
            <a:spLocks noGrp="1"/>
          </p:cNvSpPr>
          <p:nvPr>
            <p:ph type="sldNum" sz="quarter" idx="12"/>
          </p:nvPr>
        </p:nvSpPr>
        <p:spPr/>
        <p:txBody>
          <a:bodyPr/>
          <a:lstStyle/>
          <a:p>
            <a:fld id="{6654560D-949A-4FF0-83BB-4886580DA1ED}" type="slidenum">
              <a:rPr lang="en-US" smtClean="0"/>
              <a:pPr/>
              <a:t>13</a:t>
            </a:fld>
            <a:endParaRPr lang="en-US"/>
          </a:p>
        </p:txBody>
      </p:sp>
    </p:spTree>
    <p:extLst>
      <p:ext uri="{BB962C8B-B14F-4D97-AF65-F5344CB8AC3E}">
        <p14:creationId xmlns:p14="http://schemas.microsoft.com/office/powerpoint/2010/main" val="10652108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399"/>
            <a:ext cx="8305800" cy="936317"/>
          </a:xfrm>
        </p:spPr>
        <p:txBody>
          <a:bodyPr>
            <a:noAutofit/>
          </a:bodyPr>
          <a:lstStyle/>
          <a:p>
            <a:pPr algn="l"/>
            <a:r>
              <a:rPr lang="en-US" sz="2600"/>
              <a:t>LẬP LỊCH VỚI HÀNG CHỜ ĐA MỨC CÓ PHẢN HỒI</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130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750560" cy="393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1365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4267200" cy="936317"/>
          </a:xfrm>
        </p:spPr>
        <p:txBody>
          <a:bodyPr>
            <a:noAutofit/>
          </a:bodyPr>
          <a:lstStyle/>
          <a:p>
            <a:pPr algn="l"/>
            <a:r>
              <a:rPr lang="en-US" sz="2800"/>
              <a:t>CÁC THAM SỐ</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131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25" y="1295400"/>
            <a:ext cx="8085612"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73544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590800"/>
            <a:ext cx="5592672"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81000" y="1066800"/>
            <a:ext cx="8763000" cy="4191000"/>
          </a:xfrm>
        </p:spPr>
        <p:txBody>
          <a:bodyPr>
            <a:noAutofit/>
          </a:bodyPr>
          <a:lstStyle/>
          <a:p>
            <a:pPr marL="0" indent="0" algn="ctr">
              <a:buNone/>
            </a:pPr>
            <a:r>
              <a:rPr lang="en-US" sz="3200" b="1">
                <a:solidFill>
                  <a:srgbClr val="FF0000"/>
                </a:solidFill>
              </a:rPr>
              <a:t>CHƯƠNG 4</a:t>
            </a:r>
          </a:p>
          <a:p>
            <a:pPr marL="0" indent="0" algn="ctr">
              <a:spcAft>
                <a:spcPts val="1800"/>
              </a:spcAft>
              <a:buNone/>
            </a:pPr>
            <a:r>
              <a:rPr lang="en-US" sz="3200" b="1">
                <a:solidFill>
                  <a:srgbClr val="FF0000"/>
                </a:solidFill>
              </a:rPr>
              <a:t>TẮC NGHẼN VÀ XỬ LÝ TẮC NGHẼN</a:t>
            </a:r>
            <a:endParaRPr lang="en-US" sz="3200">
              <a:solidFill>
                <a:srgbClr val="FF0000"/>
              </a:solidFill>
            </a:endParaRPr>
          </a:p>
          <a:p>
            <a:pPr marL="0" indent="0">
              <a:buNone/>
            </a:pPr>
            <a:r>
              <a:rPr lang="nl-NL" sz="3200">
                <a:solidFill>
                  <a:srgbClr val="FF0000"/>
                </a:solidFill>
              </a:rPr>
              <a:t>4.1. Khái niệm tắc nghẽn (DEADLOCKS)</a:t>
            </a:r>
            <a:endParaRPr lang="en-US" sz="3200" b="1">
              <a:solidFill>
                <a:srgbClr val="FF0000"/>
              </a:solidFill>
            </a:endParaRPr>
          </a:p>
          <a:p>
            <a:pPr marL="0" indent="0">
              <a:buNone/>
            </a:pPr>
            <a:r>
              <a:rPr lang="nl-NL" sz="3200">
                <a:solidFill>
                  <a:srgbClr val="FF0000"/>
                </a:solidFill>
              </a:rPr>
              <a:t>4.2. Điều kiện xảy ra tắc nghẽn</a:t>
            </a:r>
            <a:endParaRPr lang="en-US" sz="3200" b="1">
              <a:solidFill>
                <a:srgbClr val="FF0000"/>
              </a:solidFill>
            </a:endParaRPr>
          </a:p>
          <a:p>
            <a:pPr marL="0" indent="0">
              <a:buNone/>
            </a:pPr>
            <a:r>
              <a:rPr lang="nl-NL" sz="3200">
                <a:solidFill>
                  <a:srgbClr val="FF0000"/>
                </a:solidFill>
              </a:rPr>
              <a:t>4.3. Các phương thức xử lý tắc nghẽn</a:t>
            </a:r>
            <a:endParaRPr lang="en-US" sz="3200" dirty="0"/>
          </a:p>
        </p:txBody>
      </p:sp>
      <p:sp>
        <p:nvSpPr>
          <p:cNvPr id="7" name="Slide Number Placeholder 6"/>
          <p:cNvSpPr>
            <a:spLocks noGrp="1"/>
          </p:cNvSpPr>
          <p:nvPr>
            <p:ph type="sldNum" sz="quarter" idx="12"/>
          </p:nvPr>
        </p:nvSpPr>
        <p:spPr/>
        <p:txBody>
          <a:bodyPr/>
          <a:lstStyle/>
          <a:p>
            <a:fld id="{6654560D-949A-4FF0-83BB-4886580DA1ED}" type="slidenum">
              <a:rPr lang="en-US" smtClean="0"/>
              <a:pPr/>
              <a:t>132</a:t>
            </a:fld>
            <a:endParaRPr lang="en-US" dirty="0"/>
          </a:p>
        </p:txBody>
      </p:sp>
    </p:spTree>
    <p:extLst>
      <p:ext uri="{BB962C8B-B14F-4D97-AF65-F5344CB8AC3E}">
        <p14:creationId xmlns:p14="http://schemas.microsoft.com/office/powerpoint/2010/main" val="20385255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23" y="247949"/>
            <a:ext cx="8360186" cy="936317"/>
          </a:xfrm>
        </p:spPr>
        <p:txBody>
          <a:bodyPr>
            <a:noAutofit/>
          </a:bodyPr>
          <a:lstStyle/>
          <a:p>
            <a:r>
              <a:rPr lang="en-US"/>
              <a:t>MÔ HÌNH HỆ THỐNG VÀ BẢN CHẤT CỦA TẮC NGHẼN</a:t>
            </a:r>
          </a:p>
        </p:txBody>
      </p:sp>
      <p:sp>
        <p:nvSpPr>
          <p:cNvPr id="3" name="Content Placeholder 2"/>
          <p:cNvSpPr>
            <a:spLocks noGrp="1"/>
          </p:cNvSpPr>
          <p:nvPr>
            <p:ph idx="1"/>
          </p:nvPr>
        </p:nvSpPr>
        <p:spPr/>
        <p:txBody>
          <a:bodyPr/>
          <a:lstStyle/>
          <a:p>
            <a:r>
              <a:rPr lang="en-US"/>
              <a:t>VÍ DỤ: </a:t>
            </a:r>
          </a:p>
          <a:p>
            <a:endParaRPr lang="en-US"/>
          </a:p>
        </p:txBody>
      </p:sp>
      <p:sp>
        <p:nvSpPr>
          <p:cNvPr id="4" name="Slide Number Placeholder 3"/>
          <p:cNvSpPr>
            <a:spLocks noGrp="1"/>
          </p:cNvSpPr>
          <p:nvPr>
            <p:ph type="sldNum" sz="quarter" idx="12"/>
          </p:nvPr>
        </p:nvSpPr>
        <p:spPr/>
        <p:txBody>
          <a:bodyPr/>
          <a:lstStyle/>
          <a:p>
            <a:fld id="{6654560D-949A-4FF0-83BB-4886580DA1ED}" type="slidenum">
              <a:rPr lang="en-US" smtClean="0"/>
              <a:pPr/>
              <a:t>133</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257424"/>
            <a:ext cx="302895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854091"/>
            <a:ext cx="66389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48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610600" cy="5638800"/>
          </a:xfrm>
        </p:spPr>
        <p:txBody>
          <a:bodyPr>
            <a:noAutofit/>
          </a:bodyPr>
          <a:lstStyle/>
          <a:p>
            <a:pPr marL="274320" indent="-274320">
              <a:lnSpc>
                <a:spcPct val="120000"/>
              </a:lnSpc>
              <a:buNone/>
            </a:pPr>
            <a:r>
              <a:rPr lang="en-US" sz="2000">
                <a:solidFill>
                  <a:srgbClr val="FF0000"/>
                </a:solidFill>
              </a:rPr>
              <a:t>Định nghĩa:</a:t>
            </a:r>
          </a:p>
          <a:p>
            <a:pPr marL="274320" indent="-274320">
              <a:lnSpc>
                <a:spcPct val="120000"/>
              </a:lnSpc>
            </a:pPr>
            <a:r>
              <a:rPr lang="en-US" sz="2000"/>
              <a:t>Tắc nghẽn là tình trạng hai hay nhiều tiến trình cùng chờ đợi một      sự kiện nào đó xảy ra.</a:t>
            </a:r>
          </a:p>
          <a:p>
            <a:pPr marL="274320" indent="-274320">
              <a:lnSpc>
                <a:spcPct val="120000"/>
              </a:lnSpc>
            </a:pPr>
            <a:r>
              <a:rPr lang="en-US" sz="2000"/>
              <a:t>Nếu không có sự tác động từ bên ngoài, sự chờ đợi đó là vô hạn.</a:t>
            </a:r>
          </a:p>
          <a:p>
            <a:pPr marL="274320" indent="-274320">
              <a:lnSpc>
                <a:spcPct val="120000"/>
              </a:lnSpc>
              <a:buNone/>
            </a:pPr>
            <a:r>
              <a:rPr lang="en-US" sz="2000">
                <a:solidFill>
                  <a:srgbClr val="FF0000"/>
                </a:solidFill>
              </a:rPr>
              <a:t>Nguyên nhân:</a:t>
            </a:r>
          </a:p>
          <a:p>
            <a:pPr marL="274320" indent="-274320">
              <a:lnSpc>
                <a:spcPct val="120000"/>
              </a:lnSpc>
            </a:pPr>
            <a:r>
              <a:rPr lang="en-US" sz="2000"/>
              <a:t>Các tiến trình có dùng chung tài nguyên.</a:t>
            </a:r>
          </a:p>
          <a:p>
            <a:pPr marL="274320" indent="-274320">
              <a:lnSpc>
                <a:spcPct val="120000"/>
              </a:lnSpc>
            </a:pPr>
            <a:r>
              <a:rPr lang="en-US" sz="2000"/>
              <a:t>Các tiến trình có truyền thông.</a:t>
            </a:r>
          </a:p>
          <a:p>
            <a:pPr marL="274320" indent="-274320">
              <a:lnSpc>
                <a:spcPct val="120000"/>
              </a:lnSpc>
              <a:buNone/>
            </a:pPr>
            <a:r>
              <a:rPr lang="en-US" sz="2000">
                <a:solidFill>
                  <a:srgbClr val="FF0000"/>
                </a:solidFill>
              </a:rPr>
              <a:t>Các dạng tài nguyên:</a:t>
            </a:r>
          </a:p>
          <a:p>
            <a:pPr marL="274320" indent="-274320">
              <a:lnSpc>
                <a:spcPct val="120000"/>
              </a:lnSpc>
            </a:pPr>
            <a:r>
              <a:rPr lang="en-US" sz="2000"/>
              <a:t>Có thể lấy lại từ tiến trình: CPU, bộ nhớ.</a:t>
            </a:r>
          </a:p>
          <a:p>
            <a:pPr marL="274320" indent="-274320">
              <a:lnSpc>
                <a:spcPct val="120000"/>
              </a:lnSpc>
            </a:pPr>
            <a:r>
              <a:rPr lang="en-US" sz="2000"/>
              <a:t>Không lấy lại từ tiến trình: máy in.</a:t>
            </a:r>
          </a:p>
          <a:p>
            <a:pPr marL="274320" indent="-274320">
              <a:lnSpc>
                <a:spcPct val="120000"/>
              </a:lnSpc>
              <a:buNone/>
            </a:pPr>
            <a:r>
              <a:rPr lang="en-US" sz="2000">
                <a:solidFill>
                  <a:srgbClr val="FF0000"/>
                </a:solidFill>
              </a:rPr>
              <a:t>Các bước sử dụng tài nguyên:</a:t>
            </a:r>
            <a:r>
              <a:rPr lang="en-US" sz="2000"/>
              <a:t> </a:t>
            </a:r>
          </a:p>
          <a:p>
            <a:pPr marL="274320" indent="-274320">
              <a:lnSpc>
                <a:spcPct val="120000"/>
              </a:lnSpc>
            </a:pPr>
            <a:r>
              <a:rPr lang="en-US" sz="2000"/>
              <a:t>Nếu được cấp phát =&gt; sử dụng, nếu không =&gt; chờ.</a:t>
            </a:r>
          </a:p>
          <a:p>
            <a:pPr marL="274320" indent="-274320">
              <a:lnSpc>
                <a:spcPct val="120000"/>
              </a:lnSpc>
            </a:pPr>
            <a:r>
              <a:rPr lang="en-US" sz="2000"/>
              <a:t>Tiến trình trả lại tài nguyên.</a:t>
            </a:r>
            <a:endParaRPr lang="en-US" sz="2400"/>
          </a:p>
        </p:txBody>
      </p:sp>
      <p:sp>
        <p:nvSpPr>
          <p:cNvPr id="4" name="Slide Number Placeholder 3"/>
          <p:cNvSpPr>
            <a:spLocks noGrp="1"/>
          </p:cNvSpPr>
          <p:nvPr>
            <p:ph type="sldNum" sz="quarter" idx="12"/>
          </p:nvPr>
        </p:nvSpPr>
        <p:spPr/>
        <p:txBody>
          <a:bodyPr/>
          <a:lstStyle/>
          <a:p>
            <a:fld id="{6654560D-949A-4FF0-83BB-4886580DA1ED}" type="slidenum">
              <a:rPr lang="en-US" smtClean="0"/>
              <a:pPr/>
              <a:t>134</a:t>
            </a:fld>
            <a:endParaRPr lang="en-US"/>
          </a:p>
        </p:txBody>
      </p:sp>
      <p:sp>
        <p:nvSpPr>
          <p:cNvPr id="7" name="Title 1"/>
          <p:cNvSpPr txBox="1">
            <a:spLocks/>
          </p:cNvSpPr>
          <p:nvPr/>
        </p:nvSpPr>
        <p:spPr>
          <a:xfrm>
            <a:off x="381000" y="152400"/>
            <a:ext cx="6705600" cy="68133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r>
              <a:rPr lang="en-US" sz="2800"/>
              <a:t>4.1 KHÁI NIỆM TẮC NGHẼN</a:t>
            </a:r>
            <a:endParaRPr lang="en-US" sz="3600"/>
          </a:p>
        </p:txBody>
      </p:sp>
    </p:spTree>
    <p:extLst>
      <p:ext uri="{BB962C8B-B14F-4D97-AF65-F5344CB8AC3E}">
        <p14:creationId xmlns:p14="http://schemas.microsoft.com/office/powerpoint/2010/main" val="174910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wipe(left)">
                                      <p:cBhvr>
                                        <p:cTn id="46" dur="500"/>
                                        <p:tgtEl>
                                          <p:spTgt spid="3">
                                            <p:txEl>
                                              <p:pRg st="9" end="9"/>
                                            </p:txEl>
                                          </p:spTgt>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wipe(left)">
                                      <p:cBhvr>
                                        <p:cTn id="50" dur="500"/>
                                        <p:tgtEl>
                                          <p:spTgt spid="3">
                                            <p:txEl>
                                              <p:pRg st="10" end="10"/>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399"/>
            <a:ext cx="7315200" cy="936317"/>
          </a:xfrm>
        </p:spPr>
        <p:txBody>
          <a:bodyPr>
            <a:noAutofit/>
          </a:bodyPr>
          <a:lstStyle/>
          <a:p>
            <a:pPr algn="l"/>
            <a:r>
              <a:rPr lang="en-US" sz="2800"/>
              <a:t>4.2 Điều kiện dẫn đến tắc nghẽn</a:t>
            </a:r>
          </a:p>
        </p:txBody>
      </p:sp>
      <p:sp>
        <p:nvSpPr>
          <p:cNvPr id="3" name="Content Placeholder 2"/>
          <p:cNvSpPr>
            <a:spLocks noGrp="1"/>
          </p:cNvSpPr>
          <p:nvPr>
            <p:ph idx="1"/>
          </p:nvPr>
        </p:nvSpPr>
        <p:spPr>
          <a:xfrm>
            <a:off x="76200" y="1219200"/>
            <a:ext cx="9144000" cy="5638800"/>
          </a:xfrm>
        </p:spPr>
        <p:txBody>
          <a:bodyPr/>
          <a:lstStyle/>
          <a:p>
            <a:pPr marL="365760" indent="-365760">
              <a:lnSpc>
                <a:spcPct val="120000"/>
              </a:lnSpc>
              <a:buFont typeface="+mj-lt"/>
              <a:buAutoNum type="arabicPeriod"/>
            </a:pPr>
            <a:r>
              <a:rPr lang="en-US" b="1"/>
              <a:t>Có tài nguyên găng</a:t>
            </a:r>
            <a:r>
              <a:rPr lang="en-US"/>
              <a:t>: chỉ một tiến trình được sử dụng tài nguyên chung tại một thời điểm. (có thể chưa cấp phát).</a:t>
            </a:r>
          </a:p>
          <a:p>
            <a:pPr marL="365760" indent="-365760">
              <a:lnSpc>
                <a:spcPct val="120000"/>
              </a:lnSpc>
              <a:buFont typeface="+mj-lt"/>
              <a:buAutoNum type="arabicPeriod"/>
            </a:pPr>
            <a:r>
              <a:rPr lang="en-US" b="1"/>
              <a:t>Chờ đợi trước khi vào đoạn găng</a:t>
            </a:r>
            <a:r>
              <a:rPr lang="en-US"/>
              <a:t>: tiến trình phải xếp hàng chờ, trong khi chờ vẫn chiếm giữ tài nguyên được cung cấp.</a:t>
            </a:r>
          </a:p>
          <a:p>
            <a:pPr marL="365760" indent="-365760">
              <a:lnSpc>
                <a:spcPct val="120000"/>
              </a:lnSpc>
              <a:buFont typeface="+mj-lt"/>
              <a:buAutoNum type="arabicPeriod"/>
            </a:pPr>
            <a:r>
              <a:rPr lang="en-US" b="1"/>
              <a:t>Không có hệ thống phân phối lại tài nguyên găng</a:t>
            </a:r>
            <a:r>
              <a:rPr lang="en-US"/>
              <a:t>: tài nguyên bị chiếm giữ chỉ có thể rỗi khi tiến trình tự nguyện giải phóng tài nguyên sau khi sử dụng xong.</a:t>
            </a:r>
          </a:p>
          <a:p>
            <a:pPr marL="365760" indent="-365760">
              <a:lnSpc>
                <a:spcPct val="120000"/>
              </a:lnSpc>
              <a:buFont typeface="+mj-lt"/>
              <a:buAutoNum type="arabicPeriod"/>
            </a:pPr>
            <a:r>
              <a:rPr lang="en-US" b="1"/>
              <a:t>Chờ đợi vòng tròn</a:t>
            </a:r>
            <a:r>
              <a:rPr lang="en-US"/>
              <a:t>: tồn tại 1 tập các tiến trình đang chờ {</a:t>
            </a:r>
            <a:r>
              <a:rPr lang="en-US" i="1"/>
              <a:t>P</a:t>
            </a:r>
            <a:r>
              <a:rPr lang="en-US" baseline="-25000"/>
              <a:t>0</a:t>
            </a:r>
            <a:r>
              <a:rPr lang="en-US"/>
              <a:t>, </a:t>
            </a:r>
            <a:r>
              <a:rPr lang="en-US" i="1"/>
              <a:t>P</a:t>
            </a:r>
            <a:r>
              <a:rPr lang="en-US" baseline="-25000"/>
              <a:t>1</a:t>
            </a:r>
            <a:r>
              <a:rPr lang="en-US"/>
              <a:t>, …, </a:t>
            </a:r>
            <a:r>
              <a:rPr lang="en-US" i="1"/>
              <a:t>P</a:t>
            </a:r>
            <a:r>
              <a:rPr lang="en-US" baseline="-25000"/>
              <a:t>n</a:t>
            </a:r>
            <a:r>
              <a:rPr lang="en-US"/>
              <a:t>} mà </a:t>
            </a:r>
            <a:r>
              <a:rPr lang="en-US" i="1"/>
              <a:t>P</a:t>
            </a:r>
            <a:r>
              <a:rPr lang="en-US" baseline="-25000"/>
              <a:t>0 </a:t>
            </a:r>
            <a:r>
              <a:rPr lang="en-US"/>
              <a:t>đang chờ tài nguyên bị chiếm giữ do </a:t>
            </a:r>
            <a:r>
              <a:rPr lang="en-US" i="1"/>
              <a:t>P</a:t>
            </a:r>
            <a:r>
              <a:rPr lang="en-US" baseline="-25000"/>
              <a:t>1</a:t>
            </a:r>
            <a:r>
              <a:rPr lang="en-US"/>
              <a:t>, </a:t>
            </a:r>
            <a:r>
              <a:rPr lang="en-US" i="1"/>
              <a:t>P</a:t>
            </a:r>
            <a:r>
              <a:rPr lang="en-US" baseline="-25000"/>
              <a:t>1</a:t>
            </a:r>
            <a:r>
              <a:rPr lang="en-US"/>
              <a:t> đang chờ tài nguyên bị giữ bởi </a:t>
            </a:r>
            <a:r>
              <a:rPr lang="en-US" i="1"/>
              <a:t>P</a:t>
            </a:r>
            <a:r>
              <a:rPr lang="en-US" baseline="-25000"/>
              <a:t>2</a:t>
            </a:r>
            <a:r>
              <a:rPr lang="en-US"/>
              <a:t>, …, </a:t>
            </a:r>
            <a:r>
              <a:rPr lang="en-US" i="1"/>
              <a:t>P</a:t>
            </a:r>
            <a:r>
              <a:rPr lang="en-US" baseline="-25000"/>
              <a:t>n</a:t>
            </a:r>
            <a:r>
              <a:rPr lang="en-US"/>
              <a:t> đang chờ tài nguyên bị giữ bởi </a:t>
            </a:r>
            <a:r>
              <a:rPr lang="en-US" i="1"/>
              <a:t>P</a:t>
            </a:r>
            <a:r>
              <a:rPr lang="en-US" baseline="-25000"/>
              <a:t>0</a:t>
            </a:r>
            <a:r>
              <a:rPr lang="en-US"/>
              <a:t>.</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135</a:t>
            </a:fld>
            <a:endParaRPr lang="en-US"/>
          </a:p>
        </p:txBody>
      </p:sp>
    </p:spTree>
    <p:extLst>
      <p:ext uri="{BB962C8B-B14F-4D97-AF65-F5344CB8AC3E}">
        <p14:creationId xmlns:p14="http://schemas.microsoft.com/office/powerpoint/2010/main" val="394111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399"/>
            <a:ext cx="7315200" cy="936317"/>
          </a:xfrm>
        </p:spPr>
        <p:txBody>
          <a:bodyPr>
            <a:noAutofit/>
          </a:bodyPr>
          <a:lstStyle/>
          <a:p>
            <a:pPr algn="l"/>
            <a:r>
              <a:rPr lang="en-US" sz="2800"/>
              <a:t>Đồ thị cấp phát tài nguyên</a:t>
            </a:r>
          </a:p>
        </p:txBody>
      </p:sp>
      <p:sp>
        <p:nvSpPr>
          <p:cNvPr id="3" name="Content Placeholder 2"/>
          <p:cNvSpPr>
            <a:spLocks noGrp="1"/>
          </p:cNvSpPr>
          <p:nvPr>
            <p:ph idx="1"/>
          </p:nvPr>
        </p:nvSpPr>
        <p:spPr>
          <a:xfrm>
            <a:off x="76200" y="1219200"/>
            <a:ext cx="9144000" cy="5638800"/>
          </a:xfrm>
        </p:spPr>
        <p:txBody>
          <a:bodyPr/>
          <a:lstStyle/>
          <a:p>
            <a:r>
              <a:rPr lang="en-US"/>
              <a:t>Dùng để mô hình hóa tình trạng tắc nghẽn trong hệ thống.</a:t>
            </a:r>
          </a:p>
          <a:p>
            <a:r>
              <a:rPr lang="en-US"/>
              <a:t>Là đồ thị định hướng gồm tập đỉnh V và tập cung E.</a:t>
            </a:r>
          </a:p>
          <a:p>
            <a:r>
              <a:rPr lang="en-US"/>
              <a:t>Đỉnh kiểu tiến trình hình tròn:</a:t>
            </a:r>
          </a:p>
          <a:p>
            <a:endParaRPr lang="en-US"/>
          </a:p>
          <a:p>
            <a:r>
              <a:rPr lang="en-US"/>
              <a:t>Đỉnh kiểu tài nguyên hình chữ nhật:</a:t>
            </a:r>
          </a:p>
          <a:p>
            <a:pPr marL="0" indent="0">
              <a:buNone/>
            </a:pPr>
            <a:r>
              <a:rPr lang="en-US"/>
              <a:t>(mỗi chấm bên trong thể hiện một đơn vị tài nguyên)</a:t>
            </a:r>
          </a:p>
          <a:p>
            <a:r>
              <a:rPr lang="en-US"/>
              <a:t>Cung yêu cầu:</a:t>
            </a:r>
          </a:p>
          <a:p>
            <a:endParaRPr lang="en-US"/>
          </a:p>
          <a:p>
            <a:r>
              <a:rPr lang="en-US"/>
              <a:t>Cung sử dụng (xuất phát từ dấu chấm)</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136</a:t>
            </a:fld>
            <a:endParaRPr lang="en-US"/>
          </a:p>
        </p:txBody>
      </p:sp>
      <p:sp>
        <p:nvSpPr>
          <p:cNvPr id="5" name="Oval 4"/>
          <p:cNvSpPr/>
          <p:nvPr/>
        </p:nvSpPr>
        <p:spPr>
          <a:xfrm>
            <a:off x="7239000" y="2438400"/>
            <a:ext cx="609600" cy="609600"/>
          </a:xfrm>
          <a:prstGeom prst="ellipse">
            <a:avLst/>
          </a:prstGeom>
          <a:solidFill>
            <a:schemeClr val="bg1">
              <a:lumMod val="50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a:t>
            </a:r>
          </a:p>
        </p:txBody>
      </p:sp>
      <p:grpSp>
        <p:nvGrpSpPr>
          <p:cNvPr id="20" name="Group 19"/>
          <p:cNvGrpSpPr/>
          <p:nvPr/>
        </p:nvGrpSpPr>
        <p:grpSpPr>
          <a:xfrm>
            <a:off x="7239000" y="3520966"/>
            <a:ext cx="1479332" cy="609600"/>
            <a:chOff x="7239000" y="3520966"/>
            <a:chExt cx="1479332" cy="609600"/>
          </a:xfrm>
          <a:solidFill>
            <a:schemeClr val="tx1">
              <a:lumMod val="65000"/>
              <a:lumOff val="35000"/>
            </a:schemeClr>
          </a:solidFill>
        </p:grpSpPr>
        <p:grpSp>
          <p:nvGrpSpPr>
            <p:cNvPr id="11" name="Group 10"/>
            <p:cNvGrpSpPr/>
            <p:nvPr/>
          </p:nvGrpSpPr>
          <p:grpSpPr>
            <a:xfrm>
              <a:off x="7239000" y="3520966"/>
              <a:ext cx="914400" cy="609600"/>
              <a:chOff x="5181600" y="3505200"/>
              <a:chExt cx="914400" cy="609600"/>
            </a:xfrm>
            <a:grpFill/>
          </p:grpSpPr>
          <p:sp>
            <p:nvSpPr>
              <p:cNvPr id="6" name="Rectangle 5"/>
              <p:cNvSpPr/>
              <p:nvPr/>
            </p:nvSpPr>
            <p:spPr>
              <a:xfrm>
                <a:off x="5181600" y="3505200"/>
                <a:ext cx="914400" cy="609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flipH="1">
                <a:off x="5394960" y="358140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flipH="1">
                <a:off x="5410200" y="385572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flipH="1">
                <a:off x="5729188" y="385572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flipH="1">
                <a:off x="5715000" y="358140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8184932" y="3669268"/>
              <a:ext cx="533400" cy="369332"/>
            </a:xfrm>
            <a:prstGeom prst="rect">
              <a:avLst/>
            </a:prstGeom>
            <a:solidFill>
              <a:schemeClr val="bg1"/>
            </a:solidFill>
          </p:spPr>
          <p:txBody>
            <a:bodyPr wrap="square" rtlCol="0">
              <a:spAutoFit/>
            </a:bodyPr>
            <a:lstStyle/>
            <a:p>
              <a:r>
                <a:rPr lang="en-US" b="1"/>
                <a:t>R</a:t>
              </a:r>
            </a:p>
          </p:txBody>
        </p:sp>
      </p:grpSp>
      <p:grpSp>
        <p:nvGrpSpPr>
          <p:cNvPr id="45" name="Group 44"/>
          <p:cNvGrpSpPr/>
          <p:nvPr/>
        </p:nvGrpSpPr>
        <p:grpSpPr>
          <a:xfrm>
            <a:off x="5334000" y="4648200"/>
            <a:ext cx="3429000" cy="609600"/>
            <a:chOff x="5334000" y="4648200"/>
            <a:chExt cx="3429000" cy="609600"/>
          </a:xfrm>
        </p:grpSpPr>
        <p:sp>
          <p:nvSpPr>
            <p:cNvPr id="12" name="Oval 11"/>
            <p:cNvSpPr/>
            <p:nvPr/>
          </p:nvSpPr>
          <p:spPr>
            <a:xfrm>
              <a:off x="5334000" y="4648200"/>
              <a:ext cx="609600" cy="609600"/>
            </a:xfrm>
            <a:prstGeom prst="ellipse">
              <a:avLst/>
            </a:prstGeom>
            <a:solidFill>
              <a:schemeClr val="bg1">
                <a:lumMod val="50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a:t>
              </a:r>
            </a:p>
          </p:txBody>
        </p:sp>
        <p:grpSp>
          <p:nvGrpSpPr>
            <p:cNvPr id="21" name="Group 20"/>
            <p:cNvGrpSpPr/>
            <p:nvPr/>
          </p:nvGrpSpPr>
          <p:grpSpPr>
            <a:xfrm>
              <a:off x="7315200" y="4648200"/>
              <a:ext cx="1447800" cy="609600"/>
              <a:chOff x="7239000" y="3520966"/>
              <a:chExt cx="1447800" cy="609600"/>
            </a:xfrm>
          </p:grpSpPr>
          <p:grpSp>
            <p:nvGrpSpPr>
              <p:cNvPr id="22" name="Group 21"/>
              <p:cNvGrpSpPr/>
              <p:nvPr/>
            </p:nvGrpSpPr>
            <p:grpSpPr>
              <a:xfrm>
                <a:off x="7239000" y="3520966"/>
                <a:ext cx="914400" cy="609600"/>
                <a:chOff x="5181600" y="3505200"/>
                <a:chExt cx="914400" cy="609600"/>
              </a:xfrm>
            </p:grpSpPr>
            <p:sp>
              <p:nvSpPr>
                <p:cNvPr id="24" name="Rectangle 23"/>
                <p:cNvSpPr/>
                <p:nvPr/>
              </p:nvSpPr>
              <p:spPr>
                <a:xfrm>
                  <a:off x="5181600" y="3505200"/>
                  <a:ext cx="914400" cy="609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flipH="1">
                  <a:off x="5394960" y="358140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flipH="1">
                  <a:off x="5410200" y="385572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flipH="1">
                  <a:off x="5729188" y="385572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flipH="1">
                  <a:off x="5715000" y="358140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8153400" y="3669268"/>
                <a:ext cx="533400" cy="369332"/>
              </a:xfrm>
              <a:prstGeom prst="rect">
                <a:avLst/>
              </a:prstGeom>
              <a:noFill/>
            </p:spPr>
            <p:txBody>
              <a:bodyPr wrap="square" rtlCol="0">
                <a:spAutoFit/>
              </a:bodyPr>
              <a:lstStyle/>
              <a:p>
                <a:r>
                  <a:rPr lang="en-US" b="1"/>
                  <a:t>R</a:t>
                </a:r>
              </a:p>
            </p:txBody>
          </p:sp>
        </p:grpSp>
        <p:cxnSp>
          <p:nvCxnSpPr>
            <p:cNvPr id="30" name="Straight Arrow Connector 29"/>
            <p:cNvCxnSpPr/>
            <p:nvPr/>
          </p:nvCxnSpPr>
          <p:spPr>
            <a:xfrm>
              <a:off x="5943600" y="4953000"/>
              <a:ext cx="13716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6111766" y="5693979"/>
            <a:ext cx="3081108" cy="630621"/>
            <a:chOff x="6111766" y="5693979"/>
            <a:chExt cx="3081108" cy="630621"/>
          </a:xfrm>
        </p:grpSpPr>
        <p:sp>
          <p:nvSpPr>
            <p:cNvPr id="31" name="Oval 30"/>
            <p:cNvSpPr/>
            <p:nvPr/>
          </p:nvSpPr>
          <p:spPr>
            <a:xfrm>
              <a:off x="6111766" y="5715000"/>
              <a:ext cx="609600" cy="609600"/>
            </a:xfrm>
            <a:prstGeom prst="ellipse">
              <a:avLst/>
            </a:prstGeom>
            <a:solidFill>
              <a:schemeClr val="bg1">
                <a:lumMod val="50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a:t>
              </a:r>
            </a:p>
          </p:txBody>
        </p:sp>
        <p:grpSp>
          <p:nvGrpSpPr>
            <p:cNvPr id="32" name="Group 31"/>
            <p:cNvGrpSpPr/>
            <p:nvPr/>
          </p:nvGrpSpPr>
          <p:grpSpPr>
            <a:xfrm>
              <a:off x="7880132" y="5693979"/>
              <a:ext cx="1312742" cy="609600"/>
              <a:chOff x="7239000" y="3520966"/>
              <a:chExt cx="1447800" cy="609600"/>
            </a:xfrm>
          </p:grpSpPr>
          <p:grpSp>
            <p:nvGrpSpPr>
              <p:cNvPr id="33" name="Group 32"/>
              <p:cNvGrpSpPr/>
              <p:nvPr/>
            </p:nvGrpSpPr>
            <p:grpSpPr>
              <a:xfrm>
                <a:off x="7239000" y="3520966"/>
                <a:ext cx="914400" cy="609600"/>
                <a:chOff x="5181600" y="3505200"/>
                <a:chExt cx="914400" cy="609600"/>
              </a:xfrm>
            </p:grpSpPr>
            <p:sp>
              <p:nvSpPr>
                <p:cNvPr id="35" name="Rectangle 34"/>
                <p:cNvSpPr/>
                <p:nvPr/>
              </p:nvSpPr>
              <p:spPr>
                <a:xfrm>
                  <a:off x="5181600" y="3505200"/>
                  <a:ext cx="914400" cy="609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flipH="1">
                  <a:off x="5394960" y="358140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flipH="1">
                  <a:off x="5410200" y="385572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flipH="1">
                  <a:off x="5729188" y="385572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flipH="1">
                  <a:off x="5715000" y="3581400"/>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p:cNvSpPr txBox="1"/>
              <p:nvPr/>
            </p:nvSpPr>
            <p:spPr>
              <a:xfrm>
                <a:off x="8153400" y="3669268"/>
                <a:ext cx="533400" cy="369332"/>
              </a:xfrm>
              <a:prstGeom prst="rect">
                <a:avLst/>
              </a:prstGeom>
              <a:noFill/>
            </p:spPr>
            <p:txBody>
              <a:bodyPr wrap="square" rtlCol="0">
                <a:spAutoFit/>
              </a:bodyPr>
              <a:lstStyle/>
              <a:p>
                <a:r>
                  <a:rPr lang="en-US" b="1"/>
                  <a:t>R</a:t>
                </a:r>
              </a:p>
            </p:txBody>
          </p:sp>
        </p:grpSp>
        <p:cxnSp>
          <p:nvCxnSpPr>
            <p:cNvPr id="43" name="Straight Arrow Connector 42"/>
            <p:cNvCxnSpPr/>
            <p:nvPr/>
          </p:nvCxnSpPr>
          <p:spPr>
            <a:xfrm flipH="1">
              <a:off x="6721366" y="5863702"/>
              <a:ext cx="1462227" cy="15609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736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right)">
                                      <p:cBhvr>
                                        <p:cTn id="5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137</a:t>
            </a:fld>
            <a:endParaRPr lang="en-US"/>
          </a:p>
        </p:txBody>
      </p:sp>
      <p:pic>
        <p:nvPicPr>
          <p:cNvPr id="5" name="Picture 1030"/>
          <p:cNvPicPr>
            <a:picLocks noChangeAspect="1" noChangeArrowheads="1"/>
          </p:cNvPicPr>
          <p:nvPr/>
        </p:nvPicPr>
        <p:blipFill>
          <a:blip r:embed="rId3">
            <a:extLst>
              <a:ext uri="{28A0092B-C50C-407E-A947-70E740481C1C}">
                <a14:useLocalDpi xmlns:a14="http://schemas.microsoft.com/office/drawing/2010/main" val="0"/>
              </a:ext>
            </a:extLst>
          </a:blip>
          <a:srcRect l="23022" t="844" r="23172" b="1031"/>
          <a:stretch>
            <a:fillRect/>
          </a:stretch>
        </p:blipFill>
        <p:spPr bwMode="auto">
          <a:xfrm>
            <a:off x="2769393" y="1222682"/>
            <a:ext cx="3605213" cy="526066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81000" y="152399"/>
            <a:ext cx="7315200" cy="936317"/>
          </a:xfrm>
        </p:spPr>
        <p:txBody>
          <a:bodyPr>
            <a:noAutofit/>
          </a:bodyPr>
          <a:lstStyle/>
          <a:p>
            <a:pPr algn="l"/>
            <a:r>
              <a:rPr lang="en-US" sz="2800"/>
              <a:t>Ví dụ đồ thị cấp phát tài nguyên</a:t>
            </a:r>
          </a:p>
        </p:txBody>
      </p:sp>
    </p:spTree>
    <p:extLst>
      <p:ext uri="{BB962C8B-B14F-4D97-AF65-F5344CB8AC3E}">
        <p14:creationId xmlns:p14="http://schemas.microsoft.com/office/powerpoint/2010/main" val="29904395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399"/>
            <a:ext cx="6934200" cy="936317"/>
          </a:xfrm>
        </p:spPr>
        <p:txBody>
          <a:bodyPr>
            <a:noAutofit/>
          </a:bodyPr>
          <a:lstStyle/>
          <a:p>
            <a:pPr algn="l"/>
            <a:r>
              <a:rPr lang="en-US" sz="2800"/>
              <a:t>VÍ DỤ 2</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138</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7924800" cy="533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83921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399"/>
            <a:ext cx="6934200" cy="936317"/>
          </a:xfrm>
        </p:spPr>
        <p:txBody>
          <a:bodyPr>
            <a:noAutofit/>
          </a:bodyPr>
          <a:lstStyle/>
          <a:p>
            <a:pPr algn="l"/>
            <a:r>
              <a:rPr lang="en-US" sz="2800"/>
              <a:t>VÍ DỤ 3 </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139</a:t>
            </a:fld>
            <a:endParaRPr lang="en-US"/>
          </a:p>
        </p:txBody>
      </p:sp>
      <p:grpSp>
        <p:nvGrpSpPr>
          <p:cNvPr id="6" name="Group 5"/>
          <p:cNvGrpSpPr/>
          <p:nvPr/>
        </p:nvGrpSpPr>
        <p:grpSpPr>
          <a:xfrm>
            <a:off x="457200" y="1323974"/>
            <a:ext cx="8229600" cy="4921251"/>
            <a:chOff x="457200" y="1323974"/>
            <a:chExt cx="8382000" cy="5203433"/>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23974"/>
              <a:ext cx="8382000" cy="5203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6934200" y="4980296"/>
              <a:ext cx="1219200" cy="50292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2863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24651"/>
            <a:ext cx="8229600" cy="609600"/>
          </a:xfrm>
        </p:spPr>
        <p:txBody>
          <a:bodyPr>
            <a:normAutofit/>
          </a:bodyPr>
          <a:lstStyle/>
          <a:p>
            <a:pPr marL="0" indent="0">
              <a:buNone/>
            </a:pPr>
            <a:r>
              <a:rPr lang="en-US"/>
              <a:t>THIẾT BỊ SỬ DỤNG HỆ ĐIỀU HÀNH HIỆN NAY?</a:t>
            </a:r>
          </a:p>
          <a:p>
            <a:pPr marL="0" indent="0">
              <a:buNone/>
            </a:pPr>
            <a:endParaRPr lang="en-US" sz="280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4877" y="4233389"/>
            <a:ext cx="2244523" cy="168339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2049" y="4518473"/>
            <a:ext cx="2345751" cy="13197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7194" y="1884084"/>
            <a:ext cx="2590800" cy="172896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957" y="1862313"/>
            <a:ext cx="2647950" cy="1724025"/>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1320" y="4334801"/>
            <a:ext cx="2271274" cy="1687062"/>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7756" y="1719865"/>
            <a:ext cx="3151762" cy="20574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00" y="4137302"/>
            <a:ext cx="1761272" cy="1884561"/>
          </a:xfrm>
          <a:prstGeom prst="rect">
            <a:avLst/>
          </a:prstGeom>
        </p:spPr>
      </p:pic>
      <p:sp>
        <p:nvSpPr>
          <p:cNvPr id="5" name="Slide Number Placeholder 4"/>
          <p:cNvSpPr>
            <a:spLocks noGrp="1"/>
          </p:cNvSpPr>
          <p:nvPr>
            <p:ph type="sldNum" sz="quarter" idx="12"/>
          </p:nvPr>
        </p:nvSpPr>
        <p:spPr/>
        <p:txBody>
          <a:bodyPr/>
          <a:lstStyle/>
          <a:p>
            <a:fld id="{6654560D-949A-4FF0-83BB-4886580DA1ED}" type="slidenum">
              <a:rPr lang="en-US" smtClean="0"/>
              <a:pPr/>
              <a:t>14</a:t>
            </a:fld>
            <a:endParaRPr lang="en-US"/>
          </a:p>
        </p:txBody>
      </p:sp>
      <p:sp>
        <p:nvSpPr>
          <p:cNvPr id="13" name="Content Placeholder 2">
            <a:extLst>
              <a:ext uri="{FF2B5EF4-FFF2-40B4-BE49-F238E27FC236}">
                <a16:creationId xmlns:a16="http://schemas.microsoft.com/office/drawing/2014/main" id="{61ED9F88-153B-4043-B279-EA28333DF227}"/>
              </a:ext>
            </a:extLst>
          </p:cNvPr>
          <p:cNvSpPr txBox="1">
            <a:spLocks/>
          </p:cNvSpPr>
          <p:nvPr/>
        </p:nvSpPr>
        <p:spPr bwMode="auto">
          <a:xfrm>
            <a:off x="609600" y="154716"/>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lnSpc>
                <a:spcPct val="130000"/>
              </a:lnSpc>
              <a:spcBef>
                <a:spcPct val="20000"/>
              </a:spcBef>
              <a:spcAft>
                <a:spcPct val="0"/>
              </a:spcAft>
              <a:buClr>
                <a:schemeClr val="bg2"/>
              </a:buClr>
              <a:buSzPct val="75000"/>
              <a:buFont typeface="Wingdings" panose="05000000000000000000" pitchFamily="2" charset="2"/>
              <a:buChar char="n"/>
              <a:defRPr sz="2400">
                <a:solidFill>
                  <a:schemeClr val="tx1"/>
                </a:solidFill>
                <a:latin typeface="Times New Roman"/>
                <a:ea typeface="MS PGothic" panose="020B0600070205080204" pitchFamily="34" charset="-128"/>
                <a:cs typeface="Times New Roman"/>
              </a:defRPr>
            </a:lvl1pPr>
            <a:lvl2pPr marL="742950" indent="-285750" algn="l" rtl="0" eaLnBrk="0" fontAlgn="base" hangingPunct="0">
              <a:lnSpc>
                <a:spcPct val="130000"/>
              </a:lnSpc>
              <a:spcBef>
                <a:spcPct val="20000"/>
              </a:spcBef>
              <a:spcAft>
                <a:spcPct val="0"/>
              </a:spcAft>
              <a:buClr>
                <a:schemeClr val="accent2"/>
              </a:buClr>
              <a:buSzPct val="75000"/>
              <a:buFont typeface="Wingdings" panose="05000000000000000000" pitchFamily="2" charset="2"/>
              <a:buChar char="¨"/>
              <a:defRPr sz="2400">
                <a:solidFill>
                  <a:schemeClr val="tx1"/>
                </a:solidFill>
                <a:latin typeface="Times New Roman"/>
                <a:ea typeface="Arial" charset="0"/>
                <a:cs typeface="Times New Roman"/>
              </a:defRPr>
            </a:lvl2pPr>
            <a:lvl3pPr marL="1143000" indent="-228600" algn="l" rtl="0" eaLnBrk="0" fontAlgn="base" hangingPunct="0">
              <a:lnSpc>
                <a:spcPct val="130000"/>
              </a:lnSpc>
              <a:spcBef>
                <a:spcPct val="20000"/>
              </a:spcBef>
              <a:spcAft>
                <a:spcPct val="0"/>
              </a:spcAft>
              <a:buClr>
                <a:schemeClr val="bg2"/>
              </a:buClr>
              <a:buSzPct val="65000"/>
              <a:buFont typeface="Wingdings" panose="05000000000000000000" pitchFamily="2" charset="2"/>
              <a:buChar char="n"/>
              <a:defRPr sz="2400">
                <a:solidFill>
                  <a:schemeClr val="tx1"/>
                </a:solidFill>
                <a:latin typeface="Times New Roman"/>
                <a:ea typeface="Arial" charset="0"/>
                <a:cs typeface="Times New Roman"/>
              </a:defRPr>
            </a:lvl3pPr>
            <a:lvl4pPr marL="1600200" indent="-228600" algn="l" rtl="0" eaLnBrk="0" fontAlgn="base" hangingPunct="0">
              <a:lnSpc>
                <a:spcPct val="130000"/>
              </a:lnSpc>
              <a:spcBef>
                <a:spcPct val="20000"/>
              </a:spcBef>
              <a:spcAft>
                <a:spcPct val="0"/>
              </a:spcAft>
              <a:buClr>
                <a:schemeClr val="accent2"/>
              </a:buClr>
              <a:buSzPct val="70000"/>
              <a:buFont typeface="Wingdings" panose="05000000000000000000" pitchFamily="2" charset="2"/>
              <a:buChar char="¨"/>
              <a:defRPr sz="2400">
                <a:solidFill>
                  <a:schemeClr val="tx1"/>
                </a:solidFill>
                <a:latin typeface="Times New Roman"/>
                <a:ea typeface="Arial" charset="0"/>
                <a:cs typeface="Times New Roman"/>
              </a:defRPr>
            </a:lvl4pPr>
            <a:lvl5pPr marL="2057400" indent="-228600" algn="l" rtl="0" eaLnBrk="0" fontAlgn="base" hangingPunct="0">
              <a:lnSpc>
                <a:spcPct val="130000"/>
              </a:lnSpc>
              <a:spcBef>
                <a:spcPct val="20000"/>
              </a:spcBef>
              <a:spcAft>
                <a:spcPct val="0"/>
              </a:spcAft>
              <a:buClr>
                <a:schemeClr val="bg2"/>
              </a:buClr>
              <a:buFont typeface="Wingdings" panose="05000000000000000000" pitchFamily="2" charset="2"/>
              <a:buChar char="§"/>
              <a:defRPr sz="2400">
                <a:solidFill>
                  <a:schemeClr val="tx1"/>
                </a:solidFill>
                <a:latin typeface="Times New Roman"/>
                <a:ea typeface="Arial" charset="0"/>
                <a:cs typeface="Times New Roman"/>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9pPr>
          </a:lstStyle>
          <a:p>
            <a:pPr marL="0" indent="0">
              <a:buFont typeface="Wingdings" panose="05000000000000000000" pitchFamily="2" charset="2"/>
              <a:buNone/>
            </a:pPr>
            <a:r>
              <a:rPr lang="en-US" sz="2800" b="1" kern="0"/>
              <a:t>1.2 LỊCH SỬ HỆ ĐIỀU HÀNH</a:t>
            </a:r>
          </a:p>
        </p:txBody>
      </p:sp>
    </p:spTree>
    <p:extLst>
      <p:ext uri="{BB962C8B-B14F-4D97-AF65-F5344CB8AC3E}">
        <p14:creationId xmlns:p14="http://schemas.microsoft.com/office/powerpoint/2010/main" val="419360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6683"/>
            <a:ext cx="8915400" cy="936317"/>
          </a:xfrm>
        </p:spPr>
        <p:txBody>
          <a:bodyPr>
            <a:noAutofit/>
          </a:bodyPr>
          <a:lstStyle/>
          <a:p>
            <a:pPr algn="l"/>
            <a:r>
              <a:rPr lang="en-US" sz="2800"/>
              <a:t>4.3. CÁC PHƯƠNG PHÁP XỬ LÝ TẮC NGHẼN</a:t>
            </a:r>
          </a:p>
        </p:txBody>
      </p:sp>
      <p:sp>
        <p:nvSpPr>
          <p:cNvPr id="3" name="Content Placeholder 2"/>
          <p:cNvSpPr>
            <a:spLocks noGrp="1"/>
          </p:cNvSpPr>
          <p:nvPr>
            <p:ph idx="1"/>
          </p:nvPr>
        </p:nvSpPr>
        <p:spPr>
          <a:xfrm>
            <a:off x="76200" y="1143000"/>
            <a:ext cx="9144000" cy="5638800"/>
          </a:xfrm>
        </p:spPr>
        <p:txBody>
          <a:bodyPr>
            <a:noAutofit/>
          </a:bodyPr>
          <a:lstStyle/>
          <a:p>
            <a:pPr marL="365760" indent="-365760">
              <a:lnSpc>
                <a:spcPct val="120000"/>
              </a:lnSpc>
              <a:buFont typeface="+mj-lt"/>
              <a:buAutoNum type="arabicPeriod"/>
            </a:pPr>
            <a:r>
              <a:rPr lang="en-US" sz="2000" b="1"/>
              <a:t>Phòng ngừa</a:t>
            </a:r>
            <a:r>
              <a:rPr lang="en-US" sz="2000"/>
              <a:t>: </a:t>
            </a:r>
          </a:p>
          <a:p>
            <a:pPr marL="548640" lvl="1" indent="-365760">
              <a:lnSpc>
                <a:spcPct val="120000"/>
              </a:lnSpc>
            </a:pPr>
            <a:r>
              <a:rPr lang="en-US" sz="2000"/>
              <a:t>Áp dụng các biện pháp đảm bảo hệ thống không bao giờ rơi vào tình trạng tắc nghẽn =&gt; tốn kém =&gt; dùng cho hệ thống hay xảy ra và tổn thất lớn do tắc nghẽn.</a:t>
            </a:r>
          </a:p>
          <a:p>
            <a:pPr marL="365760" indent="-365760">
              <a:lnSpc>
                <a:spcPct val="120000"/>
              </a:lnSpc>
              <a:buFont typeface="+mj-lt"/>
              <a:buAutoNum type="arabicPeriod"/>
            </a:pPr>
            <a:r>
              <a:rPr lang="en-US" sz="2000" b="1"/>
              <a:t>Phòng tránh</a:t>
            </a:r>
            <a:r>
              <a:rPr lang="en-US" sz="2000"/>
              <a:t>: </a:t>
            </a:r>
          </a:p>
          <a:p>
            <a:pPr marL="548640" lvl="1" indent="-365760">
              <a:lnSpc>
                <a:spcPct val="120000"/>
              </a:lnSpc>
            </a:pPr>
            <a:r>
              <a:rPr lang="en-US" sz="2000"/>
              <a:t>Kiểm tra từng yêu cầu tài nguyên của tiến trình, không chấp nhận yêu cầu nếu việc cung cấp có khả năng dẫn đến tắc nghẽn</a:t>
            </a:r>
          </a:p>
          <a:p>
            <a:pPr marL="365760" indent="-365760">
              <a:lnSpc>
                <a:spcPct val="120000"/>
              </a:lnSpc>
              <a:buFont typeface="+mj-lt"/>
              <a:buAutoNum type="arabicPeriod"/>
            </a:pPr>
            <a:r>
              <a:rPr lang="en-US" sz="2000" b="1"/>
              <a:t>Nhận biết và khắc phục</a:t>
            </a:r>
            <a:r>
              <a:rPr lang="en-US" sz="2000"/>
              <a:t>:</a:t>
            </a:r>
          </a:p>
          <a:p>
            <a:pPr marL="548640" lvl="1" indent="-365760">
              <a:lnSpc>
                <a:spcPct val="120000"/>
              </a:lnSpc>
            </a:pPr>
            <a:r>
              <a:rPr lang="en-US" sz="2000"/>
              <a:t>Cho phép hệ thống hoạt động bình thường =&gt; có thể rơi vào tình trạng tắc nghẽn.</a:t>
            </a:r>
          </a:p>
          <a:p>
            <a:pPr marL="548640" lvl="1" indent="-365760">
              <a:lnSpc>
                <a:spcPct val="120000"/>
              </a:lnSpc>
            </a:pPr>
            <a:r>
              <a:rPr lang="en-US" sz="2000"/>
              <a:t>Định kỳ kiểm tra xem tình trạng tắc nghẽn có xảy ra không.</a:t>
            </a:r>
          </a:p>
          <a:p>
            <a:pPr marL="548640" lvl="1" indent="-365760">
              <a:lnSpc>
                <a:spcPct val="120000"/>
              </a:lnSpc>
            </a:pPr>
            <a:r>
              <a:rPr lang="en-US" sz="2000"/>
              <a:t>Nếu đang tắc nghẽn, áp dụng các biện pháp loại bỏ.</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140</a:t>
            </a:fld>
            <a:endParaRPr lang="en-US"/>
          </a:p>
        </p:txBody>
      </p:sp>
    </p:spTree>
    <p:extLst>
      <p:ext uri="{BB962C8B-B14F-4D97-AF65-F5344CB8AC3E}">
        <p14:creationId xmlns:p14="http://schemas.microsoft.com/office/powerpoint/2010/main" val="98321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82883"/>
            <a:ext cx="7391400" cy="479117"/>
          </a:xfrm>
        </p:spPr>
        <p:txBody>
          <a:bodyPr>
            <a:noAutofit/>
          </a:bodyPr>
          <a:lstStyle/>
          <a:p>
            <a:pPr algn="l"/>
            <a:r>
              <a:rPr lang="en-US" sz="2800"/>
              <a:t>PHÒNG NGỪA TẮC NGHẼN</a:t>
            </a:r>
          </a:p>
        </p:txBody>
      </p:sp>
      <p:sp>
        <p:nvSpPr>
          <p:cNvPr id="3" name="Content Placeholder 2"/>
          <p:cNvSpPr>
            <a:spLocks noGrp="1"/>
          </p:cNvSpPr>
          <p:nvPr>
            <p:ph idx="1"/>
          </p:nvPr>
        </p:nvSpPr>
        <p:spPr>
          <a:xfrm>
            <a:off x="304800" y="1219200"/>
            <a:ext cx="8610600" cy="5257800"/>
          </a:xfrm>
        </p:spPr>
        <p:txBody>
          <a:bodyPr>
            <a:noAutofit/>
          </a:bodyPr>
          <a:lstStyle/>
          <a:p>
            <a:pPr marL="0" indent="0">
              <a:buNone/>
            </a:pPr>
            <a:r>
              <a:rPr lang="en-US" b="1"/>
              <a:t>Nguyên tắc</a:t>
            </a:r>
            <a:r>
              <a:rPr lang="en-US"/>
              <a:t>: Tác động vào một trong bốn điều kiện cần của tắc nghẽn để nó không xảy ra.</a:t>
            </a:r>
          </a:p>
          <a:p>
            <a:pPr marL="365760" indent="-365760">
              <a:buFont typeface="+mj-lt"/>
              <a:buAutoNum type="arabicPeriod"/>
            </a:pPr>
            <a:r>
              <a:rPr lang="en-US"/>
              <a:t>Tài nguyên găng.</a:t>
            </a:r>
          </a:p>
          <a:p>
            <a:pPr marL="365760" indent="-365760">
              <a:lnSpc>
                <a:spcPct val="120000"/>
              </a:lnSpc>
              <a:buFont typeface="+mj-lt"/>
              <a:buAutoNum type="arabicPeriod"/>
            </a:pPr>
            <a:r>
              <a:rPr lang="en-US"/>
              <a:t>Chờ đợi trước khi vào đoạn găng.</a:t>
            </a:r>
          </a:p>
          <a:p>
            <a:pPr marL="365760" indent="-365760">
              <a:lnSpc>
                <a:spcPct val="120000"/>
              </a:lnSpc>
              <a:buFont typeface="+mj-lt"/>
              <a:buAutoNum type="arabicPeriod"/>
            </a:pPr>
            <a:r>
              <a:rPr lang="en-US"/>
              <a:t>Không có hệ thống phân phối lại tài nguyên găng.</a:t>
            </a:r>
          </a:p>
          <a:p>
            <a:pPr marL="365760" indent="-365760">
              <a:lnSpc>
                <a:spcPct val="120000"/>
              </a:lnSpc>
              <a:buFont typeface="+mj-lt"/>
              <a:buAutoNum type="arabicPeriod"/>
            </a:pPr>
            <a:r>
              <a:rPr lang="en-US"/>
              <a:t>Chờ đợi vòng tròn.</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141</a:t>
            </a:fld>
            <a:endParaRPr lang="en-US"/>
          </a:p>
        </p:txBody>
      </p:sp>
    </p:spTree>
    <p:extLst>
      <p:ext uri="{BB962C8B-B14F-4D97-AF65-F5344CB8AC3E}">
        <p14:creationId xmlns:p14="http://schemas.microsoft.com/office/powerpoint/2010/main" val="155103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2819"/>
            <a:ext cx="5943600" cy="569181"/>
          </a:xfrm>
        </p:spPr>
        <p:txBody>
          <a:bodyPr>
            <a:noAutofit/>
          </a:bodyPr>
          <a:lstStyle/>
          <a:p>
            <a:pPr algn="l"/>
            <a:r>
              <a:rPr lang="en-US" sz="2800"/>
              <a:t>Điều kiện tài nguyên găng</a:t>
            </a:r>
          </a:p>
        </p:txBody>
      </p:sp>
      <p:sp>
        <p:nvSpPr>
          <p:cNvPr id="3" name="Content Placeholder 2"/>
          <p:cNvSpPr>
            <a:spLocks noGrp="1"/>
          </p:cNvSpPr>
          <p:nvPr>
            <p:ph idx="1"/>
          </p:nvPr>
        </p:nvSpPr>
        <p:spPr>
          <a:xfrm>
            <a:off x="304800" y="1219200"/>
            <a:ext cx="8839200" cy="5257800"/>
          </a:xfrm>
        </p:spPr>
        <p:txBody>
          <a:bodyPr>
            <a:noAutofit/>
          </a:bodyPr>
          <a:lstStyle/>
          <a:p>
            <a:pPr marL="274320" indent="-274320">
              <a:lnSpc>
                <a:spcPct val="120000"/>
              </a:lnSpc>
            </a:pPr>
            <a:r>
              <a:rPr lang="en-US" sz="2600"/>
              <a:t>Giảm bớt mức độ găng của hệ thống:</a:t>
            </a:r>
          </a:p>
          <a:p>
            <a:pPr marL="457200" lvl="1" indent="-274320">
              <a:lnSpc>
                <a:spcPct val="120000"/>
              </a:lnSpc>
            </a:pPr>
            <a:r>
              <a:rPr lang="en-US" sz="2600"/>
              <a:t>Tài nguyên phân chia được (file chỉ đọc): sử dụng đồng thời.</a:t>
            </a:r>
          </a:p>
          <a:p>
            <a:pPr marL="457200" lvl="1" indent="-274320">
              <a:lnSpc>
                <a:spcPct val="120000"/>
              </a:lnSpc>
            </a:pPr>
            <a:r>
              <a:rPr lang="en-US" sz="2600"/>
              <a:t>Tài nguyên không phân chia được: sử dụng không đồng thời.</a:t>
            </a:r>
          </a:p>
          <a:p>
            <a:pPr marL="274320" indent="-274320">
              <a:lnSpc>
                <a:spcPct val="120000"/>
              </a:lnSpc>
            </a:pPr>
            <a:r>
              <a:rPr lang="en-US" sz="2600"/>
              <a:t>Kỹ thuật SPOOL (Simultaneous peripheral operation on-line):</a:t>
            </a:r>
          </a:p>
          <a:p>
            <a:pPr marL="457200" lvl="1" indent="-274320">
              <a:lnSpc>
                <a:spcPct val="120000"/>
              </a:lnSpc>
            </a:pPr>
            <a:r>
              <a:rPr lang="en-US" sz="2600"/>
              <a:t>Không phân phối tài nguyên khi không thực sự cần thiết.</a:t>
            </a:r>
          </a:p>
          <a:p>
            <a:pPr marL="457200" lvl="1" indent="-274320">
              <a:lnSpc>
                <a:spcPct val="120000"/>
              </a:lnSpc>
            </a:pPr>
            <a:r>
              <a:rPr lang="en-US" sz="2600"/>
              <a:t>Chỉ một số ít tiến trình có khả năng yêu cầu tài nguyên.</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142</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078012"/>
            <a:ext cx="3052646"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070132"/>
            <a:ext cx="356765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079590"/>
            <a:ext cx="361129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992298" y="4212610"/>
            <a:ext cx="4999302" cy="2492990"/>
          </a:xfrm>
          <a:prstGeom prst="rect">
            <a:avLst/>
          </a:prstGeom>
          <a:noFill/>
        </p:spPr>
        <p:txBody>
          <a:bodyPr wrap="square" rtlCol="0">
            <a:spAutoFit/>
          </a:bodyPr>
          <a:lstStyle/>
          <a:p>
            <a:pPr marL="274320" indent="-274320">
              <a:lnSpc>
                <a:spcPct val="120000"/>
              </a:lnSpc>
              <a:buFont typeface="Arial" pitchFamily="34" charset="0"/>
              <a:buChar char="•"/>
            </a:pPr>
            <a:r>
              <a:rPr lang="en-US" sz="2600">
                <a:latin typeface="Times New Roman" pitchFamily="18" charset="0"/>
                <a:cs typeface="Times New Roman" pitchFamily="18" charset="0"/>
              </a:rPr>
              <a:t>Chỉ printer daemon mới làm việc với máy in =&gt; bế tắc cho tài nguyên máy in bị hủy bỏ.</a:t>
            </a:r>
          </a:p>
          <a:p>
            <a:pPr marL="274320" indent="-274320">
              <a:lnSpc>
                <a:spcPct val="120000"/>
              </a:lnSpc>
              <a:buFont typeface="Arial" pitchFamily="34" charset="0"/>
              <a:buChar char="•"/>
            </a:pPr>
            <a:r>
              <a:rPr lang="en-US" sz="2600">
                <a:latin typeface="Times New Roman" pitchFamily="18" charset="0"/>
                <a:cs typeface="Times New Roman" pitchFamily="18" charset="0"/>
              </a:rPr>
              <a:t>Không phải tài nguyên nào cũng dùng kỹ thuật SPOOL được. </a:t>
            </a:r>
          </a:p>
        </p:txBody>
      </p:sp>
    </p:spTree>
    <p:extLst>
      <p:ext uri="{BB962C8B-B14F-4D97-AF65-F5344CB8AC3E}">
        <p14:creationId xmlns:p14="http://schemas.microsoft.com/office/powerpoint/2010/main" val="19617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27"/>
                                        </p:tgtEl>
                                        <p:attrNameLst>
                                          <p:attrName>style.visibility</p:attrName>
                                        </p:attrNameLst>
                                      </p:cBhvr>
                                      <p:to>
                                        <p:strVal val="visible"/>
                                      </p:to>
                                    </p:set>
                                    <p:animEffect transition="in" filter="fade">
                                      <p:cBhvr>
                                        <p:cTn id="38" dur="500"/>
                                        <p:tgtEl>
                                          <p:spTgt spid="10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animEffect transition="in" filter="fade">
                                      <p:cBhvr>
                                        <p:cTn id="43" dur="500"/>
                                        <p:tgtEl>
                                          <p:spTgt spid="10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fade">
                                      <p:cBhvr>
                                        <p:cTn id="48" dur="500"/>
                                        <p:tgtEl>
                                          <p:spTgt spid="5">
                                            <p:txEl>
                                              <p:pRg st="0" end="0"/>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5">
                                            <p:txEl>
                                              <p:pRg st="1" end="1"/>
                                            </p:txEl>
                                          </p:spTgt>
                                        </p:tgtEl>
                                        <p:attrNameLst>
                                          <p:attrName>style.visibility</p:attrName>
                                        </p:attrNameLst>
                                      </p:cBhvr>
                                      <p:to>
                                        <p:strVal val="visible"/>
                                      </p:to>
                                    </p:set>
                                    <p:animEffect transition="in" filter="fade">
                                      <p:cBhvr>
                                        <p:cTn id="5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06683"/>
            <a:ext cx="7848600" cy="936317"/>
          </a:xfrm>
        </p:spPr>
        <p:txBody>
          <a:bodyPr>
            <a:noAutofit/>
          </a:bodyPr>
          <a:lstStyle/>
          <a:p>
            <a:pPr algn="l"/>
            <a:r>
              <a:rPr lang="en-US" sz="2800"/>
              <a:t>Điều kiện chờ đợi trước khi vào đoạn găng</a:t>
            </a:r>
          </a:p>
        </p:txBody>
      </p:sp>
      <p:sp>
        <p:nvSpPr>
          <p:cNvPr id="3" name="Content Placeholder 2"/>
          <p:cNvSpPr>
            <a:spLocks noGrp="1"/>
          </p:cNvSpPr>
          <p:nvPr>
            <p:ph idx="1"/>
          </p:nvPr>
        </p:nvSpPr>
        <p:spPr>
          <a:xfrm>
            <a:off x="152400" y="1012517"/>
            <a:ext cx="8839200" cy="5638800"/>
          </a:xfrm>
        </p:spPr>
        <p:txBody>
          <a:bodyPr>
            <a:noAutofit/>
          </a:bodyPr>
          <a:lstStyle/>
          <a:p>
            <a:pPr marL="274320" indent="-274320">
              <a:lnSpc>
                <a:spcPct val="110000"/>
              </a:lnSpc>
              <a:spcBef>
                <a:spcPts val="0"/>
              </a:spcBef>
            </a:pPr>
            <a:r>
              <a:rPr lang="en-US"/>
              <a:t>Nguyên tắc: đảm bảo một tiến trình xin tài nguyên chỉ khi không sở hữu bất kỳ tài nguyên nào khác.</a:t>
            </a:r>
          </a:p>
          <a:p>
            <a:pPr marL="274320" indent="-274320">
              <a:lnSpc>
                <a:spcPct val="110000"/>
              </a:lnSpc>
              <a:spcBef>
                <a:spcPts val="0"/>
              </a:spcBef>
            </a:pPr>
            <a:r>
              <a:rPr lang="en-US"/>
              <a:t>Cung cấp trước: </a:t>
            </a:r>
          </a:p>
          <a:p>
            <a:pPr marL="365760" lvl="1" indent="-274320">
              <a:lnSpc>
                <a:spcPct val="110000"/>
              </a:lnSpc>
              <a:spcBef>
                <a:spcPts val="0"/>
              </a:spcBef>
            </a:pPr>
            <a:r>
              <a:rPr lang="en-US"/>
              <a:t>Tiến trình xin toàn bộ tài nguyên ngay từ đầu và chỉ thực hiện khi đã có đầy đủ tài nguyên.</a:t>
            </a:r>
          </a:p>
          <a:p>
            <a:pPr marL="365760" lvl="1" indent="-274320">
              <a:lnSpc>
                <a:spcPct val="110000"/>
              </a:lnSpc>
              <a:spcBef>
                <a:spcPts val="0"/>
              </a:spcBef>
            </a:pPr>
            <a:r>
              <a:rPr lang="en-US"/>
              <a:t>Hiệu quả sử dụng tài nguyên thấp: tiến trình chỉ sử dụng tài nguyên ở giai đoạn cuối. Tổng số tài nguyên đòi hỏi vượt quá khả năng của hệ thống.</a:t>
            </a:r>
          </a:p>
          <a:p>
            <a:pPr marL="274320" indent="-274320">
              <a:lnSpc>
                <a:spcPct val="110000"/>
              </a:lnSpc>
              <a:spcBef>
                <a:spcPts val="0"/>
              </a:spcBef>
            </a:pPr>
            <a:r>
              <a:rPr lang="en-US"/>
              <a:t>Giải phóng tài nguyên:</a:t>
            </a:r>
          </a:p>
          <a:p>
            <a:pPr marL="365760" lvl="1" indent="-274320">
              <a:lnSpc>
                <a:spcPct val="110000"/>
              </a:lnSpc>
              <a:spcBef>
                <a:spcPts val="0"/>
              </a:spcBef>
            </a:pPr>
            <a:r>
              <a:rPr lang="en-US"/>
              <a:t>Tiến trình giải phóng tất cả tài nguyên trước khi xin tài nguyên mới.</a:t>
            </a:r>
          </a:p>
          <a:p>
            <a:pPr marL="365760" lvl="1" indent="-274320">
              <a:lnSpc>
                <a:spcPct val="110000"/>
              </a:lnSpc>
              <a:spcBef>
                <a:spcPts val="0"/>
              </a:spcBef>
            </a:pPr>
            <a:r>
              <a:rPr lang="en-US"/>
              <a:t>Tốc độ thực hiện tiến trình chậm. </a:t>
            </a:r>
          </a:p>
          <a:p>
            <a:pPr marL="365760" lvl="1" indent="-274320">
              <a:lnSpc>
                <a:spcPct val="110000"/>
              </a:lnSpc>
              <a:spcBef>
                <a:spcPts val="0"/>
              </a:spcBef>
            </a:pPr>
            <a:r>
              <a:rPr lang="en-US"/>
              <a:t>Phải đảm bảo dữ liệu được giữ trong tài nguyên tạm giải phóng không bị mất.</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143</a:t>
            </a:fld>
            <a:endParaRPr lang="en-US"/>
          </a:p>
        </p:txBody>
      </p:sp>
    </p:spTree>
    <p:extLst>
      <p:ext uri="{BB962C8B-B14F-4D97-AF65-F5344CB8AC3E}">
        <p14:creationId xmlns:p14="http://schemas.microsoft.com/office/powerpoint/2010/main" val="298993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144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438275"/>
            <a:ext cx="832485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1143000" y="240254"/>
            <a:ext cx="6584732" cy="52995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r>
              <a:rPr lang="en-US" sz="3600"/>
              <a:t>Minh họa</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30" y="1122657"/>
            <a:ext cx="8318170" cy="192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04800" y="3042897"/>
            <a:ext cx="8839200" cy="3202328"/>
          </a:xfrm>
        </p:spPr>
        <p:txBody>
          <a:bodyPr/>
          <a:lstStyle/>
          <a:p>
            <a:r>
              <a:rPr lang="en-US"/>
              <a:t>Tiến trình gồm 2 giai đoạn: </a:t>
            </a:r>
          </a:p>
          <a:p>
            <a:pPr marL="457200" lvl="1" indent="-274320"/>
            <a:r>
              <a:rPr lang="en-US"/>
              <a:t>Sao chép dữ liệu từ băng từ sang một file trên đĩa từ.</a:t>
            </a:r>
          </a:p>
          <a:p>
            <a:pPr marL="457200" lvl="1" indent="-274320"/>
            <a:r>
              <a:rPr lang="en-US"/>
              <a:t>Sắp xếp dữ liệu trong file và đưa ra máy in.</a:t>
            </a:r>
          </a:p>
          <a:p>
            <a:pPr marL="347472" indent="-347472"/>
            <a:r>
              <a:rPr lang="en-US"/>
              <a:t>Phương pháp cung cấp trước:</a:t>
            </a:r>
          </a:p>
          <a:p>
            <a:pPr marL="457200" lvl="1" indent="-274320"/>
            <a:r>
              <a:rPr lang="en-US"/>
              <a:t>Xin cả băng từ, file trên đĩa và máy in.</a:t>
            </a:r>
          </a:p>
          <a:p>
            <a:pPr marL="457200" lvl="1" indent="-274320"/>
            <a:r>
              <a:rPr lang="en-US"/>
              <a:t>Lãng phí máy in giai đoạn đầu, băng từ giai đoạn cuối.</a:t>
            </a:r>
          </a:p>
        </p:txBody>
      </p:sp>
    </p:spTree>
    <p:extLst>
      <p:ext uri="{BB962C8B-B14F-4D97-AF65-F5344CB8AC3E}">
        <p14:creationId xmlns:p14="http://schemas.microsoft.com/office/powerpoint/2010/main" val="427484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1"/>
                                        </p:tgtEl>
                                        <p:attrNameLst>
                                          <p:attrName>style.visibility</p:attrName>
                                        </p:attrNameLst>
                                      </p:cBhvr>
                                      <p:to>
                                        <p:strVal val="visible"/>
                                      </p:to>
                                    </p:set>
                                    <p:animEffect transition="in" filter="fade">
                                      <p:cBhvr>
                                        <p:cTn id="25" dur="500"/>
                                        <p:tgtEl>
                                          <p:spTgt spid="205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145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371600"/>
            <a:ext cx="832485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1066800" y="304800"/>
            <a:ext cx="6584732" cy="3716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r>
              <a:rPr lang="en-US" sz="3600"/>
              <a:t>Minh họa</a:t>
            </a:r>
          </a:p>
        </p:txBody>
      </p:sp>
      <p:sp>
        <p:nvSpPr>
          <p:cNvPr id="3" name="Content Placeholder 2"/>
          <p:cNvSpPr>
            <a:spLocks noGrp="1"/>
          </p:cNvSpPr>
          <p:nvPr>
            <p:ph idx="1"/>
          </p:nvPr>
        </p:nvSpPr>
        <p:spPr>
          <a:xfrm>
            <a:off x="152400" y="1676400"/>
            <a:ext cx="8839200" cy="4114800"/>
          </a:xfrm>
        </p:spPr>
        <p:txBody>
          <a:bodyPr/>
          <a:lstStyle/>
          <a:p>
            <a:endParaRPr lang="en-US"/>
          </a:p>
          <a:p>
            <a:endParaRPr lang="en-US"/>
          </a:p>
          <a:p>
            <a:endParaRPr lang="en-US"/>
          </a:p>
          <a:p>
            <a:pPr marL="571500" indent="-514350"/>
            <a:r>
              <a:rPr lang="en-US"/>
              <a:t>Phương pháp giải phóng tài nguyên:</a:t>
            </a:r>
          </a:p>
          <a:p>
            <a:pPr marL="457200" lvl="1" indent="-274320"/>
            <a:r>
              <a:rPr lang="en-US"/>
              <a:t>Xin băng từ và file trên đĩa cho giai đoạn 1.</a:t>
            </a:r>
          </a:p>
          <a:p>
            <a:pPr marL="457200" lvl="1" indent="-274320"/>
            <a:r>
              <a:rPr lang="en-US"/>
              <a:t>Giải phóng băng từ và file trên đĩa.</a:t>
            </a:r>
          </a:p>
          <a:p>
            <a:pPr marL="457200" lvl="1" indent="-274320"/>
            <a:r>
              <a:rPr lang="en-US"/>
              <a:t>Xin file trên đĩa và máy in cho giai đoạn 2.</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266825"/>
            <a:ext cx="862012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279634"/>
            <a:ext cx="864870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79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par>
                          <p:cTn id="21" fill="hold">
                            <p:stCondLst>
                              <p:cond delay="500"/>
                            </p:stCondLst>
                            <p:childTnLst>
                              <p:par>
                                <p:cTn id="22" presetID="10" presetClass="entr" presetSubtype="0" fill="hold" nodeType="afterEffect">
                                  <p:stCondLst>
                                    <p:cond delay="10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075"/>
                                        </p:tgtEl>
                                        <p:attrNameLst>
                                          <p:attrName>style.visibility</p:attrName>
                                        </p:attrNameLst>
                                      </p:cBhvr>
                                      <p:to>
                                        <p:strVal val="visible"/>
                                      </p:to>
                                    </p:set>
                                    <p:animEffect transition="in" filter="fade">
                                      <p:cBhvr>
                                        <p:cTn id="32"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932" y="152399"/>
            <a:ext cx="7848600" cy="936317"/>
          </a:xfrm>
        </p:spPr>
        <p:txBody>
          <a:bodyPr>
            <a:noAutofit/>
          </a:bodyPr>
          <a:lstStyle/>
          <a:p>
            <a:pPr algn="l"/>
            <a:r>
              <a:rPr lang="en-US" sz="3200"/>
              <a:t>Điều kiện phân phối lại tài nguyên găng</a:t>
            </a:r>
          </a:p>
        </p:txBody>
      </p:sp>
      <p:sp>
        <p:nvSpPr>
          <p:cNvPr id="3" name="Content Placeholder 2"/>
          <p:cNvSpPr>
            <a:spLocks noGrp="1"/>
          </p:cNvSpPr>
          <p:nvPr>
            <p:ph idx="1"/>
          </p:nvPr>
        </p:nvSpPr>
        <p:spPr>
          <a:xfrm>
            <a:off x="139849" y="1025964"/>
            <a:ext cx="8991600" cy="5638800"/>
          </a:xfrm>
        </p:spPr>
        <p:txBody>
          <a:bodyPr>
            <a:noAutofit/>
          </a:bodyPr>
          <a:lstStyle/>
          <a:p>
            <a:pPr marL="274320" indent="-274320">
              <a:lnSpc>
                <a:spcPct val="120000"/>
              </a:lnSpc>
              <a:spcBef>
                <a:spcPts val="0"/>
              </a:spcBef>
            </a:pPr>
            <a:r>
              <a:rPr lang="en-US"/>
              <a:t>Nguyên tắc: cho phép sử dụng tài nguyên khi cần thiết.</a:t>
            </a:r>
          </a:p>
          <a:p>
            <a:pPr marL="274320" indent="-274320">
              <a:lnSpc>
                <a:spcPct val="120000"/>
              </a:lnSpc>
              <a:spcBef>
                <a:spcPts val="0"/>
              </a:spcBef>
            </a:pPr>
            <a:r>
              <a:rPr lang="en-US"/>
              <a:t>Tiến trình P</a:t>
            </a:r>
            <a:r>
              <a:rPr lang="en-US" baseline="-25000"/>
              <a:t>i</a:t>
            </a:r>
            <a:r>
              <a:rPr lang="en-US"/>
              <a:t> xin tài nguyên R</a:t>
            </a:r>
            <a:r>
              <a:rPr lang="en-US" baseline="-25000"/>
              <a:t>j</a:t>
            </a:r>
            <a:r>
              <a:rPr lang="en-US"/>
              <a:t>:</a:t>
            </a:r>
          </a:p>
          <a:p>
            <a:pPr marL="674370" lvl="1" indent="-274320">
              <a:lnSpc>
                <a:spcPct val="120000"/>
              </a:lnSpc>
              <a:spcBef>
                <a:spcPts val="0"/>
              </a:spcBef>
            </a:pPr>
            <a:r>
              <a:rPr lang="en-US"/>
              <a:t>R</a:t>
            </a:r>
            <a:r>
              <a:rPr lang="en-US" baseline="-25000"/>
              <a:t>j</a:t>
            </a:r>
            <a:r>
              <a:rPr lang="en-US"/>
              <a:t> sẵn có: cung cấp R</a:t>
            </a:r>
            <a:r>
              <a:rPr lang="en-US" baseline="-25000"/>
              <a:t>j</a:t>
            </a:r>
            <a:r>
              <a:rPr lang="en-US"/>
              <a:t> cho P</a:t>
            </a:r>
            <a:r>
              <a:rPr lang="en-US" baseline="-25000"/>
              <a:t>i</a:t>
            </a:r>
            <a:r>
              <a:rPr lang="en-US"/>
              <a:t>.</a:t>
            </a:r>
          </a:p>
          <a:p>
            <a:pPr marL="674370" lvl="1" indent="-274320">
              <a:lnSpc>
                <a:spcPct val="120000"/>
              </a:lnSpc>
              <a:spcBef>
                <a:spcPts val="0"/>
              </a:spcBef>
            </a:pPr>
            <a:r>
              <a:rPr lang="en-US"/>
              <a:t>R</a:t>
            </a:r>
            <a:r>
              <a:rPr lang="en-US" baseline="-25000"/>
              <a:t>j</a:t>
            </a:r>
            <a:r>
              <a:rPr lang="en-US"/>
              <a:t> không sẵn: (R</a:t>
            </a:r>
            <a:r>
              <a:rPr lang="en-US" baseline="-25000"/>
              <a:t>j</a:t>
            </a:r>
            <a:r>
              <a:rPr lang="en-US"/>
              <a:t> bị chiếm bởi tiến trình P</a:t>
            </a:r>
            <a:r>
              <a:rPr lang="en-US" baseline="-25000"/>
              <a:t>k</a:t>
            </a:r>
            <a:r>
              <a:rPr lang="en-US"/>
              <a:t>):</a:t>
            </a:r>
          </a:p>
          <a:p>
            <a:pPr marL="1257300" lvl="2" indent="-457200">
              <a:lnSpc>
                <a:spcPct val="120000"/>
              </a:lnSpc>
              <a:spcBef>
                <a:spcPts val="0"/>
              </a:spcBef>
              <a:buFont typeface="Wingdings" pitchFamily="2" charset="2"/>
              <a:buChar char="Ø"/>
            </a:pPr>
            <a:r>
              <a:rPr lang="en-US"/>
              <a:t>P</a:t>
            </a:r>
            <a:r>
              <a:rPr lang="en-US" baseline="-25000"/>
              <a:t>k</a:t>
            </a:r>
            <a:r>
              <a:rPr lang="en-US"/>
              <a:t> đang đợi tài nguyên:</a:t>
            </a:r>
          </a:p>
          <a:p>
            <a:pPr marL="1188720" lvl="3" indent="-365760">
              <a:lnSpc>
                <a:spcPct val="120000"/>
              </a:lnSpc>
              <a:spcBef>
                <a:spcPts val="0"/>
              </a:spcBef>
              <a:buFont typeface="Courier New" pitchFamily="49" charset="0"/>
              <a:buChar char="o"/>
            </a:pPr>
            <a:r>
              <a:rPr lang="en-US"/>
              <a:t>Sử dụng R</a:t>
            </a:r>
            <a:r>
              <a:rPr lang="en-US" baseline="-25000"/>
              <a:t>j</a:t>
            </a:r>
            <a:r>
              <a:rPr lang="en-US"/>
              <a:t> từ P</a:t>
            </a:r>
            <a:r>
              <a:rPr lang="en-US" baseline="-25000"/>
              <a:t>k</a:t>
            </a:r>
            <a:r>
              <a:rPr lang="en-US"/>
              <a:t> và cung cấp cho P</a:t>
            </a:r>
            <a:r>
              <a:rPr lang="en-US" baseline="-25000"/>
              <a:t>i</a:t>
            </a:r>
            <a:r>
              <a:rPr lang="en-US"/>
              <a:t> theo yêu cầu.</a:t>
            </a:r>
          </a:p>
          <a:p>
            <a:pPr marL="1188720" lvl="3" indent="-365760">
              <a:lnSpc>
                <a:spcPct val="120000"/>
              </a:lnSpc>
              <a:spcBef>
                <a:spcPts val="0"/>
              </a:spcBef>
              <a:buFont typeface="Courier New" pitchFamily="49" charset="0"/>
              <a:buChar char="o"/>
            </a:pPr>
            <a:r>
              <a:rPr lang="en-US"/>
              <a:t>Thêm R</a:t>
            </a:r>
            <a:r>
              <a:rPr lang="en-US" baseline="-25000"/>
              <a:t>j</a:t>
            </a:r>
            <a:r>
              <a:rPr lang="en-US"/>
              <a:t> vào danh sách các tài nguyên đang thiếu của P</a:t>
            </a:r>
            <a:r>
              <a:rPr lang="en-US" baseline="-25000"/>
              <a:t>k</a:t>
            </a:r>
            <a:r>
              <a:rPr lang="en-US"/>
              <a:t>.</a:t>
            </a:r>
          </a:p>
          <a:p>
            <a:pPr marL="1188720" lvl="3" indent="-365760">
              <a:lnSpc>
                <a:spcPct val="120000"/>
              </a:lnSpc>
              <a:spcBef>
                <a:spcPts val="0"/>
              </a:spcBef>
              <a:buFont typeface="Courier New" pitchFamily="49" charset="0"/>
              <a:buChar char="o"/>
            </a:pPr>
            <a:r>
              <a:rPr lang="en-US"/>
              <a:t>P</a:t>
            </a:r>
            <a:r>
              <a:rPr lang="en-US" baseline="-25000"/>
              <a:t>k</a:t>
            </a:r>
            <a:r>
              <a:rPr lang="en-US"/>
              <a:t> được thực hiện trở lại khi: có được tài nguyên đang thiếu, đòi lại được R</a:t>
            </a:r>
            <a:r>
              <a:rPr lang="en-US" baseline="-25000"/>
              <a:t>j</a:t>
            </a:r>
            <a:r>
              <a:rPr lang="en-US"/>
              <a:t>.</a:t>
            </a:r>
          </a:p>
          <a:p>
            <a:pPr marL="1257300" lvl="2" indent="-457200">
              <a:lnSpc>
                <a:spcPct val="120000"/>
              </a:lnSpc>
              <a:spcBef>
                <a:spcPts val="0"/>
              </a:spcBef>
              <a:buFont typeface="Wingdings" pitchFamily="2" charset="2"/>
              <a:buChar char="Ø"/>
            </a:pPr>
            <a:r>
              <a:rPr lang="en-US"/>
              <a:t>P</a:t>
            </a:r>
            <a:r>
              <a:rPr lang="en-US" baseline="-25000"/>
              <a:t>k</a:t>
            </a:r>
            <a:r>
              <a:rPr lang="en-US"/>
              <a:t> đang thực hiện:</a:t>
            </a:r>
          </a:p>
          <a:p>
            <a:pPr marL="1188720" lvl="3" indent="-365760">
              <a:lnSpc>
                <a:spcPct val="120000"/>
              </a:lnSpc>
              <a:spcBef>
                <a:spcPts val="0"/>
              </a:spcBef>
              <a:buFont typeface="Courier New" pitchFamily="49" charset="0"/>
              <a:buChar char="o"/>
            </a:pPr>
            <a:r>
              <a:rPr lang="en-US"/>
              <a:t>Pi phải đợi (không giải phóng tài nguyên).</a:t>
            </a:r>
          </a:p>
          <a:p>
            <a:pPr marL="1188720" lvl="3" indent="-365760">
              <a:lnSpc>
                <a:spcPct val="120000"/>
              </a:lnSpc>
              <a:spcBef>
                <a:spcPts val="0"/>
              </a:spcBef>
              <a:buFont typeface="Courier New" pitchFamily="49" charset="0"/>
              <a:buChar char="o"/>
            </a:pPr>
            <a:r>
              <a:rPr lang="en-US"/>
              <a:t>Cho phép sử dụng tài nguyên, nhưng chỉ khi cần thiết.</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146</a:t>
            </a:fld>
            <a:endParaRPr lang="en-US"/>
          </a:p>
        </p:txBody>
      </p:sp>
    </p:spTree>
    <p:extLst>
      <p:ext uri="{BB962C8B-B14F-4D97-AF65-F5344CB8AC3E}">
        <p14:creationId xmlns:p14="http://schemas.microsoft.com/office/powerpoint/2010/main" val="7889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732" y="152399"/>
            <a:ext cx="6293068" cy="936317"/>
          </a:xfrm>
        </p:spPr>
        <p:txBody>
          <a:bodyPr>
            <a:noAutofit/>
          </a:bodyPr>
          <a:lstStyle/>
          <a:p>
            <a:pPr algn="l"/>
            <a:r>
              <a:rPr lang="en-US" sz="2800"/>
              <a:t>Điều kiện chờ đợi vòng tròn</a:t>
            </a:r>
          </a:p>
        </p:txBody>
      </p:sp>
      <p:sp>
        <p:nvSpPr>
          <p:cNvPr id="3" name="Content Placeholder 2"/>
          <p:cNvSpPr>
            <a:spLocks noGrp="1"/>
          </p:cNvSpPr>
          <p:nvPr>
            <p:ph idx="1"/>
          </p:nvPr>
        </p:nvSpPr>
        <p:spPr>
          <a:xfrm>
            <a:off x="76200" y="1152370"/>
            <a:ext cx="8915400" cy="5029200"/>
          </a:xfrm>
        </p:spPr>
        <p:txBody>
          <a:bodyPr>
            <a:noAutofit/>
          </a:bodyPr>
          <a:lstStyle/>
          <a:p>
            <a:pPr marL="274320" indent="-274320">
              <a:lnSpc>
                <a:spcPct val="120000"/>
              </a:lnSpc>
            </a:pPr>
            <a:r>
              <a:rPr lang="en-US"/>
              <a:t>Đặt ra một thứ tự toàn cục của tất cả các kiểu tài nguyên.</a:t>
            </a:r>
          </a:p>
          <a:p>
            <a:pPr marL="674370" lvl="1" indent="-274320">
              <a:lnSpc>
                <a:spcPct val="120000"/>
              </a:lnSpc>
            </a:pPr>
            <a:r>
              <a:rPr lang="en-US"/>
              <a:t>R = {R</a:t>
            </a:r>
            <a:r>
              <a:rPr lang="en-US" baseline="-25000"/>
              <a:t>1</a:t>
            </a:r>
            <a:r>
              <a:rPr lang="en-US"/>
              <a:t>, R</a:t>
            </a:r>
            <a:r>
              <a:rPr lang="en-US" baseline="-25000"/>
              <a:t>2</a:t>
            </a:r>
            <a:r>
              <a:rPr lang="en-US"/>
              <a:t>,...,R</a:t>
            </a:r>
            <a:r>
              <a:rPr lang="en-US" baseline="-25000"/>
              <a:t>n</a:t>
            </a:r>
            <a:r>
              <a:rPr lang="en-US"/>
              <a:t>} tập tất cả các kiểu tài nguyên.</a:t>
            </a:r>
          </a:p>
          <a:p>
            <a:pPr marL="674370" lvl="1" indent="-274320">
              <a:lnSpc>
                <a:spcPct val="120000"/>
              </a:lnSpc>
            </a:pPr>
            <a:r>
              <a:rPr lang="en-US"/>
              <a:t>Xây dựng hàm trật tự f(R) là số nguyên</a:t>
            </a:r>
            <a:r>
              <a:rPr lang="en-US">
                <a:sym typeface="Wingdings"/>
              </a:rPr>
              <a:t> N</a:t>
            </a:r>
          </a:p>
          <a:p>
            <a:pPr marL="914400" lvl="2" indent="-365760">
              <a:lnSpc>
                <a:spcPct val="120000"/>
              </a:lnSpc>
              <a:buFont typeface="Courier New" pitchFamily="49" charset="0"/>
              <a:buChar char="o"/>
            </a:pPr>
            <a:r>
              <a:rPr lang="en-US">
                <a:sym typeface="Wingdings"/>
              </a:rPr>
              <a:t>Hàm f được xây dựng dựa trên trật tự sử dụng các tài nguyên. Ví dụ: f(băng từ) = 1, f(đĩa từ) = 5, f(máy in) = 12</a:t>
            </a:r>
          </a:p>
          <a:p>
            <a:pPr>
              <a:lnSpc>
                <a:spcPct val="120000"/>
              </a:lnSpc>
            </a:pPr>
            <a:r>
              <a:rPr lang="en-US">
                <a:sym typeface="Wingdings"/>
              </a:rPr>
              <a:t>Tiến trình chỉ được yêu cầu tài nguyên theo trật tự tăng:</a:t>
            </a:r>
          </a:p>
          <a:p>
            <a:pPr lvl="1">
              <a:lnSpc>
                <a:spcPct val="120000"/>
              </a:lnSpc>
            </a:pPr>
            <a:r>
              <a:rPr lang="en-US">
                <a:sym typeface="Wingdings"/>
              </a:rPr>
              <a:t>Tiến trình chiếm giữ tài nguyên kiểu R</a:t>
            </a:r>
            <a:r>
              <a:rPr lang="en-US" baseline="-25000">
                <a:sym typeface="Wingdings"/>
              </a:rPr>
              <a:t>k</a:t>
            </a:r>
            <a:r>
              <a:rPr lang="en-US">
                <a:sym typeface="Wingdings"/>
              </a:rPr>
              <a:t> chỉ được xin tài nguyên kiểu R</a:t>
            </a:r>
            <a:r>
              <a:rPr lang="en-US" baseline="-25000">
                <a:sym typeface="Wingdings"/>
              </a:rPr>
              <a:t>j</a:t>
            </a:r>
            <a:r>
              <a:rPr lang="en-US">
                <a:sym typeface="Wingdings"/>
              </a:rPr>
              <a:t> thỏa mãn f(R</a:t>
            </a:r>
            <a:r>
              <a:rPr lang="en-US" baseline="-25000">
                <a:sym typeface="Wingdings"/>
              </a:rPr>
              <a:t>k</a:t>
            </a:r>
            <a:r>
              <a:rPr lang="en-US">
                <a:sym typeface="Wingdings"/>
              </a:rPr>
              <a:t>) &lt; f(R</a:t>
            </a:r>
            <a:r>
              <a:rPr lang="en-US" baseline="-25000">
                <a:sym typeface="Wingdings"/>
              </a:rPr>
              <a:t>j</a:t>
            </a:r>
            <a:r>
              <a:rPr lang="en-US">
                <a:sym typeface="Wingdings"/>
              </a:rPr>
              <a:t>).</a:t>
            </a:r>
          </a:p>
          <a:p>
            <a:pPr lvl="1">
              <a:lnSpc>
                <a:spcPct val="120000"/>
              </a:lnSpc>
            </a:pPr>
            <a:r>
              <a:rPr lang="en-US">
                <a:sym typeface="Wingdings"/>
              </a:rPr>
              <a:t>Tiến trình yêu cầu tới tài nguyên R</a:t>
            </a:r>
            <a:r>
              <a:rPr lang="en-US" baseline="-25000">
                <a:sym typeface="Wingdings"/>
              </a:rPr>
              <a:t>k</a:t>
            </a:r>
            <a:r>
              <a:rPr lang="en-US">
                <a:sym typeface="Wingdings"/>
              </a:rPr>
              <a:t> sẽ phải giải phóng tất cả tài nguyên R</a:t>
            </a:r>
            <a:r>
              <a:rPr lang="en-US" baseline="-25000">
                <a:sym typeface="Wingdings"/>
              </a:rPr>
              <a:t>i</a:t>
            </a:r>
            <a:r>
              <a:rPr lang="en-US">
                <a:sym typeface="Wingdings"/>
              </a:rPr>
              <a:t> thỏa mãn điều kiện f(R</a:t>
            </a:r>
            <a:r>
              <a:rPr lang="en-US" baseline="-25000">
                <a:sym typeface="Wingdings"/>
              </a:rPr>
              <a:t>i</a:t>
            </a:r>
            <a:r>
              <a:rPr lang="en-US">
                <a:sym typeface="Wingdings"/>
              </a:rPr>
              <a:t>) &gt;= f(R</a:t>
            </a:r>
            <a:r>
              <a:rPr lang="en-US" baseline="-25000">
                <a:sym typeface="Wingdings"/>
              </a:rPr>
              <a:t>k</a:t>
            </a:r>
            <a:r>
              <a:rPr lang="en-US">
                <a:sym typeface="Wingdings"/>
              </a:rPr>
              <a:t>).</a:t>
            </a:r>
            <a:endParaRPr lang="en-US"/>
          </a:p>
        </p:txBody>
      </p:sp>
      <p:sp>
        <p:nvSpPr>
          <p:cNvPr id="4" name="Slide Number Placeholder 3"/>
          <p:cNvSpPr>
            <a:spLocks noGrp="1"/>
          </p:cNvSpPr>
          <p:nvPr>
            <p:ph type="sldNum" sz="quarter" idx="12"/>
          </p:nvPr>
        </p:nvSpPr>
        <p:spPr/>
        <p:txBody>
          <a:bodyPr/>
          <a:lstStyle/>
          <a:p>
            <a:fld id="{6654560D-949A-4FF0-83BB-4886580DA1ED}" type="slidenum">
              <a:rPr lang="en-US" smtClean="0"/>
              <a:pPr/>
              <a:t>147</a:t>
            </a:fld>
            <a:endParaRPr lang="en-US"/>
          </a:p>
        </p:txBody>
      </p:sp>
    </p:spTree>
    <p:extLst>
      <p:ext uri="{BB962C8B-B14F-4D97-AF65-F5344CB8AC3E}">
        <p14:creationId xmlns:p14="http://schemas.microsoft.com/office/powerpoint/2010/main" val="233681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28600"/>
            <a:ext cx="7696200" cy="936317"/>
          </a:xfrm>
        </p:spPr>
        <p:txBody>
          <a:bodyPr>
            <a:noAutofit/>
          </a:bodyPr>
          <a:lstStyle/>
          <a:p>
            <a:pPr algn="l"/>
            <a:r>
              <a:rPr lang="en-US" sz="2800"/>
              <a:t>Ưu nhược điểm của phòng ngừa tắc nghẽn</a:t>
            </a:r>
          </a:p>
        </p:txBody>
      </p:sp>
      <p:sp>
        <p:nvSpPr>
          <p:cNvPr id="3" name="Content Placeholder 2"/>
          <p:cNvSpPr>
            <a:spLocks noGrp="1"/>
          </p:cNvSpPr>
          <p:nvPr>
            <p:ph idx="1"/>
          </p:nvPr>
        </p:nvSpPr>
        <p:spPr>
          <a:xfrm>
            <a:off x="183932" y="1295400"/>
            <a:ext cx="8807668" cy="5029200"/>
          </a:xfrm>
        </p:spPr>
        <p:txBody>
          <a:bodyPr>
            <a:noAutofit/>
          </a:bodyPr>
          <a:lstStyle/>
          <a:p>
            <a:pPr>
              <a:lnSpc>
                <a:spcPct val="120000"/>
              </a:lnSpc>
            </a:pPr>
            <a:r>
              <a:rPr lang="en-US" b="1"/>
              <a:t>Ưu điểm</a:t>
            </a:r>
            <a:r>
              <a:rPr lang="en-US"/>
              <a:t>: phòng ngừa tắc nghẽn là phương pháp tránh được tắc nghẽn bằng cách làm cho điều kiện cần không được thỏa mãn.</a:t>
            </a:r>
          </a:p>
          <a:p>
            <a:pPr>
              <a:lnSpc>
                <a:spcPct val="120000"/>
              </a:lnSpc>
            </a:pPr>
            <a:r>
              <a:rPr lang="en-US" b="1"/>
              <a:t>Nhược điểm</a:t>
            </a:r>
            <a:r>
              <a:rPr lang="en-US"/>
              <a:t>: </a:t>
            </a:r>
          </a:p>
          <a:p>
            <a:pPr lvl="1">
              <a:lnSpc>
                <a:spcPct val="120000"/>
              </a:lnSpc>
            </a:pPr>
            <a:r>
              <a:rPr lang="en-US"/>
              <a:t>Giảm khả năng tận dụng tài nguyên và giảm thông lượng của hệ thống.</a:t>
            </a:r>
          </a:p>
          <a:p>
            <a:pPr lvl="1">
              <a:lnSpc>
                <a:spcPct val="120000"/>
              </a:lnSpc>
            </a:pPr>
            <a:r>
              <a:rPr lang="en-US"/>
              <a:t>Không mềm dẻo.</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148</a:t>
            </a:fld>
            <a:endParaRPr lang="en-US"/>
          </a:p>
        </p:txBody>
      </p:sp>
    </p:spTree>
    <p:extLst>
      <p:ext uri="{BB962C8B-B14F-4D97-AF65-F5344CB8AC3E}">
        <p14:creationId xmlns:p14="http://schemas.microsoft.com/office/powerpoint/2010/main" val="33362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399"/>
            <a:ext cx="4419600" cy="936317"/>
          </a:xfrm>
        </p:spPr>
        <p:txBody>
          <a:bodyPr>
            <a:noAutofit/>
          </a:bodyPr>
          <a:lstStyle/>
          <a:p>
            <a:pPr algn="l"/>
            <a:r>
              <a:rPr lang="en-US" sz="2800"/>
              <a:t>Trạng thái an toàn</a:t>
            </a:r>
          </a:p>
        </p:txBody>
      </p:sp>
      <p:sp>
        <p:nvSpPr>
          <p:cNvPr id="3" name="Content Placeholder 2"/>
          <p:cNvSpPr>
            <a:spLocks noGrp="1"/>
          </p:cNvSpPr>
          <p:nvPr>
            <p:ph idx="1"/>
          </p:nvPr>
        </p:nvSpPr>
        <p:spPr>
          <a:xfrm>
            <a:off x="183932" y="1295400"/>
            <a:ext cx="8807668" cy="5029200"/>
          </a:xfrm>
        </p:spPr>
        <p:txBody>
          <a:bodyPr>
            <a:noAutofit/>
          </a:bodyPr>
          <a:lstStyle/>
          <a:p>
            <a:pPr>
              <a:lnSpc>
                <a:spcPct val="150000"/>
              </a:lnSpc>
            </a:pPr>
            <a:r>
              <a:rPr lang="en-US"/>
              <a:t>Trạng thái của hệ thống an toàn khi:</a:t>
            </a:r>
          </a:p>
          <a:p>
            <a:pPr lvl="1">
              <a:lnSpc>
                <a:spcPct val="150000"/>
              </a:lnSpc>
            </a:pPr>
            <a:r>
              <a:rPr lang="en-US"/>
              <a:t>Có thể cung cấp tài nguyên cho từng tiến trình (đến yêu cầu lớn nhất) theo một trật tự nào đó mà không xảy ra tắc nghẽn.</a:t>
            </a:r>
          </a:p>
          <a:p>
            <a:pPr lvl="1">
              <a:lnSpc>
                <a:spcPct val="150000"/>
              </a:lnSpc>
            </a:pPr>
            <a:r>
              <a:rPr lang="en-US"/>
              <a:t>Tồn tại chuỗi an toàn của tất cả các tiến trình.</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149</a:t>
            </a:fld>
            <a:endParaRPr lang="en-US"/>
          </a:p>
        </p:txBody>
      </p:sp>
    </p:spTree>
    <p:extLst>
      <p:ext uri="{BB962C8B-B14F-4D97-AF65-F5344CB8AC3E}">
        <p14:creationId xmlns:p14="http://schemas.microsoft.com/office/powerpoint/2010/main" val="299180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95400"/>
            <a:ext cx="8229600" cy="4572000"/>
          </a:xfrm>
        </p:spPr>
        <p:txBody>
          <a:bodyPr>
            <a:normAutofit/>
          </a:bodyPr>
          <a:lstStyle/>
          <a:p>
            <a:pPr>
              <a:buFont typeface="Wingdings" pitchFamily="2" charset="2"/>
              <a:buChar char="§"/>
            </a:pPr>
            <a:r>
              <a:rPr lang="en-US" sz="2800"/>
              <a:t>Các hệ thống Mainframe.</a:t>
            </a:r>
          </a:p>
          <a:p>
            <a:pPr>
              <a:buFont typeface="Wingdings" pitchFamily="2" charset="2"/>
              <a:buChar char="§"/>
            </a:pPr>
            <a:r>
              <a:rPr lang="en-US" sz="2800"/>
              <a:t>Các hệ thống Desktop.</a:t>
            </a:r>
          </a:p>
          <a:p>
            <a:pPr>
              <a:buFont typeface="Wingdings" pitchFamily="2" charset="2"/>
              <a:buChar char="§"/>
            </a:pPr>
            <a:r>
              <a:rPr lang="en-US" sz="2800"/>
              <a:t>Các hệ thống đa xử lý.</a:t>
            </a:r>
          </a:p>
          <a:p>
            <a:pPr>
              <a:buFont typeface="Wingdings" pitchFamily="2" charset="2"/>
              <a:buChar char="§"/>
            </a:pPr>
            <a:r>
              <a:rPr lang="en-US" sz="2800"/>
              <a:t>Các hệ thống phân tán.</a:t>
            </a:r>
          </a:p>
          <a:p>
            <a:pPr>
              <a:buFont typeface="Wingdings" pitchFamily="2" charset="2"/>
              <a:buChar char="§"/>
            </a:pPr>
            <a:r>
              <a:rPr lang="en-US" sz="2800"/>
              <a:t>Các hệ thống chia sẻ thời gian.</a:t>
            </a:r>
          </a:p>
          <a:p>
            <a:pPr>
              <a:buFont typeface="Wingdings" pitchFamily="2" charset="2"/>
              <a:buChar char="§"/>
            </a:pPr>
            <a:r>
              <a:rPr lang="en-US" sz="2800"/>
              <a:t>Các hệ thống xử lý thời gian thực.</a:t>
            </a:r>
          </a:p>
          <a:p>
            <a:pPr>
              <a:buFont typeface="Wingdings" pitchFamily="2" charset="2"/>
              <a:buChar char="§"/>
            </a:pPr>
            <a:r>
              <a:rPr lang="en-US" sz="2800"/>
              <a:t>Các hệ thống cầm tay.</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15</a:t>
            </a:fld>
            <a:endParaRPr lang="en-US"/>
          </a:p>
        </p:txBody>
      </p:sp>
      <p:sp>
        <p:nvSpPr>
          <p:cNvPr id="5" name="Content Placeholder 2">
            <a:extLst>
              <a:ext uri="{FF2B5EF4-FFF2-40B4-BE49-F238E27FC236}">
                <a16:creationId xmlns:a16="http://schemas.microsoft.com/office/drawing/2014/main" id="{F3056460-65E5-4C8D-86D9-8DD705107063}"/>
              </a:ext>
            </a:extLst>
          </p:cNvPr>
          <p:cNvSpPr txBox="1">
            <a:spLocks/>
          </p:cNvSpPr>
          <p:nvPr/>
        </p:nvSpPr>
        <p:spPr bwMode="auto">
          <a:xfrm>
            <a:off x="685800" y="136525"/>
            <a:ext cx="8229600" cy="776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lnSpc>
                <a:spcPct val="130000"/>
              </a:lnSpc>
              <a:spcBef>
                <a:spcPct val="20000"/>
              </a:spcBef>
              <a:spcAft>
                <a:spcPct val="0"/>
              </a:spcAft>
              <a:buClr>
                <a:schemeClr val="bg2"/>
              </a:buClr>
              <a:buSzPct val="75000"/>
              <a:buFont typeface="Wingdings" panose="05000000000000000000" pitchFamily="2" charset="2"/>
              <a:buChar char="n"/>
              <a:defRPr sz="2400">
                <a:solidFill>
                  <a:schemeClr val="tx1"/>
                </a:solidFill>
                <a:latin typeface="Times New Roman"/>
                <a:ea typeface="MS PGothic" panose="020B0600070205080204" pitchFamily="34" charset="-128"/>
                <a:cs typeface="Times New Roman"/>
              </a:defRPr>
            </a:lvl1pPr>
            <a:lvl2pPr marL="742950" indent="-285750" algn="l" rtl="0" eaLnBrk="0" fontAlgn="base" hangingPunct="0">
              <a:lnSpc>
                <a:spcPct val="130000"/>
              </a:lnSpc>
              <a:spcBef>
                <a:spcPct val="20000"/>
              </a:spcBef>
              <a:spcAft>
                <a:spcPct val="0"/>
              </a:spcAft>
              <a:buClr>
                <a:schemeClr val="accent2"/>
              </a:buClr>
              <a:buSzPct val="75000"/>
              <a:buFont typeface="Wingdings" panose="05000000000000000000" pitchFamily="2" charset="2"/>
              <a:buChar char="¨"/>
              <a:defRPr sz="2400">
                <a:solidFill>
                  <a:schemeClr val="tx1"/>
                </a:solidFill>
                <a:latin typeface="Times New Roman"/>
                <a:ea typeface="Arial" charset="0"/>
                <a:cs typeface="Times New Roman"/>
              </a:defRPr>
            </a:lvl2pPr>
            <a:lvl3pPr marL="1143000" indent="-228600" algn="l" rtl="0" eaLnBrk="0" fontAlgn="base" hangingPunct="0">
              <a:lnSpc>
                <a:spcPct val="130000"/>
              </a:lnSpc>
              <a:spcBef>
                <a:spcPct val="20000"/>
              </a:spcBef>
              <a:spcAft>
                <a:spcPct val="0"/>
              </a:spcAft>
              <a:buClr>
                <a:schemeClr val="bg2"/>
              </a:buClr>
              <a:buSzPct val="65000"/>
              <a:buFont typeface="Wingdings" panose="05000000000000000000" pitchFamily="2" charset="2"/>
              <a:buChar char="n"/>
              <a:defRPr sz="2400">
                <a:solidFill>
                  <a:schemeClr val="tx1"/>
                </a:solidFill>
                <a:latin typeface="Times New Roman"/>
                <a:ea typeface="Arial" charset="0"/>
                <a:cs typeface="Times New Roman"/>
              </a:defRPr>
            </a:lvl3pPr>
            <a:lvl4pPr marL="1600200" indent="-228600" algn="l" rtl="0" eaLnBrk="0" fontAlgn="base" hangingPunct="0">
              <a:lnSpc>
                <a:spcPct val="130000"/>
              </a:lnSpc>
              <a:spcBef>
                <a:spcPct val="20000"/>
              </a:spcBef>
              <a:spcAft>
                <a:spcPct val="0"/>
              </a:spcAft>
              <a:buClr>
                <a:schemeClr val="accent2"/>
              </a:buClr>
              <a:buSzPct val="70000"/>
              <a:buFont typeface="Wingdings" panose="05000000000000000000" pitchFamily="2" charset="2"/>
              <a:buChar char="¨"/>
              <a:defRPr sz="2400">
                <a:solidFill>
                  <a:schemeClr val="tx1"/>
                </a:solidFill>
                <a:latin typeface="Times New Roman"/>
                <a:ea typeface="Arial" charset="0"/>
                <a:cs typeface="Times New Roman"/>
              </a:defRPr>
            </a:lvl4pPr>
            <a:lvl5pPr marL="2057400" indent="-228600" algn="l" rtl="0" eaLnBrk="0" fontAlgn="base" hangingPunct="0">
              <a:lnSpc>
                <a:spcPct val="130000"/>
              </a:lnSpc>
              <a:spcBef>
                <a:spcPct val="20000"/>
              </a:spcBef>
              <a:spcAft>
                <a:spcPct val="0"/>
              </a:spcAft>
              <a:buClr>
                <a:schemeClr val="bg2"/>
              </a:buClr>
              <a:buFont typeface="Wingdings" panose="05000000000000000000" pitchFamily="2" charset="2"/>
              <a:buChar char="§"/>
              <a:defRPr sz="2400">
                <a:solidFill>
                  <a:schemeClr val="tx1"/>
                </a:solidFill>
                <a:latin typeface="Times New Roman"/>
                <a:ea typeface="Arial" charset="0"/>
                <a:cs typeface="Times New Roman"/>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9pPr>
          </a:lstStyle>
          <a:p>
            <a:pPr marL="0" indent="0">
              <a:spcAft>
                <a:spcPts val="1200"/>
              </a:spcAft>
              <a:buFont typeface="Wingdings" panose="05000000000000000000" pitchFamily="2" charset="2"/>
              <a:buNone/>
            </a:pPr>
            <a:r>
              <a:rPr lang="en-US" sz="3200" b="1" kern="0"/>
              <a:t>1.3 PHÂN LOẠI HỆ ĐIỀU HÀNH</a:t>
            </a:r>
            <a:endParaRPr lang="en-US" kern="0"/>
          </a:p>
        </p:txBody>
      </p:sp>
    </p:spTree>
    <p:extLst>
      <p:ext uri="{BB962C8B-B14F-4D97-AF65-F5344CB8AC3E}">
        <p14:creationId xmlns:p14="http://schemas.microsoft.com/office/powerpoint/2010/main" val="225690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399"/>
            <a:ext cx="4419600" cy="936317"/>
          </a:xfrm>
        </p:spPr>
        <p:txBody>
          <a:bodyPr>
            <a:noAutofit/>
          </a:bodyPr>
          <a:lstStyle/>
          <a:p>
            <a:pPr algn="l"/>
            <a:r>
              <a:rPr lang="en-US" sz="2800"/>
              <a:t>Chuỗi an toàn</a:t>
            </a:r>
          </a:p>
        </p:txBody>
      </p:sp>
      <p:sp>
        <p:nvSpPr>
          <p:cNvPr id="3" name="Content Placeholder 2"/>
          <p:cNvSpPr>
            <a:spLocks noGrp="1"/>
          </p:cNvSpPr>
          <p:nvPr>
            <p:ph idx="1"/>
          </p:nvPr>
        </p:nvSpPr>
        <p:spPr>
          <a:xfrm>
            <a:off x="31532" y="1006475"/>
            <a:ext cx="9112468" cy="5715000"/>
          </a:xfrm>
        </p:spPr>
        <p:txBody>
          <a:bodyPr>
            <a:noAutofit/>
          </a:bodyPr>
          <a:lstStyle/>
          <a:p>
            <a:pPr>
              <a:lnSpc>
                <a:spcPct val="120000"/>
              </a:lnSpc>
            </a:pPr>
            <a:r>
              <a:rPr lang="en-US"/>
              <a:t>Chuỗi tiến trình P = {P</a:t>
            </a:r>
            <a:r>
              <a:rPr lang="en-US" baseline="-25000"/>
              <a:t>1</a:t>
            </a:r>
            <a:r>
              <a:rPr lang="en-US"/>
              <a:t>, P</a:t>
            </a:r>
            <a:r>
              <a:rPr lang="en-US" baseline="-25000"/>
              <a:t>2</a:t>
            </a:r>
            <a:r>
              <a:rPr lang="en-US"/>
              <a:t>,...P</a:t>
            </a:r>
            <a:r>
              <a:rPr lang="en-US" baseline="-25000"/>
              <a:t>n</a:t>
            </a:r>
            <a:r>
              <a:rPr lang="en-US"/>
              <a:t>} là an toàn nếu với mỗi tiến trình P</a:t>
            </a:r>
            <a:r>
              <a:rPr lang="en-US" baseline="-25000"/>
              <a:t>i</a:t>
            </a:r>
            <a:r>
              <a:rPr lang="en-US"/>
              <a:t>, mọi yêu cầu tài nguyên trong tương lai đều có thể đáp ứng nhờ vào:</a:t>
            </a:r>
          </a:p>
          <a:p>
            <a:pPr marL="457200" lvl="1" indent="-274320">
              <a:lnSpc>
                <a:spcPct val="120000"/>
              </a:lnSpc>
            </a:pPr>
            <a:r>
              <a:rPr lang="en-US"/>
              <a:t>Lượng tài nguyên hiện có trong hệ thống.</a:t>
            </a:r>
          </a:p>
          <a:p>
            <a:pPr marL="457200" lvl="1" indent="-274320">
              <a:lnSpc>
                <a:spcPct val="120000"/>
              </a:lnSpc>
            </a:pPr>
            <a:r>
              <a:rPr lang="en-US"/>
              <a:t>Tài nguyên đang chiếm giữ bởi tất cả các tiến trình P</a:t>
            </a:r>
            <a:r>
              <a:rPr lang="en-US" baseline="-25000"/>
              <a:t>j</a:t>
            </a:r>
            <a:r>
              <a:rPr lang="en-US"/>
              <a:t> (j&lt;i).</a:t>
            </a:r>
          </a:p>
          <a:p>
            <a:pPr>
              <a:lnSpc>
                <a:spcPct val="120000"/>
              </a:lnSpc>
            </a:pPr>
            <a:r>
              <a:rPr lang="en-US"/>
              <a:t>P</a:t>
            </a:r>
            <a:r>
              <a:rPr lang="en-US" baseline="-25000"/>
              <a:t>i</a:t>
            </a:r>
            <a:r>
              <a:rPr lang="en-US"/>
              <a:t> yêu cầu tài nguyên:</a:t>
            </a:r>
          </a:p>
          <a:p>
            <a:pPr marL="548640" lvl="1" indent="-274320">
              <a:lnSpc>
                <a:spcPct val="120000"/>
              </a:lnSpc>
            </a:pPr>
            <a:r>
              <a:rPr lang="en-US"/>
              <a:t>Nếu không thể đáp ứng ngay lập tức, P</a:t>
            </a:r>
            <a:r>
              <a:rPr lang="en-US" baseline="-25000"/>
              <a:t>i</a:t>
            </a:r>
            <a:r>
              <a:rPr lang="en-US"/>
              <a:t> đợi cho tới khi P</a:t>
            </a:r>
            <a:r>
              <a:rPr lang="en-US" baseline="-25000"/>
              <a:t>j</a:t>
            </a:r>
            <a:r>
              <a:rPr lang="en-US"/>
              <a:t> kết thúc (j&lt;i).</a:t>
            </a:r>
          </a:p>
          <a:p>
            <a:pPr marL="548640" lvl="1" indent="-274320">
              <a:lnSpc>
                <a:spcPct val="120000"/>
              </a:lnSpc>
            </a:pPr>
            <a:r>
              <a:rPr lang="en-US"/>
              <a:t>Khi P</a:t>
            </a:r>
            <a:r>
              <a:rPr lang="en-US" baseline="-25000"/>
              <a:t>j</a:t>
            </a:r>
            <a:r>
              <a:rPr lang="en-US"/>
              <a:t> kết thúc thúc và giải phóng tài nguyên, P</a:t>
            </a:r>
            <a:r>
              <a:rPr lang="en-US" baseline="-25000"/>
              <a:t>i</a:t>
            </a:r>
            <a:r>
              <a:rPr lang="en-US"/>
              <a:t> sẽ nhận được tài nguyên cần thiết, thực hiện, giải phóng tài nguyên được cung cấp và kết thúc.</a:t>
            </a:r>
          </a:p>
          <a:p>
            <a:pPr marL="548640" lvl="1" indent="-274320">
              <a:lnSpc>
                <a:spcPct val="120000"/>
              </a:lnSpc>
            </a:pPr>
            <a:r>
              <a:rPr lang="en-US"/>
              <a:t>Khi P</a:t>
            </a:r>
            <a:r>
              <a:rPr lang="en-US" baseline="-25000"/>
              <a:t>i</a:t>
            </a:r>
            <a:r>
              <a:rPr lang="en-US"/>
              <a:t> kết thúc, P</a:t>
            </a:r>
            <a:r>
              <a:rPr lang="en-US" baseline="-25000"/>
              <a:t>i+1</a:t>
            </a:r>
            <a:r>
              <a:rPr lang="en-US"/>
              <a:t> thu được tài nguyên cần thiết và thực hiện.</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150</a:t>
            </a:fld>
            <a:endParaRPr lang="en-US"/>
          </a:p>
        </p:txBody>
      </p:sp>
    </p:spTree>
    <p:extLst>
      <p:ext uri="{BB962C8B-B14F-4D97-AF65-F5344CB8AC3E}">
        <p14:creationId xmlns:p14="http://schemas.microsoft.com/office/powerpoint/2010/main" val="50737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826" y="986572"/>
            <a:ext cx="8962016" cy="3599255"/>
          </a:xfrm>
          <a:prstGeom prst="rect">
            <a:avLst/>
          </a:prstGeom>
          <a:noFill/>
        </p:spPr>
        <p:txBody>
          <a:bodyPr wrap="square" rtlCol="0">
            <a:spAutoFit/>
          </a:bodyPr>
          <a:lstStyle/>
          <a:p>
            <a:pPr marL="548640" lvl="1" indent="-365760">
              <a:lnSpc>
                <a:spcPct val="120000"/>
              </a:lnSpc>
              <a:buFont typeface="Arial" pitchFamily="34" charset="0"/>
              <a:buChar char="•"/>
            </a:pPr>
            <a:r>
              <a:rPr lang="en-US" sz="2400">
                <a:latin typeface="Times New Roman" pitchFamily="18" charset="0"/>
                <a:cs typeface="Times New Roman" pitchFamily="18" charset="0"/>
              </a:rPr>
              <a:t>Hệ thống đã cấp (5+2+2) đơn vị, vậy còn 3 đơn vị.</a:t>
            </a:r>
          </a:p>
          <a:p>
            <a:pPr marL="548640" lvl="1" indent="-365760">
              <a:lnSpc>
                <a:spcPct val="120000"/>
              </a:lnSpc>
              <a:buFont typeface="Arial" pitchFamily="34" charset="0"/>
              <a:buChar char="•"/>
            </a:pPr>
            <a:r>
              <a:rPr lang="en-US" sz="2400">
                <a:latin typeface="Times New Roman" pitchFamily="18" charset="0"/>
                <a:cs typeface="Times New Roman" pitchFamily="18" charset="0"/>
              </a:rPr>
              <a:t>Các tiến trình (P</a:t>
            </a:r>
            <a:r>
              <a:rPr lang="en-US" sz="2400" baseline="-25000">
                <a:latin typeface="Times New Roman" pitchFamily="18" charset="0"/>
                <a:cs typeface="Times New Roman" pitchFamily="18" charset="0"/>
              </a:rPr>
              <a:t>1</a:t>
            </a:r>
            <a:r>
              <a:rPr lang="en-US" sz="2400">
                <a:latin typeface="Times New Roman" pitchFamily="18" charset="0"/>
                <a:cs typeface="Times New Roman" pitchFamily="18" charset="0"/>
              </a:rPr>
              <a:t>, P</a:t>
            </a:r>
            <a:r>
              <a:rPr lang="en-US" sz="2400" baseline="-25000">
                <a:latin typeface="Times New Roman" pitchFamily="18" charset="0"/>
                <a:cs typeface="Times New Roman" pitchFamily="18" charset="0"/>
              </a:rPr>
              <a:t>2</a:t>
            </a:r>
            <a:r>
              <a:rPr lang="en-US" sz="2400">
                <a:latin typeface="Times New Roman" pitchFamily="18" charset="0"/>
                <a:cs typeface="Times New Roman" pitchFamily="18" charset="0"/>
              </a:rPr>
              <a:t>, P</a:t>
            </a:r>
            <a:r>
              <a:rPr lang="en-US" sz="2400" baseline="-25000">
                <a:latin typeface="Times New Roman" pitchFamily="18" charset="0"/>
                <a:cs typeface="Times New Roman" pitchFamily="18" charset="0"/>
              </a:rPr>
              <a:t>3</a:t>
            </a:r>
            <a:r>
              <a:rPr lang="en-US" sz="2400">
                <a:latin typeface="Times New Roman" pitchFamily="18" charset="0"/>
                <a:cs typeface="Times New Roman" pitchFamily="18" charset="0"/>
              </a:rPr>
              <a:t>) còn có thể yêu cầu (5, 2, 7)     đơn vị.</a:t>
            </a:r>
          </a:p>
          <a:p>
            <a:pPr marL="548640" lvl="1" indent="-365760">
              <a:lnSpc>
                <a:spcPct val="120000"/>
              </a:lnSpc>
              <a:buFont typeface="Arial" pitchFamily="34" charset="0"/>
              <a:buChar char="•"/>
            </a:pPr>
            <a:r>
              <a:rPr lang="en-US" sz="2400">
                <a:latin typeface="Times New Roman" pitchFamily="18" charset="0"/>
                <a:cs typeface="Times New Roman" pitchFamily="18" charset="0"/>
              </a:rPr>
              <a:t>Với 3 đơn vị hiện có, mọi yêu cầu của P</a:t>
            </a:r>
            <a:r>
              <a:rPr lang="en-US" sz="2400" baseline="-25000">
                <a:latin typeface="Times New Roman" pitchFamily="18" charset="0"/>
                <a:cs typeface="Times New Roman" pitchFamily="18" charset="0"/>
              </a:rPr>
              <a:t>2</a:t>
            </a:r>
            <a:r>
              <a:rPr lang="en-US" sz="2400">
                <a:latin typeface="Times New Roman" pitchFamily="18" charset="0"/>
                <a:cs typeface="Times New Roman" pitchFamily="18" charset="0"/>
              </a:rPr>
              <a:t> đều đáp ứng được =&gt; P</a:t>
            </a:r>
            <a:r>
              <a:rPr lang="en-US" sz="2400" baseline="-25000">
                <a:latin typeface="Times New Roman" pitchFamily="18" charset="0"/>
                <a:cs typeface="Times New Roman" pitchFamily="18" charset="0"/>
              </a:rPr>
              <a:t>2</a:t>
            </a:r>
            <a:r>
              <a:rPr lang="en-US" sz="2400">
                <a:latin typeface="Times New Roman" pitchFamily="18" charset="0"/>
                <a:cs typeface="Times New Roman" pitchFamily="18" charset="0"/>
              </a:rPr>
              <a:t> chắc chắn kết thúc được và sẽ giải phóng 2 đơn vị R.</a:t>
            </a:r>
          </a:p>
          <a:p>
            <a:pPr marL="548640" lvl="1" indent="-365760">
              <a:lnSpc>
                <a:spcPct val="120000"/>
              </a:lnSpc>
              <a:buFont typeface="Arial" pitchFamily="34" charset="0"/>
              <a:buChar char="•"/>
            </a:pPr>
            <a:r>
              <a:rPr lang="en-US" sz="2400">
                <a:latin typeface="Times New Roman" pitchFamily="18" charset="0"/>
                <a:cs typeface="Times New Roman" pitchFamily="18" charset="0"/>
              </a:rPr>
              <a:t>Với 3+2 đơn vị, P</a:t>
            </a:r>
            <a:r>
              <a:rPr lang="en-US" sz="2400" baseline="-25000">
                <a:latin typeface="Times New Roman" pitchFamily="18" charset="0"/>
                <a:cs typeface="Times New Roman" pitchFamily="18" charset="0"/>
              </a:rPr>
              <a:t>1</a:t>
            </a:r>
            <a:r>
              <a:rPr lang="en-US" sz="2400">
                <a:latin typeface="Times New Roman" pitchFamily="18" charset="0"/>
                <a:cs typeface="Times New Roman" pitchFamily="18" charset="0"/>
              </a:rPr>
              <a:t> chắc chắn kết thúc, sẽ giải phóng 5   đơn vị.</a:t>
            </a:r>
          </a:p>
          <a:p>
            <a:pPr marL="548640" lvl="1" indent="-365760">
              <a:lnSpc>
                <a:spcPct val="120000"/>
              </a:lnSpc>
              <a:buFont typeface="Arial" pitchFamily="34" charset="0"/>
              <a:buChar char="•"/>
            </a:pPr>
            <a:r>
              <a:rPr lang="en-US" sz="2400">
                <a:latin typeface="Times New Roman" pitchFamily="18" charset="0"/>
                <a:cs typeface="Times New Roman" pitchFamily="18" charset="0"/>
              </a:rPr>
              <a:t>Với 3+2+5 đơn vị P</a:t>
            </a:r>
            <a:r>
              <a:rPr lang="en-US" sz="2400" baseline="-25000">
                <a:latin typeface="Times New Roman" pitchFamily="18" charset="0"/>
                <a:cs typeface="Times New Roman" pitchFamily="18" charset="0"/>
              </a:rPr>
              <a:t>3</a:t>
            </a:r>
            <a:r>
              <a:rPr lang="en-US" sz="2400">
                <a:latin typeface="Times New Roman" pitchFamily="18" charset="0"/>
                <a:cs typeface="Times New Roman" pitchFamily="18" charset="0"/>
              </a:rPr>
              <a:t> chắc chắn kết thúc được.</a:t>
            </a:r>
          </a:p>
          <a:p>
            <a:pPr marL="548640" lvl="1" indent="-365760">
              <a:lnSpc>
                <a:spcPct val="120000"/>
              </a:lnSpc>
              <a:buFont typeface="Arial" pitchFamily="34" charset="0"/>
              <a:buChar char="•"/>
            </a:pPr>
            <a:r>
              <a:rPr lang="en-US" sz="2400">
                <a:latin typeface="Times New Roman" pitchFamily="18" charset="0"/>
                <a:cs typeface="Times New Roman" pitchFamily="18" charset="0"/>
              </a:rPr>
              <a:t>Ở thời điểm t</a:t>
            </a:r>
            <a:r>
              <a:rPr lang="en-US" sz="2400" baseline="-25000">
                <a:latin typeface="Times New Roman" pitchFamily="18" charset="0"/>
                <a:cs typeface="Times New Roman" pitchFamily="18" charset="0"/>
              </a:rPr>
              <a:t>0</a:t>
            </a:r>
            <a:r>
              <a:rPr lang="en-US" sz="2400">
                <a:latin typeface="Times New Roman" pitchFamily="18" charset="0"/>
                <a:cs typeface="Times New Roman" pitchFamily="18" charset="0"/>
              </a:rPr>
              <a:t> các tiến trình P</a:t>
            </a:r>
            <a:r>
              <a:rPr lang="en-US" sz="2400" baseline="-25000">
                <a:latin typeface="Times New Roman" pitchFamily="18" charset="0"/>
                <a:cs typeface="Times New Roman" pitchFamily="18" charset="0"/>
              </a:rPr>
              <a:t>1</a:t>
            </a:r>
            <a:r>
              <a:rPr lang="en-US" sz="2400">
                <a:latin typeface="Times New Roman" pitchFamily="18" charset="0"/>
                <a:cs typeface="Times New Roman" pitchFamily="18" charset="0"/>
              </a:rPr>
              <a:t>, P</a:t>
            </a:r>
            <a:r>
              <a:rPr lang="en-US" sz="2400" baseline="-25000">
                <a:latin typeface="Times New Roman" pitchFamily="18" charset="0"/>
                <a:cs typeface="Times New Roman" pitchFamily="18" charset="0"/>
              </a:rPr>
              <a:t>2</a:t>
            </a:r>
            <a:r>
              <a:rPr lang="en-US" sz="2400">
                <a:latin typeface="Times New Roman" pitchFamily="18" charset="0"/>
                <a:cs typeface="Times New Roman" pitchFamily="18" charset="0"/>
              </a:rPr>
              <a:t>, P</a:t>
            </a:r>
            <a:r>
              <a:rPr lang="en-US" sz="2400" baseline="-25000">
                <a:latin typeface="Times New Roman" pitchFamily="18" charset="0"/>
                <a:cs typeface="Times New Roman" pitchFamily="18" charset="0"/>
              </a:rPr>
              <a:t>3</a:t>
            </a:r>
            <a:r>
              <a:rPr lang="en-US" sz="2400">
                <a:latin typeface="Times New Roman" pitchFamily="18" charset="0"/>
                <a:cs typeface="Times New Roman" pitchFamily="18" charset="0"/>
              </a:rPr>
              <a:t> đều chắc chắn kết thúc =&gt; hệ thống an toàn với dãy an toàn P</a:t>
            </a:r>
            <a:r>
              <a:rPr lang="en-US" sz="2400" baseline="-25000">
                <a:latin typeface="Times New Roman" pitchFamily="18" charset="0"/>
                <a:cs typeface="Times New Roman" pitchFamily="18" charset="0"/>
              </a:rPr>
              <a:t>2</a:t>
            </a:r>
            <a:r>
              <a:rPr lang="en-US" sz="2400">
                <a:latin typeface="Times New Roman" pitchFamily="18" charset="0"/>
                <a:cs typeface="Times New Roman" pitchFamily="18" charset="0"/>
              </a:rPr>
              <a:t>, P</a:t>
            </a:r>
            <a:r>
              <a:rPr lang="en-US" sz="2400" baseline="-25000">
                <a:latin typeface="Times New Roman" pitchFamily="18" charset="0"/>
                <a:cs typeface="Times New Roman" pitchFamily="18" charset="0"/>
              </a:rPr>
              <a:t>1</a:t>
            </a:r>
            <a:r>
              <a:rPr lang="en-US" sz="2400">
                <a:latin typeface="Times New Roman" pitchFamily="18" charset="0"/>
                <a:cs typeface="Times New Roman" pitchFamily="18" charset="0"/>
              </a:rPr>
              <a:t>, P</a:t>
            </a:r>
            <a:r>
              <a:rPr lang="en-US" sz="2400" baseline="-25000">
                <a:latin typeface="Times New Roman" pitchFamily="18" charset="0"/>
                <a:cs typeface="Times New Roman" pitchFamily="18" charset="0"/>
              </a:rPr>
              <a:t>3</a:t>
            </a:r>
            <a:r>
              <a:rPr lang="en-US" sz="2400">
                <a:latin typeface="Times New Roman" pitchFamily="18" charset="0"/>
                <a:cs typeface="Times New Roman" pitchFamily="18" charset="0"/>
              </a:rPr>
              <a:t>.</a:t>
            </a:r>
          </a:p>
        </p:txBody>
      </p:sp>
      <p:sp>
        <p:nvSpPr>
          <p:cNvPr id="2" name="Title 1"/>
          <p:cNvSpPr>
            <a:spLocks noGrp="1"/>
          </p:cNvSpPr>
          <p:nvPr>
            <p:ph type="title"/>
          </p:nvPr>
        </p:nvSpPr>
        <p:spPr>
          <a:xfrm>
            <a:off x="533400" y="152399"/>
            <a:ext cx="4419600" cy="936317"/>
          </a:xfrm>
        </p:spPr>
        <p:txBody>
          <a:bodyPr>
            <a:noAutofit/>
          </a:bodyPr>
          <a:lstStyle/>
          <a:p>
            <a:pPr algn="l"/>
            <a:r>
              <a:rPr lang="en-US" sz="2800"/>
              <a:t>Ví dụ minh họa</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151</a:t>
            </a:fld>
            <a:endParaRPr lang="en-US"/>
          </a:p>
        </p:txBody>
      </p:sp>
    </p:spTree>
    <p:extLst>
      <p:ext uri="{BB962C8B-B14F-4D97-AF65-F5344CB8AC3E}">
        <p14:creationId xmlns:p14="http://schemas.microsoft.com/office/powerpoint/2010/main" val="271555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152</a:t>
            </a:fld>
            <a:endParaRPr lang="en-US"/>
          </a:p>
        </p:txBody>
      </p:sp>
      <p:sp>
        <p:nvSpPr>
          <p:cNvPr id="6" name="Content Placeholder 2"/>
          <p:cNvSpPr>
            <a:spLocks noGrp="1"/>
          </p:cNvSpPr>
          <p:nvPr>
            <p:ph idx="1"/>
          </p:nvPr>
        </p:nvSpPr>
        <p:spPr>
          <a:xfrm>
            <a:off x="228600" y="1143000"/>
            <a:ext cx="8458200" cy="4114800"/>
          </a:xfrm>
        </p:spPr>
        <p:txBody>
          <a:bodyPr>
            <a:noAutofit/>
          </a:bodyPr>
          <a:lstStyle/>
          <a:p>
            <a:r>
              <a:rPr lang="en-US" b="1"/>
              <a:t>Xem xét hệ thống gồm</a:t>
            </a:r>
            <a:r>
              <a:rPr lang="en-US"/>
              <a:t>:</a:t>
            </a:r>
          </a:p>
          <a:p>
            <a:pPr marL="457200" lvl="1" indent="-274320"/>
            <a:r>
              <a:rPr lang="en-US"/>
              <a:t>3 tiến trình P</a:t>
            </a:r>
            <a:r>
              <a:rPr lang="en-US" baseline="-25000"/>
              <a:t>1</a:t>
            </a:r>
            <a:r>
              <a:rPr lang="en-US"/>
              <a:t>, P</a:t>
            </a:r>
            <a:r>
              <a:rPr lang="en-US" baseline="-25000"/>
              <a:t>2</a:t>
            </a:r>
            <a:r>
              <a:rPr lang="en-US"/>
              <a:t>, P</a:t>
            </a:r>
            <a:r>
              <a:rPr lang="en-US" baseline="-25000"/>
              <a:t>3</a:t>
            </a:r>
            <a:r>
              <a:rPr lang="en-US"/>
              <a:t> và 1 tài nguyên R có 12 đơn vị.</a:t>
            </a:r>
          </a:p>
          <a:p>
            <a:pPr marL="457200" lvl="1" indent="-274320"/>
            <a:r>
              <a:rPr lang="en-US"/>
              <a:t>Các tiến trình (P</a:t>
            </a:r>
            <a:r>
              <a:rPr lang="en-US" baseline="-25000"/>
              <a:t>1</a:t>
            </a:r>
            <a:r>
              <a:rPr lang="en-US"/>
              <a:t>, P</a:t>
            </a:r>
            <a:r>
              <a:rPr lang="en-US" baseline="-25000"/>
              <a:t>2</a:t>
            </a:r>
            <a:r>
              <a:rPr lang="en-US"/>
              <a:t>, P</a:t>
            </a:r>
            <a:r>
              <a:rPr lang="en-US" baseline="-25000"/>
              <a:t>3</a:t>
            </a:r>
            <a:r>
              <a:rPr lang="en-US"/>
              <a:t>) có thể yêu cầu tối đa tới (10, 4, 9) đơn vị tài nguyên R.</a:t>
            </a:r>
          </a:p>
          <a:p>
            <a:pPr marL="457200" lvl="1" indent="-274320"/>
            <a:r>
              <a:rPr lang="en-US"/>
              <a:t>Tại thời điểm t</a:t>
            </a:r>
            <a:r>
              <a:rPr lang="en-US" baseline="-25000"/>
              <a:t>0</a:t>
            </a:r>
            <a:r>
              <a:rPr lang="en-US"/>
              <a:t>, các tiến trình (P</a:t>
            </a:r>
            <a:r>
              <a:rPr lang="en-US" baseline="-25000"/>
              <a:t>1</a:t>
            </a:r>
            <a:r>
              <a:rPr lang="en-US"/>
              <a:t>, P</a:t>
            </a:r>
            <a:r>
              <a:rPr lang="en-US" baseline="-25000"/>
              <a:t>2</a:t>
            </a:r>
            <a:r>
              <a:rPr lang="en-US"/>
              <a:t>, P</a:t>
            </a:r>
            <a:r>
              <a:rPr lang="en-US" baseline="-25000"/>
              <a:t>3</a:t>
            </a:r>
            <a:r>
              <a:rPr lang="en-US"/>
              <a:t>) đã được cấp (5, 2, 2) đơn vị tài nguyên R.</a:t>
            </a:r>
          </a:p>
          <a:p>
            <a:r>
              <a:rPr lang="en-US" b="1"/>
              <a:t>Tại thời điểm t</a:t>
            </a:r>
            <a:r>
              <a:rPr lang="en-US" b="1" baseline="-25000"/>
              <a:t>1</a:t>
            </a:r>
            <a:r>
              <a:rPr lang="en-US" b="1"/>
              <a:t> tiến trình P</a:t>
            </a:r>
            <a:r>
              <a:rPr lang="en-US" b="1" baseline="-25000"/>
              <a:t>3</a:t>
            </a:r>
            <a:r>
              <a:rPr lang="en-US" b="1"/>
              <a:t> yêu cầu và được cấp 1 đơn vị tài nguyên R. Hệ thống có an toàn?</a:t>
            </a:r>
          </a:p>
        </p:txBody>
      </p:sp>
      <p:sp>
        <p:nvSpPr>
          <p:cNvPr id="8" name="Title 1"/>
          <p:cNvSpPr txBox="1">
            <a:spLocks/>
          </p:cNvSpPr>
          <p:nvPr/>
        </p:nvSpPr>
        <p:spPr>
          <a:xfrm>
            <a:off x="685800" y="202425"/>
            <a:ext cx="3886200" cy="562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Ví dụ minh họa (t)</a:t>
            </a:r>
          </a:p>
        </p:txBody>
      </p:sp>
    </p:spTree>
    <p:extLst>
      <p:ext uri="{BB962C8B-B14F-4D97-AF65-F5344CB8AC3E}">
        <p14:creationId xmlns:p14="http://schemas.microsoft.com/office/powerpoint/2010/main" val="413348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6">
                                            <p:txEl>
                                              <p:pRg st="1" end="1"/>
                                            </p:txEl>
                                          </p:spTgt>
                                        </p:tgtEl>
                                      </p:cBhvr>
                                    </p:animEffect>
                                    <p:set>
                                      <p:cBhvr>
                                        <p:cTn id="32" dur="1" fill="hold">
                                          <p:stCondLst>
                                            <p:cond delay="499"/>
                                          </p:stCondLst>
                                        </p:cTn>
                                        <p:tgtEl>
                                          <p:spTgt spid="6">
                                            <p:txEl>
                                              <p:pRg st="1" end="1"/>
                                            </p:txEl>
                                          </p:spTgt>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6">
                                            <p:txEl>
                                              <p:pRg st="2" end="2"/>
                                            </p:txEl>
                                          </p:spTgt>
                                        </p:tgtEl>
                                      </p:cBhvr>
                                    </p:animEffect>
                                    <p:set>
                                      <p:cBhvr>
                                        <p:cTn id="35" dur="1" fill="hold">
                                          <p:stCondLst>
                                            <p:cond delay="499"/>
                                          </p:stCondLst>
                                        </p:cTn>
                                        <p:tgtEl>
                                          <p:spTgt spid="6">
                                            <p:txEl>
                                              <p:pRg st="2" end="2"/>
                                            </p:txEl>
                                          </p:spTgt>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6">
                                            <p:txEl>
                                              <p:pRg st="3" end="3"/>
                                            </p:txEl>
                                          </p:spTgt>
                                        </p:tgtEl>
                                      </p:cBhvr>
                                    </p:animEffect>
                                    <p:set>
                                      <p:cBhvr>
                                        <p:cTn id="38" dur="1" fill="hold">
                                          <p:stCondLst>
                                            <p:cond delay="499"/>
                                          </p:stCondLst>
                                        </p:cTn>
                                        <p:tgtEl>
                                          <p:spTgt spid="6">
                                            <p:txEl>
                                              <p:pRg st="3" end="3"/>
                                            </p:txEl>
                                          </p:spTgt>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6">
                                            <p:txEl>
                                              <p:pRg st="4" end="4"/>
                                            </p:txEl>
                                          </p:spTgt>
                                        </p:tgtEl>
                                      </p:cBhvr>
                                    </p:animEffect>
                                    <p:set>
                                      <p:cBhvr>
                                        <p:cTn id="41" dur="1" fill="hold">
                                          <p:stCondLst>
                                            <p:cond delay="499"/>
                                          </p:stCondLst>
                                        </p:cTn>
                                        <p:tgtEl>
                                          <p:spTgt spid="6">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399"/>
            <a:ext cx="4953000" cy="936317"/>
          </a:xfrm>
        </p:spPr>
        <p:txBody>
          <a:bodyPr>
            <a:noAutofit/>
          </a:bodyPr>
          <a:lstStyle/>
          <a:p>
            <a:pPr algn="l"/>
            <a:r>
              <a:rPr lang="en-US" sz="2800"/>
              <a:t>Phòng tránh tắc nghẽn</a:t>
            </a:r>
          </a:p>
        </p:txBody>
      </p:sp>
      <p:sp>
        <p:nvSpPr>
          <p:cNvPr id="3" name="Content Placeholder 2"/>
          <p:cNvSpPr>
            <a:spLocks noGrp="1"/>
          </p:cNvSpPr>
          <p:nvPr>
            <p:ph idx="1"/>
          </p:nvPr>
        </p:nvSpPr>
        <p:spPr>
          <a:xfrm>
            <a:off x="228600" y="876211"/>
            <a:ext cx="8763000" cy="5369014"/>
          </a:xfrm>
        </p:spPr>
        <p:txBody>
          <a:bodyPr>
            <a:noAutofit/>
          </a:bodyPr>
          <a:lstStyle/>
          <a:p>
            <a:pPr>
              <a:lnSpc>
                <a:spcPct val="120000"/>
              </a:lnSpc>
              <a:spcBef>
                <a:spcPts val="0"/>
              </a:spcBef>
            </a:pPr>
            <a:r>
              <a:rPr lang="en-US" b="1"/>
              <a:t>Nhận xét</a:t>
            </a:r>
            <a:r>
              <a:rPr lang="en-US"/>
              <a:t>:</a:t>
            </a:r>
          </a:p>
          <a:p>
            <a:pPr lvl="1">
              <a:lnSpc>
                <a:spcPct val="120000"/>
              </a:lnSpc>
              <a:spcBef>
                <a:spcPts val="0"/>
              </a:spcBef>
            </a:pPr>
            <a:r>
              <a:rPr lang="en-US"/>
              <a:t>Hệ thống an toàn =&gt; các tiến trình đều có thể kết thúc được =&gt; không xảy ra tắc nghẽn.</a:t>
            </a:r>
          </a:p>
          <a:p>
            <a:pPr lvl="1">
              <a:lnSpc>
                <a:spcPct val="120000"/>
              </a:lnSpc>
              <a:spcBef>
                <a:spcPts val="0"/>
              </a:spcBef>
            </a:pPr>
            <a:r>
              <a:rPr lang="en-US"/>
              <a:t>Hệ thống không an toàn: có khả năng xảy ra tắc nghẽn.</a:t>
            </a:r>
          </a:p>
          <a:p>
            <a:pPr>
              <a:lnSpc>
                <a:spcPct val="120000"/>
              </a:lnSpc>
              <a:spcBef>
                <a:spcPts val="0"/>
              </a:spcBef>
            </a:pPr>
            <a:r>
              <a:rPr lang="en-US" b="1"/>
              <a:t>Phương pháp</a:t>
            </a:r>
            <a:r>
              <a:rPr lang="en-US"/>
              <a:t>:</a:t>
            </a:r>
          </a:p>
          <a:p>
            <a:pPr lvl="1">
              <a:lnSpc>
                <a:spcPct val="120000"/>
              </a:lnSpc>
              <a:spcBef>
                <a:spcPts val="0"/>
              </a:spcBef>
            </a:pPr>
            <a:r>
              <a:rPr lang="en-US"/>
              <a:t>Không để hệ thống rơi vào tình trạng không an toàn.</a:t>
            </a:r>
          </a:p>
          <a:p>
            <a:pPr lvl="1">
              <a:lnSpc>
                <a:spcPct val="120000"/>
              </a:lnSpc>
              <a:spcBef>
                <a:spcPts val="0"/>
              </a:spcBef>
            </a:pPr>
            <a:r>
              <a:rPr lang="en-US"/>
              <a:t>Kiểm tra mọi yêu cầu tài nguyên.</a:t>
            </a:r>
          </a:p>
          <a:p>
            <a:pPr lvl="2">
              <a:lnSpc>
                <a:spcPct val="120000"/>
              </a:lnSpc>
              <a:spcBef>
                <a:spcPts val="0"/>
              </a:spcBef>
              <a:buFont typeface="Courier New" pitchFamily="49" charset="0"/>
              <a:buChar char="o"/>
            </a:pPr>
            <a:r>
              <a:rPr lang="en-US"/>
              <a:t>Nếu hệ thống vẫn an toàn khi cung cấp =&gt; cung cấp.</a:t>
            </a:r>
          </a:p>
          <a:p>
            <a:pPr lvl="2">
              <a:lnSpc>
                <a:spcPct val="120000"/>
              </a:lnSpc>
              <a:spcBef>
                <a:spcPts val="0"/>
              </a:spcBef>
              <a:buFont typeface="Courier New" pitchFamily="49" charset="0"/>
              <a:buChar char="o"/>
            </a:pPr>
            <a:r>
              <a:rPr lang="en-US"/>
              <a:t>Nếu hệ thống không an toàn khi cung cấp =&gt; phải đợi.</a:t>
            </a:r>
          </a:p>
          <a:p>
            <a:pPr>
              <a:lnSpc>
                <a:spcPct val="120000"/>
              </a:lnSpc>
              <a:spcBef>
                <a:spcPts val="0"/>
              </a:spcBef>
            </a:pPr>
            <a:r>
              <a:rPr lang="en-US" b="1"/>
              <a:t>Thuật toán</a:t>
            </a:r>
            <a:r>
              <a:rPr lang="en-US"/>
              <a:t>: </a:t>
            </a:r>
          </a:p>
          <a:p>
            <a:pPr lvl="1">
              <a:lnSpc>
                <a:spcPct val="120000"/>
              </a:lnSpc>
              <a:spcBef>
                <a:spcPts val="0"/>
              </a:spcBef>
            </a:pPr>
            <a:r>
              <a:rPr lang="en-US"/>
              <a:t>Thuật toán dựa vào đồ thị cung cấp tài nguyên.</a:t>
            </a:r>
          </a:p>
          <a:p>
            <a:pPr lvl="1">
              <a:lnSpc>
                <a:spcPct val="120000"/>
              </a:lnSpc>
              <a:spcBef>
                <a:spcPts val="0"/>
              </a:spcBef>
            </a:pPr>
            <a:r>
              <a:rPr lang="en-US"/>
              <a:t>Thuật toán người quản lý nhà băng.</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153</a:t>
            </a:fld>
            <a:endParaRPr lang="en-US"/>
          </a:p>
        </p:txBody>
      </p:sp>
    </p:spTree>
    <p:extLst>
      <p:ext uri="{BB962C8B-B14F-4D97-AF65-F5344CB8AC3E}">
        <p14:creationId xmlns:p14="http://schemas.microsoft.com/office/powerpoint/2010/main" val="198421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par>
                          <p:cTn id="33" fill="hold">
                            <p:stCondLst>
                              <p:cond delay="4000"/>
                            </p:stCondLst>
                            <p:childTnLst>
                              <p:par>
                                <p:cTn id="34" presetID="10" presetClass="entr" presetSubtype="0" fill="hold"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1000"/>
                                        <p:tgtEl>
                                          <p:spTgt spid="3">
                                            <p:txEl>
                                              <p:pRg st="9" end="9"/>
                                            </p:txEl>
                                          </p:spTgt>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966" y="987649"/>
            <a:ext cx="8960068" cy="5715000"/>
          </a:xfrm>
        </p:spPr>
        <p:txBody>
          <a:bodyPr>
            <a:noAutofit/>
          </a:bodyPr>
          <a:lstStyle/>
          <a:p>
            <a:pPr>
              <a:lnSpc>
                <a:spcPct val="120000"/>
              </a:lnSpc>
            </a:pPr>
            <a:r>
              <a:rPr lang="en-US"/>
              <a:t>Sử dụng khi mỗi kiểu tài nguyên chỉ có 1 đơn vị =&gt; có chu trình =&gt; sẽ có tắc nghẽn.</a:t>
            </a:r>
          </a:p>
          <a:p>
            <a:pPr>
              <a:lnSpc>
                <a:spcPct val="120000"/>
              </a:lnSpc>
            </a:pPr>
            <a:r>
              <a:rPr lang="en-US"/>
              <a:t>Thêm vào đồ thị loại cung mới: cung đòi hỏi P</a:t>
            </a:r>
            <a:r>
              <a:rPr lang="en-US" baseline="-25000"/>
              <a:t>i</a:t>
            </a:r>
            <a:r>
              <a:rPr lang="en-US"/>
              <a:t> </a:t>
            </a:r>
            <a:r>
              <a:rPr lang="en-US">
                <a:sym typeface="Wingdings"/>
              </a:rPr>
              <a:t>R</a:t>
            </a:r>
            <a:r>
              <a:rPr lang="en-US" baseline="-25000">
                <a:sym typeface="Wingdings"/>
              </a:rPr>
              <a:t>j</a:t>
            </a:r>
          </a:p>
          <a:p>
            <a:pPr lvl="1">
              <a:lnSpc>
                <a:spcPct val="120000"/>
              </a:lnSpc>
            </a:pPr>
            <a:r>
              <a:rPr lang="en-US">
                <a:sym typeface="Wingdings"/>
              </a:rPr>
              <a:t>Cùng hướng với cung yêu cầu.</a:t>
            </a:r>
          </a:p>
          <a:p>
            <a:pPr lvl="1">
              <a:lnSpc>
                <a:spcPct val="120000"/>
              </a:lnSpc>
            </a:pPr>
            <a:r>
              <a:rPr lang="en-US">
                <a:sym typeface="Wingdings"/>
              </a:rPr>
              <a:t>Cho biết P</a:t>
            </a:r>
            <a:r>
              <a:rPr lang="en-US" baseline="-25000">
                <a:sym typeface="Wingdings"/>
              </a:rPr>
              <a:t>i</a:t>
            </a:r>
            <a:r>
              <a:rPr lang="en-US">
                <a:sym typeface="Wingdings"/>
              </a:rPr>
              <a:t> có thể yêu cầu R</a:t>
            </a:r>
            <a:r>
              <a:rPr lang="en-US" baseline="-25000">
                <a:sym typeface="Wingdings"/>
              </a:rPr>
              <a:t>j</a:t>
            </a:r>
            <a:r>
              <a:rPr lang="en-US">
                <a:sym typeface="Wingdings"/>
              </a:rPr>
              <a:t> trong tương lai.</a:t>
            </a:r>
          </a:p>
          <a:p>
            <a:pPr>
              <a:lnSpc>
                <a:spcPct val="120000"/>
              </a:lnSpc>
            </a:pPr>
            <a:r>
              <a:rPr lang="en-US">
                <a:sym typeface="Wingdings"/>
              </a:rPr>
              <a:t>Tiến trình khi tham gia hệ thống, phải thêm tất cả các cung đòi hỏi tương ứng, vào đồ thị.</a:t>
            </a:r>
          </a:p>
          <a:p>
            <a:pPr lvl="1">
              <a:lnSpc>
                <a:spcPct val="120000"/>
              </a:lnSpc>
            </a:pPr>
            <a:r>
              <a:rPr lang="en-US">
                <a:sym typeface="Wingdings"/>
              </a:rPr>
              <a:t>Khi P</a:t>
            </a:r>
            <a:r>
              <a:rPr lang="en-US" baseline="-25000">
                <a:sym typeface="Wingdings"/>
              </a:rPr>
              <a:t>i</a:t>
            </a:r>
            <a:r>
              <a:rPr lang="en-US">
                <a:sym typeface="Wingdings"/>
              </a:rPr>
              <a:t> yêu cầu R</a:t>
            </a:r>
            <a:r>
              <a:rPr lang="en-US" baseline="-25000">
                <a:sym typeface="Wingdings"/>
              </a:rPr>
              <a:t>j</a:t>
            </a:r>
            <a:r>
              <a:rPr lang="en-US">
                <a:sym typeface="Wingdings"/>
              </a:rPr>
              <a:t>, </a:t>
            </a:r>
            <a:r>
              <a:rPr lang="en-US"/>
              <a:t>cung đòi hỏi P</a:t>
            </a:r>
            <a:r>
              <a:rPr lang="en-US" baseline="-25000"/>
              <a:t>i</a:t>
            </a:r>
            <a:r>
              <a:rPr lang="en-US"/>
              <a:t> </a:t>
            </a:r>
            <a:r>
              <a:rPr lang="en-US">
                <a:sym typeface="Wingdings"/>
              </a:rPr>
              <a:t>R</a:t>
            </a:r>
            <a:r>
              <a:rPr lang="en-US" baseline="-25000">
                <a:sym typeface="Wingdings"/>
              </a:rPr>
              <a:t>j</a:t>
            </a:r>
            <a:r>
              <a:rPr lang="en-US">
                <a:sym typeface="Wingdings"/>
              </a:rPr>
              <a:t> chuyển thành cung yêu cầu</a:t>
            </a:r>
            <a:r>
              <a:rPr lang="en-US"/>
              <a:t> P</a:t>
            </a:r>
            <a:r>
              <a:rPr lang="en-US" baseline="-25000"/>
              <a:t>i</a:t>
            </a:r>
            <a:r>
              <a:rPr lang="en-US"/>
              <a:t> </a:t>
            </a:r>
            <a:r>
              <a:rPr lang="en-US">
                <a:sym typeface="Wingdings"/>
              </a:rPr>
              <a:t>R</a:t>
            </a:r>
            <a:r>
              <a:rPr lang="en-US" baseline="-25000">
                <a:sym typeface="Wingdings"/>
              </a:rPr>
              <a:t>j</a:t>
            </a:r>
            <a:r>
              <a:rPr lang="en-US">
                <a:sym typeface="Wingdings"/>
              </a:rPr>
              <a:t>.</a:t>
            </a:r>
            <a:r>
              <a:rPr lang="en-US" baseline="-25000">
                <a:sym typeface="Wingdings"/>
              </a:rPr>
              <a:t> </a:t>
            </a:r>
            <a:r>
              <a:rPr lang="en-US">
                <a:sym typeface="Wingdings"/>
              </a:rPr>
              <a:t> </a:t>
            </a:r>
          </a:p>
          <a:p>
            <a:pPr lvl="1">
              <a:lnSpc>
                <a:spcPct val="120000"/>
              </a:lnSpc>
            </a:pPr>
            <a:r>
              <a:rPr lang="en-US">
                <a:sym typeface="Wingdings"/>
              </a:rPr>
              <a:t>Khi P</a:t>
            </a:r>
            <a:r>
              <a:rPr lang="en-US" baseline="-25000">
                <a:sym typeface="Wingdings"/>
              </a:rPr>
              <a:t>i </a:t>
            </a:r>
            <a:r>
              <a:rPr lang="en-US">
                <a:sym typeface="Wingdings"/>
              </a:rPr>
              <a:t>giải phóng R</a:t>
            </a:r>
            <a:r>
              <a:rPr lang="en-US" baseline="-25000">
                <a:sym typeface="Wingdings"/>
              </a:rPr>
              <a:t>j</a:t>
            </a:r>
            <a:r>
              <a:rPr lang="en-US">
                <a:sym typeface="Wingdings"/>
              </a:rPr>
              <a:t> cung sử dụng</a:t>
            </a:r>
            <a:r>
              <a:rPr lang="en-US"/>
              <a:t> </a:t>
            </a:r>
            <a:r>
              <a:rPr lang="en-US">
                <a:sym typeface="Wingdings"/>
              </a:rPr>
              <a:t>R</a:t>
            </a:r>
            <a:r>
              <a:rPr lang="en-US" baseline="-25000">
                <a:sym typeface="Wingdings"/>
              </a:rPr>
              <a:t>j </a:t>
            </a:r>
            <a:r>
              <a:rPr lang="en-US">
                <a:sym typeface="Wingdings"/>
              </a:rPr>
              <a:t> </a:t>
            </a:r>
            <a:r>
              <a:rPr lang="en-US"/>
              <a:t>P</a:t>
            </a:r>
            <a:r>
              <a:rPr lang="en-US" baseline="-25000"/>
              <a:t>i</a:t>
            </a:r>
            <a:r>
              <a:rPr lang="en-US"/>
              <a:t> chuyển thành cung đòi hỏi P</a:t>
            </a:r>
            <a:r>
              <a:rPr lang="en-US" baseline="-25000"/>
              <a:t>i</a:t>
            </a:r>
            <a:r>
              <a:rPr lang="en-US"/>
              <a:t> </a:t>
            </a:r>
            <a:r>
              <a:rPr lang="en-US">
                <a:sym typeface="Wingdings"/>
              </a:rPr>
              <a:t>R</a:t>
            </a:r>
            <a:r>
              <a:rPr lang="en-US" baseline="-25000">
                <a:sym typeface="Wingdings"/>
              </a:rPr>
              <a:t>j</a:t>
            </a:r>
            <a:r>
              <a:rPr lang="en-US">
                <a:sym typeface="Wingdings"/>
              </a:rPr>
              <a:t>.</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154</a:t>
            </a:fld>
            <a:endParaRPr lang="en-US"/>
          </a:p>
        </p:txBody>
      </p:sp>
      <p:sp>
        <p:nvSpPr>
          <p:cNvPr id="6" name="Title 1"/>
          <p:cNvSpPr txBox="1">
            <a:spLocks/>
          </p:cNvSpPr>
          <p:nvPr/>
        </p:nvSpPr>
        <p:spPr>
          <a:xfrm>
            <a:off x="457200" y="228600"/>
            <a:ext cx="7924800" cy="60960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r>
              <a:rPr lang="en-US" sz="3000"/>
              <a:t>Thuật toán dựa vào đồ thị cung cấp tài nguyên</a:t>
            </a:r>
          </a:p>
        </p:txBody>
      </p:sp>
    </p:spTree>
    <p:extLst>
      <p:ext uri="{BB962C8B-B14F-4D97-AF65-F5344CB8AC3E}">
        <p14:creationId xmlns:p14="http://schemas.microsoft.com/office/powerpoint/2010/main" val="339855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732" y="1295400"/>
            <a:ext cx="8807668" cy="4876800"/>
          </a:xfrm>
        </p:spPr>
        <p:txBody>
          <a:bodyPr>
            <a:noAutofit/>
          </a:bodyPr>
          <a:lstStyle/>
          <a:p>
            <a:pPr>
              <a:lnSpc>
                <a:spcPct val="120000"/>
              </a:lnSpc>
            </a:pPr>
            <a:r>
              <a:rPr lang="en-US">
                <a:sym typeface="Wingdings"/>
              </a:rPr>
              <a:t>Thuật toán: yêu cầu tài nguyên R</a:t>
            </a:r>
            <a:r>
              <a:rPr lang="en-US" baseline="-25000">
                <a:sym typeface="Wingdings"/>
              </a:rPr>
              <a:t>j</a:t>
            </a:r>
            <a:r>
              <a:rPr lang="en-US">
                <a:sym typeface="Wingdings"/>
              </a:rPr>
              <a:t> của tiến trình P</a:t>
            </a:r>
            <a:r>
              <a:rPr lang="en-US" baseline="-25000">
                <a:sym typeface="Wingdings"/>
              </a:rPr>
              <a:t>i</a:t>
            </a:r>
            <a:r>
              <a:rPr lang="en-US">
                <a:sym typeface="Wingdings"/>
              </a:rPr>
              <a:t> được thỏa mãn chỉ khi việc chuyển cung yêu cầu </a:t>
            </a:r>
            <a:r>
              <a:rPr lang="en-US"/>
              <a:t>P</a:t>
            </a:r>
            <a:r>
              <a:rPr lang="en-US" baseline="-25000"/>
              <a:t>i</a:t>
            </a:r>
            <a:r>
              <a:rPr lang="en-US"/>
              <a:t> </a:t>
            </a:r>
            <a:r>
              <a:rPr lang="en-US">
                <a:sym typeface="Wingdings"/>
              </a:rPr>
              <a:t>R</a:t>
            </a:r>
            <a:r>
              <a:rPr lang="en-US" baseline="-25000">
                <a:sym typeface="Wingdings"/>
              </a:rPr>
              <a:t>j</a:t>
            </a:r>
            <a:r>
              <a:rPr lang="en-US">
                <a:sym typeface="Wingdings"/>
              </a:rPr>
              <a:t> thành cung sử dụng</a:t>
            </a:r>
            <a:r>
              <a:rPr lang="en-US"/>
              <a:t> R</a:t>
            </a:r>
            <a:r>
              <a:rPr lang="en-US" baseline="-25000"/>
              <a:t>j</a:t>
            </a:r>
            <a:r>
              <a:rPr lang="en-US"/>
              <a:t> </a:t>
            </a:r>
            <a:r>
              <a:rPr lang="en-US">
                <a:sym typeface="Wingdings"/>
              </a:rPr>
              <a:t>P</a:t>
            </a:r>
            <a:r>
              <a:rPr lang="en-US" baseline="-25000">
                <a:sym typeface="Wingdings"/>
              </a:rPr>
              <a:t>i</a:t>
            </a:r>
            <a:r>
              <a:rPr lang="en-US">
                <a:sym typeface="Wingdings"/>
              </a:rPr>
              <a:t> không tạo chu trình trên đồ thị.</a:t>
            </a:r>
          </a:p>
          <a:p>
            <a:pPr lvl="1">
              <a:lnSpc>
                <a:spcPct val="120000"/>
              </a:lnSpc>
            </a:pPr>
            <a:r>
              <a:rPr lang="en-US">
                <a:sym typeface="Wingdings"/>
              </a:rPr>
              <a:t>Không chu trình =&gt; hệ thống an toàn.</a:t>
            </a:r>
          </a:p>
          <a:p>
            <a:pPr lvl="1">
              <a:lnSpc>
                <a:spcPct val="120000"/>
              </a:lnSpc>
            </a:pPr>
            <a:r>
              <a:rPr lang="en-US">
                <a:sym typeface="Wingdings"/>
              </a:rPr>
              <a:t>Có chu trình: việc cung cấp tài nguyên đẩy hệ thống vào tình trạng không an toàn.</a:t>
            </a:r>
          </a:p>
          <a:p>
            <a:pPr lvl="1">
              <a:lnSpc>
                <a:spcPct val="120000"/>
              </a:lnSpc>
            </a:pPr>
            <a:endParaRPr lang="en-US" sz="2600">
              <a:sym typeface="Wingdings"/>
            </a:endParaRPr>
          </a:p>
        </p:txBody>
      </p:sp>
      <p:sp>
        <p:nvSpPr>
          <p:cNvPr id="4" name="Slide Number Placeholder 3"/>
          <p:cNvSpPr>
            <a:spLocks noGrp="1"/>
          </p:cNvSpPr>
          <p:nvPr>
            <p:ph type="sldNum" sz="quarter" idx="12"/>
          </p:nvPr>
        </p:nvSpPr>
        <p:spPr/>
        <p:txBody>
          <a:bodyPr/>
          <a:lstStyle/>
          <a:p>
            <a:fld id="{6654560D-949A-4FF0-83BB-4886580DA1ED}" type="slidenum">
              <a:rPr lang="en-US" smtClean="0"/>
              <a:pPr/>
              <a:t>155</a:t>
            </a:fld>
            <a:endParaRPr lang="en-US"/>
          </a:p>
        </p:txBody>
      </p:sp>
      <p:sp>
        <p:nvSpPr>
          <p:cNvPr id="6" name="Title 1"/>
          <p:cNvSpPr txBox="1">
            <a:spLocks/>
          </p:cNvSpPr>
          <p:nvPr/>
        </p:nvSpPr>
        <p:spPr>
          <a:xfrm>
            <a:off x="452718" y="228600"/>
            <a:ext cx="7924800" cy="53340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r>
              <a:rPr lang="en-US" sz="3000"/>
              <a:t>Thuật toán dựa vào đồ thị cung cấp tài nguyên</a:t>
            </a:r>
          </a:p>
        </p:txBody>
      </p:sp>
    </p:spTree>
    <p:extLst>
      <p:ext uri="{BB962C8B-B14F-4D97-AF65-F5344CB8AC3E}">
        <p14:creationId xmlns:p14="http://schemas.microsoft.com/office/powerpoint/2010/main" val="6661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6064" y="5497697"/>
            <a:ext cx="4579951" cy="73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 y="1472562"/>
            <a:ext cx="3317531" cy="368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a:xfrm>
            <a:off x="6934200" y="6416675"/>
            <a:ext cx="2133600" cy="365125"/>
          </a:xfrm>
        </p:spPr>
        <p:txBody>
          <a:bodyPr/>
          <a:lstStyle/>
          <a:p>
            <a:fld id="{6654560D-949A-4FF0-83BB-4886580DA1ED}" type="slidenum">
              <a:rPr lang="en-US" smtClean="0"/>
              <a:pPr/>
              <a:t>156</a:t>
            </a:fld>
            <a:endParaRPr lang="en-US"/>
          </a:p>
        </p:txBody>
      </p:sp>
      <p:sp>
        <p:nvSpPr>
          <p:cNvPr id="6" name="Title 1"/>
          <p:cNvSpPr txBox="1">
            <a:spLocks/>
          </p:cNvSpPr>
          <p:nvPr/>
        </p:nvSpPr>
        <p:spPr>
          <a:xfrm>
            <a:off x="779545" y="63805"/>
            <a:ext cx="5136932" cy="9363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3600"/>
              <a:t>Ví dụ</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965" y="1007652"/>
            <a:ext cx="5795989" cy="164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11" y="4302043"/>
            <a:ext cx="5212080" cy="44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1874" y="2680015"/>
            <a:ext cx="5760720" cy="8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1515" y="3464911"/>
            <a:ext cx="5190137"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4280" y="4760376"/>
            <a:ext cx="5303520" cy="766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09738" y="6140066"/>
            <a:ext cx="4012602"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411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051"/>
                                        </p:tgtEl>
                                      </p:cBhvr>
                                    </p:animEffect>
                                    <p:set>
                                      <p:cBhvr>
                                        <p:cTn id="22" dur="1" fill="hold">
                                          <p:stCondLst>
                                            <p:cond delay="499"/>
                                          </p:stCondLst>
                                        </p:cTn>
                                        <p:tgtEl>
                                          <p:spTgt spid="205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fade">
                                      <p:cBhvr>
                                        <p:cTn id="27" dur="500"/>
                                        <p:tgtEl>
                                          <p:spTgt spid="20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6"/>
                                        </p:tgtEl>
                                        <p:attrNameLst>
                                          <p:attrName>style.visibility</p:attrName>
                                        </p:attrNameLst>
                                      </p:cBhvr>
                                      <p:to>
                                        <p:strVal val="visible"/>
                                      </p:to>
                                    </p:set>
                                    <p:animEffect transition="in" filter="fade">
                                      <p:cBhvr>
                                        <p:cTn id="32" dur="500"/>
                                        <p:tgtEl>
                                          <p:spTgt spid="20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8"/>
                                        </p:tgtEl>
                                        <p:attrNameLst>
                                          <p:attrName>style.visibility</p:attrName>
                                        </p:attrNameLst>
                                      </p:cBhvr>
                                      <p:to>
                                        <p:strVal val="visible"/>
                                      </p:to>
                                    </p:set>
                                    <p:animEffect transition="in" filter="fade">
                                      <p:cBhvr>
                                        <p:cTn id="37" dur="500"/>
                                        <p:tgtEl>
                                          <p:spTgt spid="20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500"/>
                                        <p:tgtEl>
                                          <p:spTgt spid="10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30"/>
                                        </p:tgtEl>
                                        <p:attrNameLst>
                                          <p:attrName>style.visibility</p:attrName>
                                        </p:attrNameLst>
                                      </p:cBhvr>
                                      <p:to>
                                        <p:strVal val="visible"/>
                                      </p:to>
                                    </p:set>
                                    <p:animEffect transition="in" filter="fade">
                                      <p:cBhvr>
                                        <p:cTn id="4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58000" y="6400800"/>
            <a:ext cx="2133600" cy="365125"/>
          </a:xfrm>
        </p:spPr>
        <p:txBody>
          <a:bodyPr/>
          <a:lstStyle/>
          <a:p>
            <a:fld id="{6654560D-949A-4FF0-83BB-4886580DA1ED}" type="slidenum">
              <a:rPr lang="en-US" smtClean="0"/>
              <a:pPr/>
              <a:t>157</a:t>
            </a:fld>
            <a:endParaRPr lang="en-US"/>
          </a:p>
        </p:txBody>
      </p:sp>
      <p:sp>
        <p:nvSpPr>
          <p:cNvPr id="6" name="Title 1"/>
          <p:cNvSpPr txBox="1">
            <a:spLocks/>
          </p:cNvSpPr>
          <p:nvPr/>
        </p:nvSpPr>
        <p:spPr>
          <a:xfrm>
            <a:off x="609600" y="152400"/>
            <a:ext cx="8198068" cy="68580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Thuật toán người quản lý nhà băng (banker)</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03" y="1051112"/>
            <a:ext cx="8697797" cy="521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31329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85800" y="228600"/>
            <a:ext cx="5638800" cy="68580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Các cấu trúc dữ liệu</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7844409"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a:xfrm>
            <a:off x="6934200" y="6416675"/>
            <a:ext cx="2133600" cy="365125"/>
          </a:xfrm>
        </p:spPr>
        <p:txBody>
          <a:bodyPr/>
          <a:lstStyle/>
          <a:p>
            <a:fld id="{6654560D-949A-4FF0-83BB-4886580DA1ED}" type="slidenum">
              <a:rPr lang="en-US" smtClean="0"/>
              <a:pPr/>
              <a:t>158</a:t>
            </a:fld>
            <a:endParaRPr lang="en-US"/>
          </a:p>
        </p:txBody>
      </p:sp>
    </p:spTree>
    <p:extLst>
      <p:ext uri="{BB962C8B-B14F-4D97-AF65-F5344CB8AC3E}">
        <p14:creationId xmlns:p14="http://schemas.microsoft.com/office/powerpoint/2010/main" val="18688504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762000" y="76201"/>
            <a:ext cx="5029200" cy="7315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Các cấu trúc dữ liệu (t)</a:t>
            </a:r>
          </a:p>
        </p:txBody>
      </p:sp>
      <p:sp>
        <p:nvSpPr>
          <p:cNvPr id="4" name="Slide Number Placeholder 3"/>
          <p:cNvSpPr>
            <a:spLocks noGrp="1"/>
          </p:cNvSpPr>
          <p:nvPr>
            <p:ph type="sldNum" sz="quarter" idx="12"/>
          </p:nvPr>
        </p:nvSpPr>
        <p:spPr>
          <a:xfrm>
            <a:off x="6934200" y="6416675"/>
            <a:ext cx="2133600" cy="365125"/>
          </a:xfrm>
        </p:spPr>
        <p:txBody>
          <a:bodyPr/>
          <a:lstStyle/>
          <a:p>
            <a:fld id="{6654560D-949A-4FF0-83BB-4886580DA1ED}" type="slidenum">
              <a:rPr lang="en-US" smtClean="0"/>
              <a:pPr/>
              <a:t>159</a:t>
            </a:fld>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06" y="1051560"/>
            <a:ext cx="8447482" cy="458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859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41437"/>
            <a:ext cx="8915400" cy="4830763"/>
          </a:xfrm>
        </p:spPr>
        <p:txBody>
          <a:bodyPr/>
          <a:lstStyle/>
          <a:p>
            <a:r>
              <a:rPr lang="en-US" sz="3200"/>
              <a:t>H</a:t>
            </a:r>
            <a:r>
              <a:rPr lang="vi-VN" sz="3200"/>
              <a:t>ệ thống máy tính mainframe là những máy tính đầu tiên được dùng để xử lý ứng dụng thương mại và khoa học.</a:t>
            </a:r>
            <a:endParaRPr lang="en-US" sz="3200"/>
          </a:p>
          <a:p>
            <a:pPr lvl="1"/>
            <a:r>
              <a:rPr lang="en-US" sz="3200"/>
              <a:t>Hệ thống xử lý theo lô đơn giản.</a:t>
            </a:r>
          </a:p>
          <a:p>
            <a:pPr lvl="1"/>
            <a:r>
              <a:rPr lang="en-US" sz="3200"/>
              <a:t>Hệ thống xử lý theo lô đa chương.</a:t>
            </a:r>
          </a:p>
          <a:p>
            <a:endParaRPr lang="en-US"/>
          </a:p>
        </p:txBody>
      </p:sp>
      <p:sp>
        <p:nvSpPr>
          <p:cNvPr id="4" name="Slide Number Placeholder 3"/>
          <p:cNvSpPr>
            <a:spLocks noGrp="1"/>
          </p:cNvSpPr>
          <p:nvPr>
            <p:ph type="sldNum" sz="quarter" idx="12"/>
          </p:nvPr>
        </p:nvSpPr>
        <p:spPr/>
        <p:txBody>
          <a:bodyPr/>
          <a:lstStyle/>
          <a:p>
            <a:fld id="{6654560D-949A-4FF0-83BB-4886580DA1ED}" type="slidenum">
              <a:rPr lang="en-US" smtClean="0"/>
              <a:pPr/>
              <a:t>16</a:t>
            </a:fld>
            <a:endParaRPr lang="en-US"/>
          </a:p>
        </p:txBody>
      </p:sp>
      <p:sp>
        <p:nvSpPr>
          <p:cNvPr id="2" name="TextBox 1">
            <a:extLst>
              <a:ext uri="{FF2B5EF4-FFF2-40B4-BE49-F238E27FC236}">
                <a16:creationId xmlns:a16="http://schemas.microsoft.com/office/drawing/2014/main" id="{7A24D1E6-D8E4-49BE-9915-AB4BF9DBBA25}"/>
              </a:ext>
            </a:extLst>
          </p:cNvPr>
          <p:cNvSpPr txBox="1"/>
          <p:nvPr/>
        </p:nvSpPr>
        <p:spPr>
          <a:xfrm>
            <a:off x="838200" y="228600"/>
            <a:ext cx="4523931" cy="523220"/>
          </a:xfrm>
          <a:prstGeom prst="rect">
            <a:avLst/>
          </a:prstGeom>
          <a:noFill/>
        </p:spPr>
        <p:txBody>
          <a:bodyPr wrap="none" rtlCol="0">
            <a:spAutoFit/>
          </a:bodyPr>
          <a:lstStyle/>
          <a:p>
            <a:r>
              <a:rPr lang="en-US" sz="2800" b="1">
                <a:latin typeface="Times New Roman"/>
                <a:cs typeface="Times New Roman"/>
              </a:rPr>
              <a:t>HỆ THỐNG MAINFRAME</a:t>
            </a:r>
          </a:p>
        </p:txBody>
      </p:sp>
    </p:spTree>
    <p:extLst>
      <p:ext uri="{BB962C8B-B14F-4D97-AF65-F5344CB8AC3E}">
        <p14:creationId xmlns:p14="http://schemas.microsoft.com/office/powerpoint/2010/main" val="93592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641132" y="76200"/>
            <a:ext cx="6629400" cy="9363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Thuật toán kiểm tra an toàn</a:t>
            </a:r>
          </a:p>
        </p:txBody>
      </p:sp>
      <p:sp>
        <p:nvSpPr>
          <p:cNvPr id="4" name="Slide Number Placeholder 3"/>
          <p:cNvSpPr>
            <a:spLocks noGrp="1"/>
          </p:cNvSpPr>
          <p:nvPr>
            <p:ph type="sldNum" sz="quarter" idx="12"/>
          </p:nvPr>
        </p:nvSpPr>
        <p:spPr>
          <a:xfrm>
            <a:off x="6934200" y="6416675"/>
            <a:ext cx="2133600" cy="365125"/>
          </a:xfrm>
        </p:spPr>
        <p:txBody>
          <a:bodyPr/>
          <a:lstStyle/>
          <a:p>
            <a:fld id="{6654560D-949A-4FF0-83BB-4886580DA1ED}" type="slidenum">
              <a:rPr lang="en-US" smtClean="0"/>
              <a:pPr/>
              <a:t>160</a:t>
            </a:fld>
            <a:endParaRPr lang="en-US"/>
          </a:p>
        </p:txBody>
      </p:sp>
      <p:sp>
        <p:nvSpPr>
          <p:cNvPr id="7" name="Content Placeholder 2"/>
          <p:cNvSpPr>
            <a:spLocks noGrp="1"/>
          </p:cNvSpPr>
          <p:nvPr>
            <p:ph idx="1"/>
          </p:nvPr>
        </p:nvSpPr>
        <p:spPr>
          <a:xfrm>
            <a:off x="663466" y="1111694"/>
            <a:ext cx="7817068" cy="5257800"/>
          </a:xfrm>
        </p:spPr>
        <p:txBody>
          <a:bodyPr>
            <a:noAutofit/>
          </a:bodyPr>
          <a:lstStyle/>
          <a:p>
            <a:pPr marL="571500" indent="-514350">
              <a:lnSpc>
                <a:spcPct val="100000"/>
              </a:lnSpc>
              <a:spcBef>
                <a:spcPts val="0"/>
              </a:spcBef>
              <a:buFont typeface="+mj-lt"/>
              <a:buAutoNum type="arabicPeriod"/>
            </a:pPr>
            <a:r>
              <a:rPr lang="en-US" sz="2600">
                <a:sym typeface="Wingdings"/>
              </a:rPr>
              <a:t>Assign 	work := available</a:t>
            </a:r>
          </a:p>
          <a:p>
            <a:pPr marL="57150" indent="0">
              <a:lnSpc>
                <a:spcPct val="100000"/>
              </a:lnSpc>
              <a:spcBef>
                <a:spcPts val="0"/>
              </a:spcBef>
              <a:buNone/>
            </a:pPr>
            <a:r>
              <a:rPr lang="en-US" sz="2600">
                <a:sym typeface="Wingdings"/>
              </a:rPr>
              <a:t>		finish:= false</a:t>
            </a:r>
          </a:p>
          <a:p>
            <a:pPr marL="571500" indent="-514350">
              <a:lnSpc>
                <a:spcPct val="100000"/>
              </a:lnSpc>
              <a:spcBef>
                <a:spcPts val="0"/>
              </a:spcBef>
              <a:buFont typeface="+mj-lt"/>
              <a:buAutoNum type="arabicPeriod" startAt="2"/>
            </a:pPr>
            <a:r>
              <a:rPr lang="en-US" sz="2600">
                <a:sym typeface="Wingdings"/>
              </a:rPr>
              <a:t>Find i such that</a:t>
            </a:r>
          </a:p>
          <a:p>
            <a:pPr marL="57150" indent="0">
              <a:lnSpc>
                <a:spcPct val="100000"/>
              </a:lnSpc>
              <a:spcBef>
                <a:spcPts val="0"/>
              </a:spcBef>
              <a:buNone/>
            </a:pPr>
            <a:r>
              <a:rPr lang="en-US" sz="2600">
                <a:sym typeface="Wingdings"/>
              </a:rPr>
              <a:t>		request &lt;= available</a:t>
            </a:r>
          </a:p>
          <a:p>
            <a:pPr marL="57150" indent="0">
              <a:lnSpc>
                <a:spcPct val="100000"/>
              </a:lnSpc>
              <a:spcBef>
                <a:spcPts val="0"/>
              </a:spcBef>
              <a:buNone/>
            </a:pPr>
            <a:r>
              <a:rPr lang="en-US" sz="2600">
                <a:sym typeface="Wingdings"/>
              </a:rPr>
              <a:t>		finish</a:t>
            </a:r>
            <a:r>
              <a:rPr lang="en-US" sz="2600" baseline="-25000">
                <a:sym typeface="Wingdings"/>
              </a:rPr>
              <a:t>i</a:t>
            </a:r>
            <a:r>
              <a:rPr lang="en-US" sz="2600">
                <a:sym typeface="Wingdings"/>
              </a:rPr>
              <a:t> := false</a:t>
            </a:r>
          </a:p>
          <a:p>
            <a:pPr marL="57150" indent="0">
              <a:lnSpc>
                <a:spcPct val="100000"/>
              </a:lnSpc>
              <a:spcBef>
                <a:spcPts val="0"/>
              </a:spcBef>
              <a:buNone/>
            </a:pPr>
            <a:r>
              <a:rPr lang="en-US" sz="2600">
                <a:sym typeface="Wingdings"/>
              </a:rPr>
              <a:t>		if not such i go to 4 {sang bước 4}</a:t>
            </a:r>
          </a:p>
          <a:p>
            <a:pPr marL="571500" indent="-514350">
              <a:lnSpc>
                <a:spcPct val="100000"/>
              </a:lnSpc>
              <a:spcBef>
                <a:spcPts val="0"/>
              </a:spcBef>
              <a:buFont typeface="+mj-lt"/>
              <a:buAutoNum type="arabicPeriod" startAt="3"/>
            </a:pPr>
            <a:r>
              <a:rPr lang="en-US" sz="2600">
                <a:sym typeface="Wingdings"/>
              </a:rPr>
              <a:t>If such i</a:t>
            </a:r>
          </a:p>
          <a:p>
            <a:pPr marL="57150" indent="0">
              <a:lnSpc>
                <a:spcPct val="100000"/>
              </a:lnSpc>
              <a:spcBef>
                <a:spcPts val="0"/>
              </a:spcBef>
              <a:buNone/>
            </a:pPr>
            <a:r>
              <a:rPr lang="en-US" sz="2600">
                <a:sym typeface="Wingdings"/>
              </a:rPr>
              <a:t>		work</a:t>
            </a:r>
            <a:r>
              <a:rPr lang="en-US" sz="2600" baseline="-25000">
                <a:sym typeface="Wingdings"/>
              </a:rPr>
              <a:t>mới</a:t>
            </a:r>
            <a:r>
              <a:rPr lang="en-US" sz="2600">
                <a:sym typeface="Wingdings"/>
              </a:rPr>
              <a:t> := work</a:t>
            </a:r>
            <a:r>
              <a:rPr lang="en-US" sz="2600" baseline="-25000">
                <a:sym typeface="Wingdings"/>
              </a:rPr>
              <a:t>cũ</a:t>
            </a:r>
            <a:r>
              <a:rPr lang="en-US" sz="2600">
                <a:sym typeface="Wingdings"/>
              </a:rPr>
              <a:t> + allocation</a:t>
            </a:r>
          </a:p>
          <a:p>
            <a:pPr marL="57150" indent="0">
              <a:lnSpc>
                <a:spcPct val="100000"/>
              </a:lnSpc>
              <a:spcBef>
                <a:spcPts val="0"/>
              </a:spcBef>
              <a:buNone/>
            </a:pPr>
            <a:r>
              <a:rPr lang="en-US" sz="2600">
                <a:sym typeface="Wingdings"/>
              </a:rPr>
              <a:t>		finish</a:t>
            </a:r>
            <a:r>
              <a:rPr lang="en-US" sz="2600" baseline="-25000">
                <a:sym typeface="Wingdings"/>
              </a:rPr>
              <a:t>i</a:t>
            </a:r>
            <a:r>
              <a:rPr lang="en-US" sz="2600">
                <a:sym typeface="Wingdings"/>
              </a:rPr>
              <a:t> := true</a:t>
            </a:r>
          </a:p>
          <a:p>
            <a:pPr marL="57150" indent="0">
              <a:lnSpc>
                <a:spcPct val="100000"/>
              </a:lnSpc>
              <a:spcBef>
                <a:spcPts val="0"/>
              </a:spcBef>
              <a:buNone/>
            </a:pPr>
            <a:r>
              <a:rPr lang="en-US" sz="2600">
                <a:sym typeface="Wingdings"/>
              </a:rPr>
              <a:t>		go to 2</a:t>
            </a:r>
          </a:p>
          <a:p>
            <a:pPr marL="571500" indent="-514350">
              <a:lnSpc>
                <a:spcPct val="100000"/>
              </a:lnSpc>
              <a:spcBef>
                <a:spcPts val="0"/>
              </a:spcBef>
              <a:buFont typeface="+mj-lt"/>
              <a:buAutoNum type="arabicPeriod" startAt="4"/>
            </a:pPr>
            <a:r>
              <a:rPr lang="en-US" sz="2600">
                <a:sym typeface="Wingdings"/>
              </a:rPr>
              <a:t>If with all i </a:t>
            </a:r>
          </a:p>
          <a:p>
            <a:pPr marL="57150" indent="0">
              <a:lnSpc>
                <a:spcPct val="100000"/>
              </a:lnSpc>
              <a:spcBef>
                <a:spcPts val="0"/>
              </a:spcBef>
              <a:buNone/>
            </a:pPr>
            <a:r>
              <a:rPr lang="en-US" sz="2600">
                <a:sym typeface="Wingdings"/>
              </a:rPr>
              <a:t>		finish</a:t>
            </a:r>
            <a:r>
              <a:rPr lang="en-US" sz="2600" baseline="-25000">
                <a:sym typeface="Wingdings"/>
              </a:rPr>
              <a:t>i</a:t>
            </a:r>
            <a:r>
              <a:rPr lang="en-US" sz="2600">
                <a:sym typeface="Wingdings"/>
              </a:rPr>
              <a:t> =true  =&gt; system is safe</a:t>
            </a:r>
          </a:p>
        </p:txBody>
      </p:sp>
    </p:spTree>
    <p:extLst>
      <p:ext uri="{BB962C8B-B14F-4D97-AF65-F5344CB8AC3E}">
        <p14:creationId xmlns:p14="http://schemas.microsoft.com/office/powerpoint/2010/main" val="275834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fade">
                                      <p:cBhvr>
                                        <p:cTn id="57" dur="500"/>
                                        <p:tgtEl>
                                          <p:spTgt spid="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11" end="11"/>
                                            </p:txEl>
                                          </p:spTgt>
                                        </p:tgtEl>
                                        <p:attrNameLst>
                                          <p:attrName>style.visibility</p:attrName>
                                        </p:attrNameLst>
                                      </p:cBhvr>
                                      <p:to>
                                        <p:strVal val="visible"/>
                                      </p:to>
                                    </p:set>
                                    <p:animEffect transition="in" filter="fade">
                                      <p:cBhvr>
                                        <p:cTn id="62"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934200" y="6356350"/>
            <a:ext cx="2133600" cy="365125"/>
          </a:xfrm>
        </p:spPr>
        <p:txBody>
          <a:bodyPr/>
          <a:lstStyle/>
          <a:p>
            <a:fld id="{6654560D-949A-4FF0-83BB-4886580DA1ED}" type="slidenum">
              <a:rPr lang="en-US" smtClean="0"/>
              <a:pPr/>
              <a:t>161</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01" y="11430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688860" y="120868"/>
            <a:ext cx="6629400" cy="9363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Ví dụ minh họa</a:t>
            </a:r>
          </a:p>
        </p:txBody>
      </p:sp>
    </p:spTree>
    <p:extLst>
      <p:ext uri="{BB962C8B-B14F-4D97-AF65-F5344CB8AC3E}">
        <p14:creationId xmlns:p14="http://schemas.microsoft.com/office/powerpoint/2010/main" val="33702977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934200" y="6356350"/>
            <a:ext cx="2133600" cy="365125"/>
          </a:xfrm>
        </p:spPr>
        <p:txBody>
          <a:bodyPr/>
          <a:lstStyle/>
          <a:p>
            <a:fld id="{6654560D-949A-4FF0-83BB-4886580DA1ED}" type="slidenum">
              <a:rPr lang="en-US" smtClean="0"/>
              <a:pPr/>
              <a:t>162</a:t>
            </a:fld>
            <a:endParaRPr lang="en-US"/>
          </a:p>
        </p:txBody>
      </p:sp>
      <p:sp>
        <p:nvSpPr>
          <p:cNvPr id="6" name="Title 1"/>
          <p:cNvSpPr txBox="1">
            <a:spLocks/>
          </p:cNvSpPr>
          <p:nvPr/>
        </p:nvSpPr>
        <p:spPr>
          <a:xfrm>
            <a:off x="685800" y="154716"/>
            <a:ext cx="6629400" cy="60960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Thực hiện</a:t>
            </a:r>
          </a:p>
        </p:txBody>
      </p:sp>
      <p:sp>
        <p:nvSpPr>
          <p:cNvPr id="5" name="Content Placeholder 2"/>
          <p:cNvSpPr>
            <a:spLocks noGrp="1"/>
          </p:cNvSpPr>
          <p:nvPr>
            <p:ph idx="1"/>
          </p:nvPr>
        </p:nvSpPr>
        <p:spPr>
          <a:xfrm>
            <a:off x="76200" y="1059132"/>
            <a:ext cx="9144000" cy="5562600"/>
          </a:xfrm>
        </p:spPr>
        <p:txBody>
          <a:bodyPr>
            <a:noAutofit/>
          </a:bodyPr>
          <a:lstStyle/>
          <a:p>
            <a:pPr marL="571500" indent="-514350">
              <a:lnSpc>
                <a:spcPct val="100000"/>
              </a:lnSpc>
              <a:buFont typeface="+mj-lt"/>
              <a:buAutoNum type="arabicPeriod"/>
            </a:pPr>
            <a:r>
              <a:rPr lang="en-US" sz="2600">
                <a:sym typeface="Wingdings"/>
              </a:rPr>
              <a:t>Kiểm tra tính an toàn</a:t>
            </a:r>
          </a:p>
          <a:p>
            <a:pPr marL="365760" indent="-274320">
              <a:lnSpc>
                <a:spcPct val="100000"/>
              </a:lnSpc>
            </a:pPr>
            <a:r>
              <a:rPr lang="en-US" sz="2400">
                <a:sym typeface="Wingdings"/>
              </a:rPr>
              <a:t>Số tài nguyên còn sẵn trong hệ thống Available(R</a:t>
            </a:r>
            <a:r>
              <a:rPr lang="en-US" sz="2400" baseline="-25000">
                <a:sym typeface="Wingdings"/>
              </a:rPr>
              <a:t>0</a:t>
            </a:r>
            <a:r>
              <a:rPr lang="en-US" sz="2400">
                <a:sym typeface="Wingdings"/>
              </a:rPr>
              <a:t>, R</a:t>
            </a:r>
            <a:r>
              <a:rPr lang="en-US" sz="2400" baseline="-25000">
                <a:sym typeface="Wingdings"/>
              </a:rPr>
              <a:t>1</a:t>
            </a:r>
            <a:r>
              <a:rPr lang="en-US" sz="2400">
                <a:sym typeface="Wingdings"/>
              </a:rPr>
              <a:t>, R</a:t>
            </a:r>
            <a:r>
              <a:rPr lang="en-US" sz="2400" baseline="-25000">
                <a:sym typeface="Wingdings"/>
              </a:rPr>
              <a:t>2</a:t>
            </a:r>
            <a:r>
              <a:rPr lang="en-US" sz="2400">
                <a:sym typeface="Wingdings"/>
              </a:rPr>
              <a:t>) = (3, 3, 2)</a:t>
            </a:r>
          </a:p>
          <a:p>
            <a:pPr marL="365760" indent="-274320">
              <a:lnSpc>
                <a:spcPct val="100000"/>
              </a:lnSpc>
            </a:pPr>
            <a:r>
              <a:rPr lang="en-US" sz="2400">
                <a:sym typeface="Wingdings"/>
              </a:rPr>
              <a:t>Yêu cầu còn lại của mỗi tiến trình (Need = Max - Allocation)</a:t>
            </a:r>
          </a:p>
          <a:p>
            <a:pPr marL="365760" indent="-274320">
              <a:lnSpc>
                <a:spcPct val="100000"/>
              </a:lnSpc>
            </a:pPr>
            <a:endParaRPr lang="en-US" sz="2400">
              <a:sym typeface="Wingdings"/>
            </a:endParaRPr>
          </a:p>
          <a:p>
            <a:pPr marL="365760" indent="-274320">
              <a:lnSpc>
                <a:spcPct val="100000"/>
              </a:lnSpc>
            </a:pPr>
            <a:endParaRPr lang="en-US" sz="2400">
              <a:sym typeface="Wingdings"/>
            </a:endParaRPr>
          </a:p>
          <a:p>
            <a:pPr marL="365760" indent="-274320">
              <a:lnSpc>
                <a:spcPct val="100000"/>
              </a:lnSpc>
            </a:pPr>
            <a:endParaRPr lang="en-US" sz="2400">
              <a:sym typeface="Wingdings"/>
            </a:endParaRPr>
          </a:p>
          <a:p>
            <a:pPr marL="365760" indent="-274320">
              <a:lnSpc>
                <a:spcPct val="100000"/>
              </a:lnSpc>
            </a:pPr>
            <a:endParaRPr lang="en-US" sz="2400">
              <a:sym typeface="Wingdings"/>
            </a:endParaRPr>
          </a:p>
          <a:p>
            <a:pPr marL="365760" indent="-274320">
              <a:lnSpc>
                <a:spcPct val="100000"/>
              </a:lnSpc>
            </a:pPr>
            <a:endParaRPr lang="en-US" sz="2400">
              <a:sym typeface="Wingdings"/>
            </a:endParaRPr>
          </a:p>
          <a:p>
            <a:pPr marL="365760" indent="-274320">
              <a:lnSpc>
                <a:spcPct val="100000"/>
              </a:lnSpc>
            </a:pPr>
            <a:r>
              <a:rPr lang="en-US" sz="2400">
                <a:sym typeface="Wingdings"/>
              </a:rPr>
              <a:t>Thực hiện thuật toán an toàn:</a:t>
            </a:r>
          </a:p>
          <a:p>
            <a:pPr marL="91440" indent="0">
              <a:lnSpc>
                <a:spcPct val="100000"/>
              </a:lnSpc>
              <a:buNone/>
            </a:pPr>
            <a:r>
              <a:rPr lang="en-US" sz="2400">
                <a:sym typeface="Wingdings"/>
              </a:rPr>
              <a:t>Lần lặp thứ nhất: i = 0 </a:t>
            </a:r>
            <a:r>
              <a:rPr lang="en-US" sz="2400">
                <a:latin typeface="Times New Roman"/>
                <a:cs typeface="Times New Roman"/>
                <a:sym typeface="Wingdings"/>
              </a:rPr>
              <a:t></a:t>
            </a:r>
            <a:r>
              <a:rPr lang="en-US" sz="2400">
                <a:sym typeface="Wingdings"/>
              </a:rPr>
              <a:t> 4:</a:t>
            </a:r>
          </a:p>
          <a:p>
            <a:pPr marL="834390" lvl="1">
              <a:lnSpc>
                <a:spcPct val="100000"/>
              </a:lnSpc>
              <a:buFont typeface="Wingdings" pitchFamily="2" charset="2"/>
              <a:buChar char="Ø"/>
            </a:pPr>
            <a:r>
              <a:rPr lang="en-US" sz="2400">
                <a:sym typeface="Wingdings"/>
              </a:rPr>
              <a:t>i = 0 (7, 4, 3) &gt; (3, 3, 2)  không cấp </a:t>
            </a:r>
          </a:p>
          <a:p>
            <a:pPr marL="834390" lvl="1">
              <a:lnSpc>
                <a:spcPct val="100000"/>
              </a:lnSpc>
              <a:buFont typeface="Wingdings" pitchFamily="2" charset="2"/>
              <a:buChar char="Ø"/>
            </a:pPr>
            <a:r>
              <a:rPr lang="en-US" sz="2400">
                <a:sym typeface="Wingdings"/>
              </a:rPr>
              <a:t>i = 1 (1, 2, 2) &lt; (3, 3, 2)  cấp cho P</a:t>
            </a:r>
            <a:r>
              <a:rPr lang="en-US" sz="2400" baseline="-25000">
                <a:sym typeface="Wingdings"/>
              </a:rPr>
              <a:t>1</a:t>
            </a:r>
            <a:r>
              <a:rPr lang="en-US" sz="2400">
                <a:sym typeface="Wingdings"/>
              </a:rPr>
              <a:t> =&gt; P</a:t>
            </a:r>
            <a:r>
              <a:rPr lang="en-US" sz="2400" baseline="-25000">
                <a:sym typeface="Wingdings"/>
              </a:rPr>
              <a:t>1</a:t>
            </a:r>
            <a:r>
              <a:rPr lang="en-US" sz="2400">
                <a:sym typeface="Wingdings"/>
              </a:rPr>
              <a:t> hoàn thành =&gt; trả lại (2, 0, 0) =&gt; work</a:t>
            </a:r>
            <a:r>
              <a:rPr lang="en-US" sz="2400" baseline="-25000">
                <a:sym typeface="Wingdings"/>
              </a:rPr>
              <a:t>mới</a:t>
            </a:r>
            <a:r>
              <a:rPr lang="en-US" sz="2400">
                <a:sym typeface="Wingdings"/>
              </a:rPr>
              <a:t> = (3, 3, 2) + (2, 0, 0) = (5, 3, 2)</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2438400"/>
            <a:ext cx="729615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25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fade">
                                      <p:cBhvr>
                                        <p:cTn id="22" dur="500"/>
                                        <p:tgtEl>
                                          <p:spTgt spid="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fade">
                                      <p:cBhvr>
                                        <p:cTn id="32" dur="500"/>
                                        <p:tgtEl>
                                          <p:spTgt spid="5">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fade">
                                      <p:cBhvr>
                                        <p:cTn id="37" dur="5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70"/>
                                        </p:tgtEl>
                                        <p:attrNameLst>
                                          <p:attrName>style.visibility</p:attrName>
                                        </p:attrNameLst>
                                      </p:cBhvr>
                                      <p:to>
                                        <p:strVal val="visible"/>
                                      </p:to>
                                    </p:set>
                                    <p:animEffect transition="in" filter="fade">
                                      <p:cBhvr>
                                        <p:cTn id="42"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934200" y="6356350"/>
            <a:ext cx="2133600" cy="365125"/>
          </a:xfrm>
        </p:spPr>
        <p:txBody>
          <a:bodyPr/>
          <a:lstStyle/>
          <a:p>
            <a:fld id="{6654560D-949A-4FF0-83BB-4886580DA1ED}" type="slidenum">
              <a:rPr lang="en-US" smtClean="0"/>
              <a:pPr/>
              <a:t>163</a:t>
            </a:fld>
            <a:endParaRPr lang="en-US"/>
          </a:p>
        </p:txBody>
      </p:sp>
      <p:sp>
        <p:nvSpPr>
          <p:cNvPr id="5" name="Content Placeholder 2"/>
          <p:cNvSpPr>
            <a:spLocks noGrp="1"/>
          </p:cNvSpPr>
          <p:nvPr>
            <p:ph idx="1"/>
          </p:nvPr>
        </p:nvSpPr>
        <p:spPr>
          <a:xfrm>
            <a:off x="43031" y="2122581"/>
            <a:ext cx="9144000" cy="4572000"/>
          </a:xfrm>
        </p:spPr>
        <p:txBody>
          <a:bodyPr>
            <a:noAutofit/>
          </a:bodyPr>
          <a:lstStyle/>
          <a:p>
            <a:pPr marL="834390" lvl="1">
              <a:lnSpc>
                <a:spcPct val="100000"/>
              </a:lnSpc>
              <a:spcBef>
                <a:spcPts val="0"/>
              </a:spcBef>
              <a:buFont typeface="Wingdings" pitchFamily="2" charset="2"/>
              <a:buChar char="Ø"/>
            </a:pPr>
            <a:r>
              <a:rPr lang="en-US" sz="2400">
                <a:sym typeface="Wingdings"/>
              </a:rPr>
              <a:t>i = 2 (6, 0, 0) &gt; (5, 3, 2)  không cấp </a:t>
            </a:r>
          </a:p>
          <a:p>
            <a:pPr marL="834390" lvl="1">
              <a:lnSpc>
                <a:spcPct val="100000"/>
              </a:lnSpc>
              <a:spcBef>
                <a:spcPts val="0"/>
              </a:spcBef>
              <a:buFont typeface="Wingdings" pitchFamily="2" charset="2"/>
              <a:buChar char="Ø"/>
            </a:pPr>
            <a:r>
              <a:rPr lang="en-US" sz="2400">
                <a:sym typeface="Wingdings"/>
              </a:rPr>
              <a:t>i = 3 (0, 1, 1) &lt; (5, 3, 2)  cấp cho P</a:t>
            </a:r>
            <a:r>
              <a:rPr lang="en-US" sz="2400" baseline="-25000">
                <a:sym typeface="Wingdings"/>
              </a:rPr>
              <a:t>3</a:t>
            </a:r>
            <a:r>
              <a:rPr lang="en-US" sz="2400">
                <a:sym typeface="Wingdings"/>
              </a:rPr>
              <a:t> =&gt; P</a:t>
            </a:r>
            <a:r>
              <a:rPr lang="en-US" sz="2400" baseline="-25000">
                <a:sym typeface="Wingdings"/>
              </a:rPr>
              <a:t>3</a:t>
            </a:r>
            <a:r>
              <a:rPr lang="en-US" sz="2400">
                <a:sym typeface="Wingdings"/>
              </a:rPr>
              <a:t> hoàn thành =&gt; trả lại (2, 1, 1) =&gt; work</a:t>
            </a:r>
            <a:r>
              <a:rPr lang="en-US" sz="2400" baseline="-25000">
                <a:sym typeface="Wingdings"/>
              </a:rPr>
              <a:t>mới</a:t>
            </a:r>
            <a:r>
              <a:rPr lang="en-US" sz="2400">
                <a:sym typeface="Wingdings"/>
              </a:rPr>
              <a:t> = (5, 3, 2) + (2, 1, 1) = (7, 4, 3)</a:t>
            </a:r>
          </a:p>
          <a:p>
            <a:pPr marL="834390" lvl="1">
              <a:lnSpc>
                <a:spcPct val="100000"/>
              </a:lnSpc>
              <a:spcBef>
                <a:spcPts val="0"/>
              </a:spcBef>
              <a:buFont typeface="Wingdings" pitchFamily="2" charset="2"/>
              <a:buChar char="Ø"/>
            </a:pPr>
            <a:r>
              <a:rPr lang="en-US" sz="2400">
                <a:sym typeface="Wingdings"/>
              </a:rPr>
              <a:t>i = 4 (4, 3, 1) &lt; (7, 4, 3)  cấp cho P</a:t>
            </a:r>
            <a:r>
              <a:rPr lang="en-US" sz="2400" baseline="-25000">
                <a:sym typeface="Wingdings"/>
              </a:rPr>
              <a:t>4</a:t>
            </a:r>
            <a:r>
              <a:rPr lang="en-US" sz="2400">
                <a:sym typeface="Wingdings"/>
              </a:rPr>
              <a:t> =&gt; P</a:t>
            </a:r>
            <a:r>
              <a:rPr lang="en-US" sz="2400" baseline="-25000">
                <a:sym typeface="Wingdings"/>
              </a:rPr>
              <a:t>4</a:t>
            </a:r>
            <a:r>
              <a:rPr lang="en-US" sz="2400">
                <a:sym typeface="Wingdings"/>
              </a:rPr>
              <a:t> hoàn thành =&gt; trả lại (0, 0, 2) =&gt; work</a:t>
            </a:r>
            <a:r>
              <a:rPr lang="en-US" sz="2400" baseline="-25000">
                <a:sym typeface="Wingdings"/>
              </a:rPr>
              <a:t>mới</a:t>
            </a:r>
            <a:r>
              <a:rPr lang="en-US" sz="2400">
                <a:sym typeface="Wingdings"/>
              </a:rPr>
              <a:t> = (7, 4, 3) + (0, 0, 2) = (7, 4, 5)</a:t>
            </a:r>
          </a:p>
          <a:p>
            <a:pPr marL="91440" indent="0">
              <a:lnSpc>
                <a:spcPct val="100000"/>
              </a:lnSpc>
              <a:spcBef>
                <a:spcPts val="0"/>
              </a:spcBef>
              <a:buNone/>
            </a:pPr>
            <a:r>
              <a:rPr lang="en-US" sz="2400">
                <a:sym typeface="Wingdings"/>
              </a:rPr>
              <a:t>Lần lặp thứ hai:</a:t>
            </a:r>
          </a:p>
          <a:p>
            <a:pPr marL="834390" lvl="1">
              <a:lnSpc>
                <a:spcPct val="100000"/>
              </a:lnSpc>
              <a:spcBef>
                <a:spcPts val="0"/>
              </a:spcBef>
              <a:buFont typeface="Wingdings" pitchFamily="2" charset="2"/>
              <a:buChar char="Ø"/>
            </a:pPr>
            <a:r>
              <a:rPr lang="en-US" sz="2400">
                <a:sym typeface="Wingdings"/>
              </a:rPr>
              <a:t>i = 0 (7, 4, 3) &lt; (7, 4, 5)  cấp cho P</a:t>
            </a:r>
            <a:r>
              <a:rPr lang="en-US" sz="2400" baseline="-25000">
                <a:sym typeface="Wingdings"/>
              </a:rPr>
              <a:t>0</a:t>
            </a:r>
            <a:r>
              <a:rPr lang="en-US" sz="2400">
                <a:sym typeface="Wingdings"/>
              </a:rPr>
              <a:t> =&gt; P</a:t>
            </a:r>
            <a:r>
              <a:rPr lang="en-US" sz="2400" baseline="-25000">
                <a:sym typeface="Wingdings"/>
              </a:rPr>
              <a:t>0</a:t>
            </a:r>
            <a:r>
              <a:rPr lang="en-US" sz="2400">
                <a:sym typeface="Wingdings"/>
              </a:rPr>
              <a:t> hoàn thành =&gt; trả lại (0, 1, 0) =&gt; work</a:t>
            </a:r>
            <a:r>
              <a:rPr lang="en-US" sz="2400" baseline="-25000">
                <a:sym typeface="Wingdings"/>
              </a:rPr>
              <a:t>mới</a:t>
            </a:r>
            <a:r>
              <a:rPr lang="en-US" sz="2400">
                <a:sym typeface="Wingdings"/>
              </a:rPr>
              <a:t> = (7, 4, 5)+ (0, 1, 0) = (7, 5, 5)</a:t>
            </a:r>
          </a:p>
          <a:p>
            <a:pPr marL="834390" lvl="1">
              <a:lnSpc>
                <a:spcPct val="100000"/>
              </a:lnSpc>
              <a:spcBef>
                <a:spcPts val="0"/>
              </a:spcBef>
              <a:buFont typeface="Wingdings" pitchFamily="2" charset="2"/>
              <a:buChar char="Ø"/>
            </a:pPr>
            <a:r>
              <a:rPr lang="en-US" sz="2400">
                <a:sym typeface="Wingdings"/>
              </a:rPr>
              <a:t>i = 2 (6, 0, 0) &lt; (7, 5, 5)  cấp cho P</a:t>
            </a:r>
            <a:r>
              <a:rPr lang="en-US" sz="2400" baseline="-25000">
                <a:sym typeface="Wingdings"/>
              </a:rPr>
              <a:t>2</a:t>
            </a:r>
            <a:r>
              <a:rPr lang="en-US" sz="2400">
                <a:sym typeface="Wingdings"/>
              </a:rPr>
              <a:t> =&gt; P</a:t>
            </a:r>
            <a:r>
              <a:rPr lang="en-US" sz="2400" baseline="-25000">
                <a:sym typeface="Wingdings"/>
              </a:rPr>
              <a:t>2</a:t>
            </a:r>
            <a:r>
              <a:rPr lang="en-US" sz="2400">
                <a:sym typeface="Wingdings"/>
              </a:rPr>
              <a:t> hoàn thành =&gt; trả lại (3, 0, 2) =&gt; work</a:t>
            </a:r>
            <a:r>
              <a:rPr lang="en-US" sz="2400" baseline="-25000">
                <a:sym typeface="Wingdings"/>
              </a:rPr>
              <a:t>mới</a:t>
            </a:r>
            <a:r>
              <a:rPr lang="en-US" sz="2400">
                <a:sym typeface="Wingdings"/>
              </a:rPr>
              <a:t> = (7, 5, 5)+ (3, 0, 2) = (10, 5, 7)</a:t>
            </a:r>
          </a:p>
          <a:p>
            <a:pPr marL="434340">
              <a:lnSpc>
                <a:spcPct val="100000"/>
              </a:lnSpc>
              <a:spcBef>
                <a:spcPts val="0"/>
              </a:spcBef>
            </a:pPr>
            <a:r>
              <a:rPr lang="en-US" sz="2400">
                <a:sym typeface="Wingdings"/>
              </a:rPr>
              <a:t>Hệ thống được trả lại đầy đủ tài nguyên =&gt; Hệ thống an toàn (P</a:t>
            </a:r>
            <a:r>
              <a:rPr lang="en-US" sz="2400" baseline="-25000">
                <a:sym typeface="Wingdings"/>
              </a:rPr>
              <a:t>1</a:t>
            </a:r>
            <a:r>
              <a:rPr lang="en-US" sz="2400">
                <a:sym typeface="Wingdings"/>
              </a:rPr>
              <a:t>, P</a:t>
            </a:r>
            <a:r>
              <a:rPr lang="en-US" sz="2400" baseline="-25000">
                <a:sym typeface="Wingdings"/>
              </a:rPr>
              <a:t>3</a:t>
            </a:r>
            <a:r>
              <a:rPr lang="en-US" sz="2400">
                <a:sym typeface="Wingdings"/>
              </a:rPr>
              <a:t>, P</a:t>
            </a:r>
            <a:r>
              <a:rPr lang="en-US" sz="2400" baseline="-25000">
                <a:sym typeface="Wingdings"/>
              </a:rPr>
              <a:t>4</a:t>
            </a:r>
            <a:r>
              <a:rPr lang="en-US" sz="2400">
                <a:sym typeface="Wingdings"/>
              </a:rPr>
              <a:t>, P</a:t>
            </a:r>
            <a:r>
              <a:rPr lang="en-US" sz="2400" baseline="-25000">
                <a:sym typeface="Wingdings"/>
              </a:rPr>
              <a:t>0</a:t>
            </a:r>
            <a:r>
              <a:rPr lang="en-US" sz="2400">
                <a:sym typeface="Wingdings"/>
              </a:rPr>
              <a:t>, P</a:t>
            </a:r>
            <a:r>
              <a:rPr lang="en-US" sz="2400" baseline="-25000">
                <a:sym typeface="Wingdings"/>
              </a:rPr>
              <a:t>2</a:t>
            </a:r>
            <a:r>
              <a:rPr lang="en-US" sz="2400">
                <a:sym typeface="Wingdings"/>
              </a:rPr>
              <a:t>)</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3419"/>
            <a:ext cx="6734502" cy="197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934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164</a:t>
            </a:fld>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25232"/>
            <a:ext cx="7768758" cy="557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609600" y="100928"/>
            <a:ext cx="6629400" cy="9363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Thuật toán yêu cầu tài nguyên</a:t>
            </a:r>
          </a:p>
        </p:txBody>
      </p:sp>
    </p:spTree>
    <p:extLst>
      <p:ext uri="{BB962C8B-B14F-4D97-AF65-F5344CB8AC3E}">
        <p14:creationId xmlns:p14="http://schemas.microsoft.com/office/powerpoint/2010/main" val="10930823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934200" y="6356350"/>
            <a:ext cx="2133600" cy="365125"/>
          </a:xfrm>
        </p:spPr>
        <p:txBody>
          <a:bodyPr/>
          <a:lstStyle/>
          <a:p>
            <a:fld id="{6654560D-949A-4FF0-83BB-4886580DA1ED}" type="slidenum">
              <a:rPr lang="en-US" smtClean="0"/>
              <a:pPr/>
              <a:t>165</a:t>
            </a:fld>
            <a:endParaRPr lang="en-US"/>
          </a:p>
        </p:txBody>
      </p:sp>
      <p:sp>
        <p:nvSpPr>
          <p:cNvPr id="6" name="Title 1"/>
          <p:cNvSpPr txBox="1">
            <a:spLocks/>
          </p:cNvSpPr>
          <p:nvPr/>
        </p:nvSpPr>
        <p:spPr>
          <a:xfrm>
            <a:off x="685800" y="206684"/>
            <a:ext cx="7239000" cy="63151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t>Thực hiện P</a:t>
            </a:r>
            <a:r>
              <a:rPr lang="en-US" sz="2800" baseline="-25000"/>
              <a:t>1</a:t>
            </a:r>
            <a:r>
              <a:rPr lang="en-US" sz="2800"/>
              <a:t> yêu cầu thêm (1, 0, 2)</a:t>
            </a:r>
          </a:p>
        </p:txBody>
      </p:sp>
      <p:sp>
        <p:nvSpPr>
          <p:cNvPr id="5" name="Content Placeholder 2"/>
          <p:cNvSpPr>
            <a:spLocks noGrp="1"/>
          </p:cNvSpPr>
          <p:nvPr>
            <p:ph idx="1"/>
          </p:nvPr>
        </p:nvSpPr>
        <p:spPr>
          <a:xfrm>
            <a:off x="0" y="1191944"/>
            <a:ext cx="9144000" cy="4827856"/>
          </a:xfrm>
        </p:spPr>
        <p:txBody>
          <a:bodyPr>
            <a:noAutofit/>
          </a:bodyPr>
          <a:lstStyle/>
          <a:p>
            <a:pPr marL="434340">
              <a:lnSpc>
                <a:spcPct val="100000"/>
              </a:lnSpc>
            </a:pPr>
            <a:r>
              <a:rPr lang="en-US" sz="2400">
                <a:sym typeface="Wingdings"/>
              </a:rPr>
              <a:t>Request[1] &lt; Available (vì (1, 0, 2) &lt; (3, 3, 2)) =&gt; có thể cung cấp</a:t>
            </a:r>
          </a:p>
          <a:p>
            <a:pPr marL="434340">
              <a:lnSpc>
                <a:spcPct val="100000"/>
              </a:lnSpc>
            </a:pPr>
            <a:r>
              <a:rPr lang="en-US" sz="2400">
                <a:sym typeface="Wingdings"/>
              </a:rPr>
              <a:t>Nếu cung cấp: Available</a:t>
            </a:r>
            <a:r>
              <a:rPr lang="en-US" sz="2400" baseline="-25000">
                <a:sym typeface="Wingdings"/>
              </a:rPr>
              <a:t>mới</a:t>
            </a:r>
            <a:r>
              <a:rPr lang="en-US" sz="2400">
                <a:sym typeface="Wingdings"/>
              </a:rPr>
              <a:t> = (2, 3, 0)</a:t>
            </a:r>
          </a:p>
          <a:p>
            <a:pPr marL="434340">
              <a:lnSpc>
                <a:spcPct val="100000"/>
              </a:lnSpc>
            </a:pPr>
            <a:r>
              <a:rPr lang="en-US" sz="2400">
                <a:sym typeface="Wingdings"/>
              </a:rPr>
              <a:t>Allocation và Need mới được tính:</a:t>
            </a:r>
          </a:p>
          <a:p>
            <a:pPr marL="434340">
              <a:lnSpc>
                <a:spcPct val="100000"/>
              </a:lnSpc>
            </a:pPr>
            <a:endParaRPr lang="en-US" sz="2400">
              <a:sym typeface="Wingdings"/>
            </a:endParaRPr>
          </a:p>
          <a:p>
            <a:pPr marL="434340">
              <a:lnSpc>
                <a:spcPct val="100000"/>
              </a:lnSpc>
            </a:pPr>
            <a:endParaRPr lang="en-US" sz="2400">
              <a:sym typeface="Wingdings"/>
            </a:endParaRPr>
          </a:p>
          <a:p>
            <a:pPr marL="434340">
              <a:lnSpc>
                <a:spcPct val="100000"/>
              </a:lnSpc>
            </a:pPr>
            <a:endParaRPr lang="en-US" sz="2400">
              <a:sym typeface="Wingdings"/>
            </a:endParaRPr>
          </a:p>
          <a:p>
            <a:pPr marL="434340">
              <a:lnSpc>
                <a:spcPct val="100000"/>
              </a:lnSpc>
            </a:pPr>
            <a:endParaRPr lang="en-US" sz="2400">
              <a:sym typeface="Wingdings"/>
            </a:endParaRPr>
          </a:p>
          <a:p>
            <a:pPr marL="434340">
              <a:lnSpc>
                <a:spcPct val="100000"/>
              </a:lnSpc>
            </a:pPr>
            <a:endParaRPr lang="en-US" sz="2400">
              <a:sym typeface="Wingdings"/>
            </a:endParaRPr>
          </a:p>
          <a:p>
            <a:pPr marL="434340">
              <a:lnSpc>
                <a:spcPct val="100000"/>
              </a:lnSpc>
            </a:pPr>
            <a:endParaRPr lang="en-US" sz="2400">
              <a:sym typeface="Wingdings"/>
            </a:endParaRPr>
          </a:p>
          <a:p>
            <a:pPr marL="434340">
              <a:lnSpc>
                <a:spcPct val="100000"/>
              </a:lnSpc>
            </a:pPr>
            <a:endParaRPr lang="en-US" sz="2400">
              <a:sym typeface="Wingdings"/>
            </a:endParaRPr>
          </a:p>
          <a:p>
            <a:pPr marL="434340">
              <a:lnSpc>
                <a:spcPct val="100000"/>
              </a:lnSpc>
            </a:pPr>
            <a:endParaRPr lang="en-US" sz="2400">
              <a:sym typeface="Wingdings"/>
            </a:endParaRPr>
          </a:p>
          <a:p>
            <a:pPr marL="434340">
              <a:lnSpc>
                <a:spcPct val="100000"/>
              </a:lnSpc>
            </a:pPr>
            <a:endParaRPr lang="en-US" sz="2400">
              <a:sym typeface="Wingdings"/>
            </a:endParaRPr>
          </a:p>
          <a:p>
            <a:pPr marL="434340">
              <a:lnSpc>
                <a:spcPct val="100000"/>
              </a:lnSpc>
            </a:pPr>
            <a:endParaRPr lang="en-US" sz="2400">
              <a:sym typeface="Wingdings"/>
            </a:endParaRPr>
          </a:p>
          <a:p>
            <a:pPr marL="434340">
              <a:lnSpc>
                <a:spcPct val="100000"/>
              </a:lnSpc>
            </a:pPr>
            <a:endParaRPr lang="en-US" sz="2400">
              <a:sym typeface="Wingdings"/>
            </a:endParaRPr>
          </a:p>
          <a:p>
            <a:pPr marL="434340">
              <a:lnSpc>
                <a:spcPct val="100000"/>
              </a:lnSpc>
            </a:pPr>
            <a:endParaRPr lang="en-US" sz="2400">
              <a:sym typeface="Wingdings"/>
            </a:endParaRPr>
          </a:p>
          <a:p>
            <a:pPr marL="91440" indent="0">
              <a:lnSpc>
                <a:spcPct val="100000"/>
              </a:lnSpc>
              <a:buNone/>
            </a:pPr>
            <a:endParaRPr lang="en-US" sz="2400">
              <a:sym typeface="Wingdings"/>
            </a:endParaRPr>
          </a:p>
          <a:p>
            <a:pPr marL="434340">
              <a:lnSpc>
                <a:spcPct val="100000"/>
              </a:lnSpc>
            </a:pPr>
            <a:endParaRPr lang="en-US" sz="2400">
              <a:sym typeface="Wingdings"/>
            </a:endParaRPr>
          </a:p>
          <a:p>
            <a:pPr marL="834390" lvl="1">
              <a:lnSpc>
                <a:spcPct val="100000"/>
              </a:lnSpc>
              <a:buFont typeface="Wingdings" pitchFamily="2" charset="2"/>
              <a:buChar char="Ø"/>
            </a:pPr>
            <a:endParaRPr lang="en-US" sz="2400">
              <a:sym typeface="Wingdings"/>
            </a:endParaRPr>
          </a:p>
          <a:p>
            <a:pPr marL="834390" lvl="1">
              <a:lnSpc>
                <a:spcPct val="100000"/>
              </a:lnSpc>
              <a:buFont typeface="Wingdings" pitchFamily="2" charset="2"/>
              <a:buChar char="Ø"/>
            </a:pPr>
            <a:endParaRPr lang="en-US" sz="2400">
              <a:sym typeface="Wingdings"/>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567977"/>
            <a:ext cx="5636261" cy="2290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429337"/>
            <a:ext cx="7023344" cy="221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72200" y="4724400"/>
            <a:ext cx="2895600" cy="1938992"/>
          </a:xfrm>
          <a:prstGeom prst="rect">
            <a:avLst/>
          </a:prstGeom>
          <a:solidFill>
            <a:schemeClr val="accent6">
              <a:lumMod val="20000"/>
              <a:lumOff val="80000"/>
            </a:schemeClr>
          </a:solidFill>
        </p:spPr>
        <p:txBody>
          <a:bodyPr wrap="square" rtlCol="0">
            <a:spAutoFit/>
          </a:bodyPr>
          <a:lstStyle/>
          <a:p>
            <a:pPr>
              <a:lnSpc>
                <a:spcPct val="100000"/>
              </a:lnSpc>
            </a:pPr>
            <a:r>
              <a:rPr lang="en-US" sz="2400">
                <a:solidFill>
                  <a:srgbClr val="FF0000"/>
                </a:solidFill>
                <a:latin typeface="Times New Roman" pitchFamily="18" charset="0"/>
                <a:cs typeface="Times New Roman" pitchFamily="18" charset="0"/>
                <a:sym typeface="Wingdings"/>
              </a:rPr>
              <a:t>Thực hiện thuật toán an toàn trên trạng thái tài nguyên mới.</a:t>
            </a:r>
          </a:p>
          <a:p>
            <a:pPr marL="91440" indent="0">
              <a:lnSpc>
                <a:spcPct val="100000"/>
              </a:lnSpc>
              <a:buNone/>
            </a:pPr>
            <a:r>
              <a:rPr lang="en-US" sz="2400">
                <a:solidFill>
                  <a:srgbClr val="FF0000"/>
                </a:solidFill>
                <a:latin typeface="Times New Roman" pitchFamily="18" charset="0"/>
                <a:cs typeface="Times New Roman" pitchFamily="18" charset="0"/>
                <a:sym typeface="Wingdings"/>
              </a:rPr>
              <a:t>=&gt; yêu cầu được chấp nhận </a:t>
            </a:r>
          </a:p>
        </p:txBody>
      </p:sp>
    </p:spTree>
    <p:extLst>
      <p:ext uri="{BB962C8B-B14F-4D97-AF65-F5344CB8AC3E}">
        <p14:creationId xmlns:p14="http://schemas.microsoft.com/office/powerpoint/2010/main" val="55992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218"/>
                                        </p:tgtEl>
                                        <p:attrNameLst>
                                          <p:attrName>style.visibility</p:attrName>
                                        </p:attrNameLst>
                                      </p:cBhvr>
                                      <p:to>
                                        <p:strVal val="visible"/>
                                      </p:to>
                                    </p:set>
                                    <p:animEffect transition="in" filter="fade">
                                      <p:cBhvr>
                                        <p:cTn id="25" dur="500"/>
                                        <p:tgtEl>
                                          <p:spTgt spid="92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934200" y="6356350"/>
            <a:ext cx="2133600" cy="365125"/>
          </a:xfrm>
        </p:spPr>
        <p:txBody>
          <a:bodyPr/>
          <a:lstStyle/>
          <a:p>
            <a:fld id="{6654560D-949A-4FF0-83BB-4886580DA1ED}" type="slidenum">
              <a:rPr lang="en-US" smtClean="0"/>
              <a:pPr/>
              <a:t>166</a:t>
            </a:fld>
            <a:endParaRPr lang="en-US"/>
          </a:p>
        </p:txBody>
      </p:sp>
      <p:sp>
        <p:nvSpPr>
          <p:cNvPr id="6" name="Title 1"/>
          <p:cNvSpPr txBox="1">
            <a:spLocks/>
          </p:cNvSpPr>
          <p:nvPr/>
        </p:nvSpPr>
        <p:spPr>
          <a:xfrm>
            <a:off x="457200" y="152399"/>
            <a:ext cx="6629400" cy="9363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endParaRPr lang="en-US" sz="3200"/>
          </a:p>
        </p:txBody>
      </p:sp>
      <p:sp>
        <p:nvSpPr>
          <p:cNvPr id="5" name="Content Placeholder 2"/>
          <p:cNvSpPr>
            <a:spLocks noGrp="1"/>
          </p:cNvSpPr>
          <p:nvPr>
            <p:ph idx="1"/>
          </p:nvPr>
        </p:nvSpPr>
        <p:spPr>
          <a:xfrm>
            <a:off x="0" y="1219200"/>
            <a:ext cx="9144000" cy="5562600"/>
          </a:xfrm>
        </p:spPr>
        <p:txBody>
          <a:bodyPr>
            <a:noAutofit/>
          </a:bodyPr>
          <a:lstStyle/>
          <a:p>
            <a:pPr marL="434340">
              <a:lnSpc>
                <a:spcPct val="100000"/>
              </a:lnSpc>
            </a:pPr>
            <a:r>
              <a:rPr lang="en-US" b="1">
                <a:sym typeface="Wingdings"/>
              </a:rPr>
              <a:t>P</a:t>
            </a:r>
            <a:r>
              <a:rPr lang="en-US" b="1" baseline="-25000">
                <a:sym typeface="Wingdings"/>
              </a:rPr>
              <a:t>4</a:t>
            </a:r>
            <a:r>
              <a:rPr lang="en-US" b="1">
                <a:sym typeface="Wingdings"/>
              </a:rPr>
              <a:t> yêu cầu thêm (3, 3, 0)</a:t>
            </a:r>
          </a:p>
          <a:p>
            <a:pPr marL="434340">
              <a:lnSpc>
                <a:spcPct val="100000"/>
              </a:lnSpc>
            </a:pPr>
            <a:r>
              <a:rPr lang="en-US">
                <a:sym typeface="Wingdings"/>
              </a:rPr>
              <a:t>Available = (2, 3, 0)  </a:t>
            </a:r>
            <a:r>
              <a:rPr lang="en-US">
                <a:solidFill>
                  <a:srgbClr val="FF0000"/>
                </a:solidFill>
                <a:sym typeface="Wingdings"/>
              </a:rPr>
              <a:t>=&gt; không đủ tài nguyên =&gt; P</a:t>
            </a:r>
            <a:r>
              <a:rPr lang="en-US" baseline="-25000">
                <a:solidFill>
                  <a:srgbClr val="FF0000"/>
                </a:solidFill>
                <a:sym typeface="Wingdings"/>
              </a:rPr>
              <a:t>4</a:t>
            </a:r>
            <a:r>
              <a:rPr lang="en-US">
                <a:solidFill>
                  <a:srgbClr val="FF0000"/>
                </a:solidFill>
                <a:sym typeface="Wingdings"/>
              </a:rPr>
              <a:t> phải đợi</a:t>
            </a:r>
          </a:p>
          <a:p>
            <a:pPr marL="434340">
              <a:lnSpc>
                <a:spcPct val="100000"/>
              </a:lnSpc>
            </a:pPr>
            <a:endParaRPr lang="en-US">
              <a:sym typeface="Wingdings"/>
            </a:endParaRPr>
          </a:p>
          <a:p>
            <a:pPr marL="434340">
              <a:lnSpc>
                <a:spcPct val="100000"/>
              </a:lnSpc>
            </a:pPr>
            <a:r>
              <a:rPr lang="en-US" b="1">
                <a:sym typeface="Wingdings"/>
              </a:rPr>
              <a:t>P</a:t>
            </a:r>
            <a:r>
              <a:rPr lang="en-US" b="1" baseline="-25000">
                <a:sym typeface="Wingdings"/>
              </a:rPr>
              <a:t>0</a:t>
            </a:r>
            <a:r>
              <a:rPr lang="en-US" b="1">
                <a:sym typeface="Wingdings"/>
              </a:rPr>
              <a:t> yêu cầu thêm (0, 2, 0)</a:t>
            </a:r>
          </a:p>
          <a:p>
            <a:pPr marL="434340">
              <a:lnSpc>
                <a:spcPct val="100000"/>
              </a:lnSpc>
            </a:pPr>
            <a:r>
              <a:rPr lang="en-US" sz="2700">
                <a:sym typeface="Wingdings"/>
              </a:rPr>
              <a:t>Request[0] &lt; Available (0, 2, 0) &lt; (2, 3, 0) =&gt; có thể cung cấp</a:t>
            </a:r>
          </a:p>
          <a:p>
            <a:pPr marL="434340">
              <a:lnSpc>
                <a:spcPct val="100000"/>
              </a:lnSpc>
            </a:pPr>
            <a:r>
              <a:rPr lang="en-US">
                <a:sym typeface="Wingdings"/>
              </a:rPr>
              <a:t>Nếu cung cấp: Available</a:t>
            </a:r>
            <a:r>
              <a:rPr lang="en-US" baseline="-25000">
                <a:sym typeface="Wingdings"/>
              </a:rPr>
              <a:t>mới</a:t>
            </a:r>
            <a:r>
              <a:rPr lang="en-US">
                <a:sym typeface="Wingdings"/>
              </a:rPr>
              <a:t> = (2, 1, 0)</a:t>
            </a:r>
          </a:p>
          <a:p>
            <a:pPr marL="434340">
              <a:lnSpc>
                <a:spcPct val="100000"/>
              </a:lnSpc>
            </a:pPr>
            <a:r>
              <a:rPr lang="en-US">
                <a:solidFill>
                  <a:srgbClr val="FF0000"/>
                </a:solidFill>
                <a:sym typeface="Wingdings"/>
              </a:rPr>
              <a:t>Thực hiện thuật toán an toàn =&gt; tất cả các tiến trình đều có thể không kết thúc =&gt; nếu chấp nhận, hệ thống rơi vào trạng thái không an toàn =&gt; đủ tài nguyên nhưng không cấp, P</a:t>
            </a:r>
            <a:r>
              <a:rPr lang="en-US" baseline="-25000">
                <a:solidFill>
                  <a:srgbClr val="FF0000"/>
                </a:solidFill>
                <a:sym typeface="Wingdings"/>
              </a:rPr>
              <a:t>0</a:t>
            </a:r>
            <a:r>
              <a:rPr lang="en-US">
                <a:solidFill>
                  <a:srgbClr val="FF0000"/>
                </a:solidFill>
                <a:sym typeface="Wingdings"/>
              </a:rPr>
              <a:t> phải đợi. </a:t>
            </a:r>
            <a:r>
              <a:rPr lang="en-US" sz="2400">
                <a:sym typeface="Wingdings"/>
              </a:rPr>
              <a:t>Thực hiện thuật toán an toàn trên trạng thái tài nguyên mới.</a:t>
            </a:r>
          </a:p>
          <a:p>
            <a:pPr marL="91440" indent="0">
              <a:lnSpc>
                <a:spcPct val="100000"/>
              </a:lnSpc>
              <a:buNone/>
            </a:pPr>
            <a:r>
              <a:rPr lang="en-US" sz="2400">
                <a:sym typeface="Wingdings"/>
              </a:rPr>
              <a:t>=&gt; yêu cầu được chấp nhận </a:t>
            </a:r>
          </a:p>
          <a:p>
            <a:pPr marL="434340">
              <a:lnSpc>
                <a:spcPct val="100000"/>
              </a:lnSpc>
            </a:pPr>
            <a:endParaRPr lang="en-US" sz="2400">
              <a:sym typeface="Wingdings"/>
            </a:endParaRPr>
          </a:p>
          <a:p>
            <a:pPr marL="434340">
              <a:lnSpc>
                <a:spcPct val="100000"/>
              </a:lnSpc>
            </a:pPr>
            <a:endParaRPr lang="en-US" sz="2400">
              <a:sym typeface="Wingdings"/>
            </a:endParaRPr>
          </a:p>
          <a:p>
            <a:pPr marL="434340">
              <a:lnSpc>
                <a:spcPct val="100000"/>
              </a:lnSpc>
            </a:pPr>
            <a:endParaRPr lang="en-US" sz="2400">
              <a:sym typeface="Wingdings"/>
            </a:endParaRPr>
          </a:p>
          <a:p>
            <a:pPr marL="91440" indent="0">
              <a:lnSpc>
                <a:spcPct val="100000"/>
              </a:lnSpc>
              <a:buNone/>
            </a:pPr>
            <a:endParaRPr lang="en-US" sz="2400">
              <a:sym typeface="Wingdings"/>
            </a:endParaRPr>
          </a:p>
          <a:p>
            <a:pPr marL="434340">
              <a:lnSpc>
                <a:spcPct val="100000"/>
              </a:lnSpc>
            </a:pPr>
            <a:endParaRPr lang="en-US" sz="2400">
              <a:sym typeface="Wingdings"/>
            </a:endParaRPr>
          </a:p>
          <a:p>
            <a:pPr marL="834390" lvl="1">
              <a:lnSpc>
                <a:spcPct val="100000"/>
              </a:lnSpc>
              <a:buFont typeface="Wingdings" pitchFamily="2" charset="2"/>
              <a:buChar char="Ø"/>
            </a:pPr>
            <a:endParaRPr lang="en-US" sz="2400">
              <a:sym typeface="Wingdings"/>
            </a:endParaRPr>
          </a:p>
          <a:p>
            <a:pPr marL="834390" lvl="1">
              <a:lnSpc>
                <a:spcPct val="100000"/>
              </a:lnSpc>
              <a:buFont typeface="Wingdings" pitchFamily="2" charset="2"/>
              <a:buChar char="Ø"/>
            </a:pPr>
            <a:endParaRPr lang="en-US" sz="2400">
              <a:sym typeface="Wingdings"/>
            </a:endParaRPr>
          </a:p>
        </p:txBody>
      </p:sp>
      <p:sp>
        <p:nvSpPr>
          <p:cNvPr id="2" name="TextBox 1"/>
          <p:cNvSpPr txBox="1"/>
          <p:nvPr/>
        </p:nvSpPr>
        <p:spPr>
          <a:xfrm>
            <a:off x="609600" y="95715"/>
            <a:ext cx="9067800" cy="707886"/>
          </a:xfrm>
          <a:prstGeom prst="rect">
            <a:avLst/>
          </a:prstGeom>
          <a:noFill/>
        </p:spPr>
        <p:txBody>
          <a:bodyPr wrap="square" rtlCol="0">
            <a:spAutoFit/>
          </a:bodyPr>
          <a:lstStyle/>
          <a:p>
            <a:r>
              <a:rPr lang="en-US" sz="2000" b="1">
                <a:latin typeface="Times New Roman" pitchFamily="18" charset="0"/>
                <a:cs typeface="Times New Roman" pitchFamily="18" charset="0"/>
              </a:rPr>
              <a:t>1. Thực hiện cấp cho P4 sau khi cấp cho P1 mà hệ thống vẫn an toàn</a:t>
            </a:r>
          </a:p>
          <a:p>
            <a:r>
              <a:rPr lang="en-US" sz="2000" b="1">
                <a:latin typeface="Times New Roman" pitchFamily="18" charset="0"/>
                <a:cs typeface="Times New Roman" pitchFamily="18" charset="0"/>
              </a:rPr>
              <a:t>2. Sau khi kiểm tra yêu cầu của P4, P0 tiếp tục yêu cầu.</a:t>
            </a:r>
          </a:p>
        </p:txBody>
      </p:sp>
    </p:spTree>
    <p:extLst>
      <p:ext uri="{BB962C8B-B14F-4D97-AF65-F5344CB8AC3E}">
        <p14:creationId xmlns:p14="http://schemas.microsoft.com/office/powerpoint/2010/main" val="48414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75609"/>
            <a:ext cx="9144000" cy="5638800"/>
          </a:xfrm>
        </p:spPr>
        <p:txBody>
          <a:bodyPr>
            <a:noAutofit/>
          </a:bodyPr>
          <a:lstStyle/>
          <a:p>
            <a:pPr marL="0" indent="0">
              <a:lnSpc>
                <a:spcPct val="110000"/>
              </a:lnSpc>
              <a:spcBef>
                <a:spcPts val="0"/>
              </a:spcBef>
              <a:buNone/>
            </a:pPr>
            <a:r>
              <a:rPr lang="en-US" sz="2400"/>
              <a:t>Nguyên tắc: </a:t>
            </a:r>
          </a:p>
          <a:p>
            <a:pPr>
              <a:lnSpc>
                <a:spcPct val="110000"/>
              </a:lnSpc>
              <a:spcBef>
                <a:spcPts val="0"/>
              </a:spcBef>
            </a:pPr>
            <a:r>
              <a:rPr lang="en-US" sz="2400"/>
              <a:t>Không áp dụng các biện pháp phòng ngừa hoặc phòng tránh, để cho tắc nghẽn xảy ra.</a:t>
            </a:r>
          </a:p>
          <a:p>
            <a:pPr>
              <a:lnSpc>
                <a:spcPct val="110000"/>
              </a:lnSpc>
              <a:spcBef>
                <a:spcPts val="0"/>
              </a:spcBef>
            </a:pPr>
            <a:r>
              <a:rPr lang="en-US" sz="2400"/>
              <a:t>Định kỳ kiểm tra xem tắc nghẽn có xảy ra không? nếu có tìm cách khắc phục.</a:t>
            </a:r>
          </a:p>
          <a:p>
            <a:pPr>
              <a:lnSpc>
                <a:spcPct val="110000"/>
              </a:lnSpc>
              <a:spcBef>
                <a:spcPts val="0"/>
              </a:spcBef>
            </a:pPr>
            <a:r>
              <a:rPr lang="en-US" sz="2400"/>
              <a:t>Để thực hiện hệ thống phải cung cấp:</a:t>
            </a:r>
          </a:p>
          <a:p>
            <a:pPr lvl="1">
              <a:lnSpc>
                <a:spcPct val="110000"/>
              </a:lnSpc>
              <a:spcBef>
                <a:spcPts val="0"/>
              </a:spcBef>
            </a:pPr>
            <a:r>
              <a:rPr lang="en-US" sz="2400"/>
              <a:t>Thuật toán xác định hệ thống có tắc nghẽn không?</a:t>
            </a:r>
          </a:p>
          <a:p>
            <a:pPr lvl="1">
              <a:lnSpc>
                <a:spcPct val="110000"/>
              </a:lnSpc>
              <a:spcBef>
                <a:spcPts val="0"/>
              </a:spcBef>
            </a:pPr>
            <a:r>
              <a:rPr lang="en-US" sz="2400"/>
              <a:t>Thuật toán chữa tắc nghẽn.</a:t>
            </a:r>
          </a:p>
          <a:p>
            <a:pPr>
              <a:lnSpc>
                <a:spcPct val="110000"/>
              </a:lnSpc>
              <a:spcBef>
                <a:spcPts val="0"/>
              </a:spcBef>
            </a:pPr>
            <a:r>
              <a:rPr lang="en-US" sz="2400"/>
              <a:t>Nhận biết tắc nghẽn:</a:t>
            </a:r>
          </a:p>
          <a:p>
            <a:pPr lvl="1">
              <a:lnSpc>
                <a:spcPct val="110000"/>
              </a:lnSpc>
              <a:spcBef>
                <a:spcPts val="0"/>
              </a:spcBef>
            </a:pPr>
            <a:r>
              <a:rPr lang="en-US" sz="2400"/>
              <a:t>Thuật toán dựa trên đồ thị cung cấp tài nguyên.</a:t>
            </a:r>
          </a:p>
          <a:p>
            <a:pPr lvl="1">
              <a:lnSpc>
                <a:spcPct val="110000"/>
              </a:lnSpc>
              <a:spcBef>
                <a:spcPts val="0"/>
              </a:spcBef>
            </a:pPr>
            <a:r>
              <a:rPr lang="en-US" sz="2400"/>
              <a:t>Thuật toán chỉ ra tắc nghẽn tổng quát.</a:t>
            </a:r>
          </a:p>
          <a:p>
            <a:pPr>
              <a:lnSpc>
                <a:spcPct val="110000"/>
              </a:lnSpc>
              <a:spcBef>
                <a:spcPts val="0"/>
              </a:spcBef>
            </a:pPr>
            <a:r>
              <a:rPr lang="en-US" sz="2400"/>
              <a:t>Khắc phục tắc nghẽn</a:t>
            </a:r>
          </a:p>
          <a:p>
            <a:pPr lvl="1">
              <a:lnSpc>
                <a:spcPct val="110000"/>
              </a:lnSpc>
              <a:spcBef>
                <a:spcPts val="0"/>
              </a:spcBef>
            </a:pPr>
            <a:r>
              <a:rPr lang="en-US" sz="2400"/>
              <a:t>Kết thúc tiến trình</a:t>
            </a:r>
          </a:p>
          <a:p>
            <a:pPr lvl="1">
              <a:lnSpc>
                <a:spcPct val="110000"/>
              </a:lnSpc>
              <a:spcBef>
                <a:spcPts val="0"/>
              </a:spcBef>
            </a:pPr>
            <a:r>
              <a:rPr lang="en-US" sz="2400"/>
              <a:t>Trưng dụng tài nguyên.</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167</a:t>
            </a:fld>
            <a:endParaRPr lang="en-US"/>
          </a:p>
        </p:txBody>
      </p:sp>
      <p:sp>
        <p:nvSpPr>
          <p:cNvPr id="6" name="Title 1"/>
          <p:cNvSpPr>
            <a:spLocks noGrp="1"/>
          </p:cNvSpPr>
          <p:nvPr>
            <p:ph type="title"/>
          </p:nvPr>
        </p:nvSpPr>
        <p:spPr>
          <a:xfrm>
            <a:off x="647700" y="206683"/>
            <a:ext cx="8001000" cy="936317"/>
          </a:xfrm>
        </p:spPr>
        <p:txBody>
          <a:bodyPr>
            <a:noAutofit/>
          </a:bodyPr>
          <a:lstStyle/>
          <a:p>
            <a:pPr algn="l"/>
            <a:r>
              <a:rPr lang="en-US" sz="2800"/>
              <a:t>4.3 NHẬN BIẾT VÀ KHẮC PHỤC</a:t>
            </a:r>
          </a:p>
        </p:txBody>
      </p:sp>
    </p:spTree>
    <p:extLst>
      <p:ext uri="{BB962C8B-B14F-4D97-AF65-F5344CB8AC3E}">
        <p14:creationId xmlns:p14="http://schemas.microsoft.com/office/powerpoint/2010/main" val="404171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1000"/>
                                        <p:tgtEl>
                                          <p:spTgt spid="3">
                                            <p:txEl>
                                              <p:pRg st="8" end="8"/>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1000"/>
                                        <p:tgtEl>
                                          <p:spTgt spid="3">
                                            <p:txEl>
                                              <p:pRg st="9" end="9"/>
                                            </p:txEl>
                                          </p:spTgt>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1000"/>
                                        <p:tgtEl>
                                          <p:spTgt spid="3">
                                            <p:txEl>
                                              <p:pRg st="10" end="10"/>
                                            </p:txEl>
                                          </p:spTgt>
                                        </p:tgtEl>
                                      </p:cBhvr>
                                    </p:animEffect>
                                  </p:childTnLst>
                                </p:cTn>
                              </p:par>
                            </p:childTnLst>
                          </p:cTn>
                        </p:par>
                        <p:par>
                          <p:cTn id="48" fill="hold">
                            <p:stCondLst>
                              <p:cond delay="11000"/>
                            </p:stCondLst>
                            <p:childTnLst>
                              <p:par>
                                <p:cTn id="49" presetID="10" presetClass="entr" presetSubtype="0" fill="hold"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168</a:t>
            </a:fld>
            <a:endParaRPr lang="en-US"/>
          </a:p>
        </p:txBody>
      </p:sp>
      <p:sp>
        <p:nvSpPr>
          <p:cNvPr id="6" name="Title 1"/>
          <p:cNvSpPr>
            <a:spLocks noGrp="1"/>
          </p:cNvSpPr>
          <p:nvPr>
            <p:ph type="title"/>
          </p:nvPr>
        </p:nvSpPr>
        <p:spPr>
          <a:xfrm>
            <a:off x="533400" y="152399"/>
            <a:ext cx="6858000" cy="936317"/>
          </a:xfrm>
        </p:spPr>
        <p:txBody>
          <a:bodyPr>
            <a:noAutofit/>
          </a:bodyPr>
          <a:lstStyle/>
          <a:p>
            <a:r>
              <a:rPr lang="en-US"/>
              <a:t>Thuật toán dựa trên đồ thị cung cấp tài nguyên</a:t>
            </a: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34440"/>
            <a:ext cx="8014666" cy="539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62383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169</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8410969" cy="5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533400" y="152399"/>
            <a:ext cx="6858000" cy="936317"/>
          </a:xfrm>
        </p:spPr>
        <p:txBody>
          <a:bodyPr>
            <a:noAutofit/>
          </a:bodyPr>
          <a:lstStyle/>
          <a:p>
            <a:pPr algn="l"/>
            <a:r>
              <a:rPr lang="en-US" sz="3600"/>
              <a:t>Ví dụ</a:t>
            </a:r>
          </a:p>
        </p:txBody>
      </p:sp>
    </p:spTree>
    <p:extLst>
      <p:ext uri="{BB962C8B-B14F-4D97-AF65-F5344CB8AC3E}">
        <p14:creationId xmlns:p14="http://schemas.microsoft.com/office/powerpoint/2010/main" val="307549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left)">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AC5D034-0F7C-44CB-AE3B-7B423FE6EA74}" type="slidenum">
              <a:rPr lang="en-US" altLang="en-US"/>
              <a:pPr/>
              <a:t>17</a:t>
            </a:fld>
            <a:endParaRPr lang="en-US" altLang="en-US"/>
          </a:p>
        </p:txBody>
      </p:sp>
      <p:sp>
        <p:nvSpPr>
          <p:cNvPr id="11266" name="Rectangle 2"/>
          <p:cNvSpPr>
            <a:spLocks noGrp="1" noChangeArrowheads="1"/>
          </p:cNvSpPr>
          <p:nvPr>
            <p:ph type="title"/>
          </p:nvPr>
        </p:nvSpPr>
        <p:spPr>
          <a:xfrm>
            <a:off x="563880" y="170591"/>
            <a:ext cx="8153400" cy="936317"/>
          </a:xfrm>
        </p:spPr>
        <p:txBody>
          <a:bodyPr>
            <a:noAutofit/>
          </a:bodyPr>
          <a:lstStyle/>
          <a:p>
            <a:pPr algn="l"/>
            <a:r>
              <a:rPr lang="en-US" sz="2800"/>
              <a:t>HỆ THỐNG XỬ LÝ THEO LÔ ĐƠN GIẢN</a:t>
            </a:r>
          </a:p>
        </p:txBody>
      </p:sp>
      <p:sp>
        <p:nvSpPr>
          <p:cNvPr id="11267" name="Rectangle 3"/>
          <p:cNvSpPr>
            <a:spLocks noGrp="1" noChangeArrowheads="1"/>
          </p:cNvSpPr>
          <p:nvPr>
            <p:ph type="body" idx="1"/>
          </p:nvPr>
        </p:nvSpPr>
        <p:spPr>
          <a:xfrm>
            <a:off x="152400" y="1219200"/>
            <a:ext cx="8915400" cy="5486400"/>
          </a:xfrm>
        </p:spPr>
        <p:txBody>
          <a:bodyPr>
            <a:normAutofit/>
          </a:bodyPr>
          <a:lstStyle/>
          <a:p>
            <a:pPr>
              <a:lnSpc>
                <a:spcPct val="120000"/>
              </a:lnSpc>
              <a:spcBef>
                <a:spcPts val="0"/>
              </a:spcBef>
            </a:pPr>
            <a:r>
              <a:rPr lang="en-US" sz="3000"/>
              <a:t>Các tác vụ được đưa vào hàng đợi, thực hiện lần lượt theo những chỉ thị đã được xác định trước.</a:t>
            </a:r>
          </a:p>
          <a:p>
            <a:pPr>
              <a:lnSpc>
                <a:spcPct val="120000"/>
              </a:lnSpc>
              <a:spcBef>
                <a:spcPts val="0"/>
              </a:spcBef>
            </a:pPr>
            <a:r>
              <a:rPr lang="en-US" sz="3000"/>
              <a:t>Tác vụ tiếp theo tự động được thực hiện khi tác vụ trước kết thúc.</a:t>
            </a:r>
          </a:p>
          <a:p>
            <a:pPr>
              <a:lnSpc>
                <a:spcPct val="120000"/>
              </a:lnSpc>
              <a:spcBef>
                <a:spcPts val="0"/>
              </a:spcBef>
            </a:pPr>
            <a:r>
              <a:rPr lang="en-US" sz="3000"/>
              <a:t>Có bộ giám sát thường trực để giám sát việc thực hiện của các tác vụ trong hệ thống.</a:t>
            </a:r>
          </a:p>
          <a:p>
            <a:pPr>
              <a:lnSpc>
                <a:spcPct val="120000"/>
              </a:lnSpc>
              <a:spcBef>
                <a:spcPts val="0"/>
              </a:spcBef>
              <a:buFont typeface="Wingdings" pitchFamily="2" charset="2"/>
              <a:buNone/>
            </a:pPr>
            <a:r>
              <a:rPr lang="en-US" sz="3000"/>
              <a:t>	Processor rơi vào trạng thái chờ khi hệ thống truy xuất thiết bị vào ra.</a:t>
            </a:r>
          </a:p>
        </p:txBody>
      </p:sp>
      <p:sp>
        <p:nvSpPr>
          <p:cNvPr id="11268" name="Line 4"/>
          <p:cNvSpPr>
            <a:spLocks noChangeShapeType="1"/>
          </p:cNvSpPr>
          <p:nvPr/>
        </p:nvSpPr>
        <p:spPr bwMode="auto">
          <a:xfrm>
            <a:off x="76200" y="4876800"/>
            <a:ext cx="4572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227703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blinds(horizontal)">
                                      <p:cBhvr>
                                        <p:cTn id="7" dur="500"/>
                                        <p:tgtEl>
                                          <p:spTgt spid="11267">
                                            <p:txEl>
                                              <p:pRg st="0" end="0"/>
                                            </p:txEl>
                                          </p:spTgt>
                                        </p:tgtEl>
                                      </p:cBhvr>
                                    </p:animEffect>
                                  </p:childTnLst>
                                </p:cTn>
                              </p:par>
                            </p:childTnLst>
                          </p:cTn>
                        </p:par>
                        <p:par>
                          <p:cTn id="8" fill="hold" nodeType="with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animEffect transition="in" filter="blinds(horizontal)">
                                      <p:cBhvr>
                                        <p:cTn id="11" dur="500"/>
                                        <p:tgtEl>
                                          <p:spTgt spid="11267">
                                            <p:txEl>
                                              <p:pRg st="1" end="1"/>
                                            </p:txEl>
                                          </p:spTgt>
                                        </p:tgtEl>
                                      </p:cBhvr>
                                    </p:animEffect>
                                  </p:childTnLst>
                                </p:cTn>
                              </p:par>
                            </p:childTnLst>
                          </p:cTn>
                        </p:par>
                        <p:par>
                          <p:cTn id="12" fill="hold" nodeType="with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animEffect transition="in" filter="blinds(horizontal)">
                                      <p:cBhvr>
                                        <p:cTn id="15" dur="500"/>
                                        <p:tgtEl>
                                          <p:spTgt spid="11267">
                                            <p:txEl>
                                              <p:pRg st="2" end="2"/>
                                            </p:txEl>
                                          </p:spTgt>
                                        </p:tgtEl>
                                      </p:cBhvr>
                                    </p:animEffect>
                                  </p:childTnLst>
                                </p:cTn>
                              </p:par>
                            </p:childTnLst>
                          </p:cTn>
                        </p:par>
                        <p:par>
                          <p:cTn id="16" fill="hold" nodeType="with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1268"/>
                                        </p:tgtEl>
                                        <p:attrNameLst>
                                          <p:attrName>style.visibility</p:attrName>
                                        </p:attrNameLst>
                                      </p:cBhvr>
                                      <p:to>
                                        <p:strVal val="visible"/>
                                      </p:to>
                                    </p:set>
                                    <p:animEffect transition="in" filter="blinds(horizontal)">
                                      <p:cBhvr>
                                        <p:cTn id="19" dur="500"/>
                                        <p:tgtEl>
                                          <p:spTgt spid="11268"/>
                                        </p:tgtEl>
                                      </p:cBhvr>
                                    </p:animEffect>
                                  </p:childTnLst>
                                </p:cTn>
                              </p:par>
                            </p:childTnLst>
                          </p:cTn>
                        </p:par>
                        <p:par>
                          <p:cTn id="20" fill="hold" nodeType="with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11267">
                                            <p:txEl>
                                              <p:pRg st="3" end="3"/>
                                            </p:txEl>
                                          </p:spTgt>
                                        </p:tgtEl>
                                        <p:attrNameLst>
                                          <p:attrName>style.visibility</p:attrName>
                                        </p:attrNameLst>
                                      </p:cBhvr>
                                      <p:to>
                                        <p:strVal val="visible"/>
                                      </p:to>
                                    </p:set>
                                    <p:animEffect transition="in" filter="blinds(horizontal)">
                                      <p:cBhvr>
                                        <p:cTn id="23" dur="500"/>
                                        <p:tgtEl>
                                          <p:spTgt spid="1126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267">
                                            <p:txEl>
                                              <p:pRg st="0" end="0"/>
                                            </p:txEl>
                                          </p:spTgt>
                                        </p:tgtEl>
                                      </p:cBhvr>
                                    </p:animEffect>
                                    <p:set>
                                      <p:cBhvr>
                                        <p:cTn id="28" dur="1" fill="hold">
                                          <p:stCondLst>
                                            <p:cond delay="499"/>
                                          </p:stCondLst>
                                        </p:cTn>
                                        <p:tgtEl>
                                          <p:spTgt spid="11267">
                                            <p:txEl>
                                              <p:pRg st="0" end="0"/>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1267">
                                            <p:txEl>
                                              <p:pRg st="1" end="1"/>
                                            </p:txEl>
                                          </p:spTgt>
                                        </p:tgtEl>
                                      </p:cBhvr>
                                    </p:animEffect>
                                    <p:set>
                                      <p:cBhvr>
                                        <p:cTn id="31" dur="1" fill="hold">
                                          <p:stCondLst>
                                            <p:cond delay="499"/>
                                          </p:stCondLst>
                                        </p:cTn>
                                        <p:tgtEl>
                                          <p:spTgt spid="11267">
                                            <p:txEl>
                                              <p:pRg st="1" end="1"/>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1267">
                                            <p:txEl>
                                              <p:pRg st="2" end="2"/>
                                            </p:txEl>
                                          </p:spTgt>
                                        </p:tgtEl>
                                      </p:cBhvr>
                                    </p:animEffect>
                                    <p:set>
                                      <p:cBhvr>
                                        <p:cTn id="34" dur="1" fill="hold">
                                          <p:stCondLst>
                                            <p:cond delay="499"/>
                                          </p:stCondLst>
                                        </p:cTn>
                                        <p:tgtEl>
                                          <p:spTgt spid="11267">
                                            <p:txEl>
                                              <p:pRg st="2" end="2"/>
                                            </p:txEl>
                                          </p:spTgt>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1268"/>
                                        </p:tgtEl>
                                      </p:cBhvr>
                                    </p:animEffect>
                                    <p:set>
                                      <p:cBhvr>
                                        <p:cTn id="37" dur="1" fill="hold">
                                          <p:stCondLst>
                                            <p:cond delay="499"/>
                                          </p:stCondLst>
                                        </p:cTn>
                                        <p:tgtEl>
                                          <p:spTgt spid="1126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1267">
                                            <p:txEl>
                                              <p:pRg st="3" end="3"/>
                                            </p:txEl>
                                          </p:spTgt>
                                        </p:tgtEl>
                                      </p:cBhvr>
                                    </p:animEffect>
                                    <p:set>
                                      <p:cBhvr>
                                        <p:cTn id="40" dur="1" fill="hold">
                                          <p:stCondLst>
                                            <p:cond delay="499"/>
                                          </p:stCondLst>
                                        </p:cTn>
                                        <p:tgtEl>
                                          <p:spTgt spid="11267">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68" grpId="1"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170</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80160"/>
            <a:ext cx="8479217" cy="5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152400" y="152399"/>
            <a:ext cx="7696200" cy="936317"/>
          </a:xfrm>
        </p:spPr>
        <p:txBody>
          <a:bodyPr>
            <a:noAutofit/>
          </a:bodyPr>
          <a:lstStyle/>
          <a:p>
            <a:r>
              <a:rPr lang="en-US" sz="2800"/>
              <a:t>Thuật toán chỉ ra tắc nghẽn tổng quát</a:t>
            </a:r>
          </a:p>
        </p:txBody>
      </p:sp>
    </p:spTree>
    <p:extLst>
      <p:ext uri="{BB962C8B-B14F-4D97-AF65-F5344CB8AC3E}">
        <p14:creationId xmlns:p14="http://schemas.microsoft.com/office/powerpoint/2010/main" val="29552232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171</a:t>
            </a:fld>
            <a:endParaRPr 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63208"/>
            <a:ext cx="8149038" cy="374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762000" y="152399"/>
            <a:ext cx="5029200" cy="936317"/>
          </a:xfrm>
        </p:spPr>
        <p:txBody>
          <a:bodyPr>
            <a:noAutofit/>
          </a:bodyPr>
          <a:lstStyle/>
          <a:p>
            <a:pPr algn="l"/>
            <a:r>
              <a:rPr lang="en-US" sz="2800"/>
              <a:t>Ví dụ minh họa</a:t>
            </a:r>
          </a:p>
        </p:txBody>
      </p:sp>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94" y="5334000"/>
            <a:ext cx="660250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285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fade">
                                      <p:cBhvr>
                                        <p:cTn id="12"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172</a:t>
            </a:fld>
            <a:endParaRPr lang="en-US"/>
          </a:p>
        </p:txBody>
      </p:sp>
      <p:sp>
        <p:nvSpPr>
          <p:cNvPr id="6" name="Title 1"/>
          <p:cNvSpPr>
            <a:spLocks noGrp="1"/>
          </p:cNvSpPr>
          <p:nvPr>
            <p:ph type="title"/>
          </p:nvPr>
        </p:nvSpPr>
        <p:spPr>
          <a:xfrm>
            <a:off x="533400" y="152399"/>
            <a:ext cx="5943600" cy="936317"/>
          </a:xfrm>
        </p:spPr>
        <p:txBody>
          <a:bodyPr>
            <a:noAutofit/>
          </a:bodyPr>
          <a:lstStyle/>
          <a:p>
            <a:pPr algn="l"/>
            <a:r>
              <a:rPr lang="en-US" sz="2800"/>
              <a:t>Ví dụ (t)</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445066" cy="374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4800" y="5044440"/>
            <a:ext cx="7772400" cy="892552"/>
          </a:xfrm>
          <a:prstGeom prst="rect">
            <a:avLst/>
          </a:prstGeom>
          <a:noFill/>
        </p:spPr>
        <p:txBody>
          <a:bodyPr wrap="square" rtlCol="0">
            <a:spAutoFit/>
          </a:bodyPr>
          <a:lstStyle/>
          <a:p>
            <a:r>
              <a:rPr lang="en-US" sz="2600">
                <a:solidFill>
                  <a:srgbClr val="FF0000"/>
                </a:solidFill>
                <a:latin typeface="Times New Roman" pitchFamily="18" charset="0"/>
                <a:cs typeface="Times New Roman" pitchFamily="18" charset="0"/>
              </a:rPr>
              <a:t>P</a:t>
            </a:r>
            <a:r>
              <a:rPr lang="en-US" sz="2600" baseline="-25000">
                <a:solidFill>
                  <a:srgbClr val="FF0000"/>
                </a:solidFill>
                <a:latin typeface="Times New Roman" pitchFamily="18" charset="0"/>
                <a:cs typeface="Times New Roman" pitchFamily="18" charset="0"/>
              </a:rPr>
              <a:t>0</a:t>
            </a:r>
            <a:r>
              <a:rPr lang="en-US" sz="2600">
                <a:solidFill>
                  <a:srgbClr val="FF0000"/>
                </a:solidFill>
                <a:latin typeface="Times New Roman" pitchFamily="18" charset="0"/>
                <a:cs typeface="Times New Roman" pitchFamily="18" charset="0"/>
              </a:rPr>
              <a:t> có thể kết thúc nhưng hệ thống đang tắc nghẽn.</a:t>
            </a:r>
          </a:p>
          <a:p>
            <a:r>
              <a:rPr lang="en-US" sz="2600">
                <a:solidFill>
                  <a:srgbClr val="FF0000"/>
                </a:solidFill>
                <a:latin typeface="Times New Roman" pitchFamily="18" charset="0"/>
                <a:cs typeface="Times New Roman" pitchFamily="18" charset="0"/>
              </a:rPr>
              <a:t>Các tiến trình đang chờ đợi lẫn nhau (P</a:t>
            </a:r>
            <a:r>
              <a:rPr lang="en-US" sz="2600" baseline="-25000">
                <a:solidFill>
                  <a:srgbClr val="FF0000"/>
                </a:solidFill>
                <a:latin typeface="Times New Roman" pitchFamily="18" charset="0"/>
                <a:cs typeface="Times New Roman" pitchFamily="18" charset="0"/>
              </a:rPr>
              <a:t>1</a:t>
            </a:r>
            <a:r>
              <a:rPr lang="en-US" sz="2600">
                <a:solidFill>
                  <a:srgbClr val="FF0000"/>
                </a:solidFill>
                <a:latin typeface="Times New Roman" pitchFamily="18" charset="0"/>
                <a:cs typeface="Times New Roman" pitchFamily="18" charset="0"/>
              </a:rPr>
              <a:t>, P</a:t>
            </a:r>
            <a:r>
              <a:rPr lang="en-US" sz="2600" baseline="-25000">
                <a:solidFill>
                  <a:srgbClr val="FF0000"/>
                </a:solidFill>
                <a:latin typeface="Times New Roman" pitchFamily="18" charset="0"/>
                <a:cs typeface="Times New Roman" pitchFamily="18" charset="0"/>
              </a:rPr>
              <a:t>2</a:t>
            </a:r>
            <a:r>
              <a:rPr lang="en-US" sz="2600">
                <a:solidFill>
                  <a:srgbClr val="FF0000"/>
                </a:solidFill>
                <a:latin typeface="Times New Roman" pitchFamily="18" charset="0"/>
                <a:cs typeface="Times New Roman" pitchFamily="18" charset="0"/>
              </a:rPr>
              <a:t>, P</a:t>
            </a:r>
            <a:r>
              <a:rPr lang="en-US" sz="2600" baseline="-25000">
                <a:solidFill>
                  <a:srgbClr val="FF0000"/>
                </a:solidFill>
                <a:latin typeface="Times New Roman" pitchFamily="18" charset="0"/>
                <a:cs typeface="Times New Roman" pitchFamily="18" charset="0"/>
              </a:rPr>
              <a:t>3</a:t>
            </a:r>
            <a:r>
              <a:rPr lang="en-US" sz="2600">
                <a:solidFill>
                  <a:srgbClr val="FF0000"/>
                </a:solidFill>
                <a:latin typeface="Times New Roman" pitchFamily="18" charset="0"/>
                <a:cs typeface="Times New Roman" pitchFamily="18" charset="0"/>
              </a:rPr>
              <a:t>, P</a:t>
            </a:r>
            <a:r>
              <a:rPr lang="en-US" sz="2600" baseline="-25000">
                <a:solidFill>
                  <a:srgbClr val="FF0000"/>
                </a:solidFill>
                <a:latin typeface="Times New Roman" pitchFamily="18" charset="0"/>
                <a:cs typeface="Times New Roman" pitchFamily="18" charset="0"/>
              </a:rPr>
              <a:t>4</a:t>
            </a:r>
            <a:r>
              <a:rPr lang="en-US" sz="2600">
                <a:solidFill>
                  <a:srgbClr val="FF0000"/>
                </a:solidFill>
                <a:latin typeface="Times New Roman" pitchFamily="18" charset="0"/>
                <a:cs typeface="Times New Roman" pitchFamily="18" charset="0"/>
              </a:rPr>
              <a:t>)</a:t>
            </a:r>
          </a:p>
        </p:txBody>
      </p:sp>
    </p:spTree>
    <p:extLst>
      <p:ext uri="{BB962C8B-B14F-4D97-AF65-F5344CB8AC3E}">
        <p14:creationId xmlns:p14="http://schemas.microsoft.com/office/powerpoint/2010/main" val="341447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ipe(left)">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6922" y="1059132"/>
            <a:ext cx="8747078" cy="1676399"/>
          </a:xfrm>
        </p:spPr>
        <p:txBody>
          <a:bodyPr>
            <a:normAutofit/>
          </a:bodyPr>
          <a:lstStyle/>
          <a:p>
            <a:pPr marL="0" indent="0">
              <a:buNone/>
            </a:pPr>
            <a:r>
              <a:rPr lang="en-US" sz="2400" b="1">
                <a:solidFill>
                  <a:srgbClr val="FF0000"/>
                </a:solidFill>
              </a:rPr>
              <a:t>Kết thúc tiến trình</a:t>
            </a:r>
          </a:p>
          <a:p>
            <a:r>
              <a:rPr lang="en-US" sz="2400" b="1"/>
              <a:t>Nguyên tắc</a:t>
            </a:r>
            <a:r>
              <a:rPr lang="en-US" sz="2400"/>
              <a:t>: Hủy bỏ các tiến trình đang trong tình trạng tắc nghẽn và lấy lại tài nguyên đã cấp cho tiến trình bị hủy bỏ.</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173</a:t>
            </a:fld>
            <a:endParaRPr lang="en-US"/>
          </a:p>
        </p:txBody>
      </p:sp>
      <p:sp>
        <p:nvSpPr>
          <p:cNvPr id="5" name="Title 1"/>
          <p:cNvSpPr>
            <a:spLocks noGrp="1"/>
          </p:cNvSpPr>
          <p:nvPr>
            <p:ph type="title"/>
          </p:nvPr>
        </p:nvSpPr>
        <p:spPr>
          <a:xfrm>
            <a:off x="533400" y="152399"/>
            <a:ext cx="5943600" cy="936317"/>
          </a:xfrm>
        </p:spPr>
        <p:txBody>
          <a:bodyPr>
            <a:noAutofit/>
          </a:bodyPr>
          <a:lstStyle/>
          <a:p>
            <a:pPr algn="l"/>
            <a:r>
              <a:rPr lang="en-US" sz="2800"/>
              <a:t>KHẮC PHỤC TẮC NGHẼN</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22" y="2587625"/>
            <a:ext cx="8309404"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46785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5026"/>
            <a:ext cx="8686800" cy="5410199"/>
          </a:xfrm>
        </p:spPr>
        <p:txBody>
          <a:bodyPr>
            <a:noAutofit/>
          </a:bodyPr>
          <a:lstStyle/>
          <a:p>
            <a:pPr marL="0" indent="0">
              <a:lnSpc>
                <a:spcPct val="110000"/>
              </a:lnSpc>
              <a:spcBef>
                <a:spcPts val="0"/>
              </a:spcBef>
              <a:buNone/>
            </a:pPr>
            <a:r>
              <a:rPr lang="en-US" sz="2300" b="1">
                <a:solidFill>
                  <a:srgbClr val="FF0000"/>
                </a:solidFill>
              </a:rPr>
              <a:t>Trưng dụng tài nguyên</a:t>
            </a:r>
          </a:p>
          <a:p>
            <a:pPr>
              <a:lnSpc>
                <a:spcPct val="110000"/>
              </a:lnSpc>
              <a:spcBef>
                <a:spcPts val="0"/>
              </a:spcBef>
            </a:pPr>
            <a:r>
              <a:rPr lang="en-US" sz="2300" b="1"/>
              <a:t>Nguyên tắc</a:t>
            </a:r>
            <a:r>
              <a:rPr lang="en-US" sz="2300"/>
              <a:t>: Trưng dụng liên tục một vài tài nguyên từ một số tiến trình đang tắc nghẽn cho các tiến trình khác cho đến khi tắc nghẽn được hủy bỏ.</a:t>
            </a:r>
          </a:p>
          <a:p>
            <a:pPr marL="457200" indent="-457200">
              <a:lnSpc>
                <a:spcPct val="110000"/>
              </a:lnSpc>
              <a:spcBef>
                <a:spcPts val="0"/>
              </a:spcBef>
              <a:buFont typeface="+mj-lt"/>
              <a:buAutoNum type="arabicPeriod"/>
            </a:pPr>
            <a:r>
              <a:rPr lang="en-US" sz="2300"/>
              <a:t>Lựa chọn nạn nhân: </a:t>
            </a:r>
          </a:p>
          <a:p>
            <a:pPr marL="857250" lvl="1" indent="-457200">
              <a:lnSpc>
                <a:spcPct val="110000"/>
              </a:lnSpc>
              <a:spcBef>
                <a:spcPts val="0"/>
              </a:spcBef>
            </a:pPr>
            <a:r>
              <a:rPr lang="en-US" sz="2300"/>
              <a:t>Tài nguyên nào, tiến trình nào được chọn?</a:t>
            </a:r>
          </a:p>
          <a:p>
            <a:pPr marL="857250" lvl="1" indent="-457200">
              <a:lnSpc>
                <a:spcPct val="110000"/>
              </a:lnSpc>
              <a:spcBef>
                <a:spcPts val="0"/>
              </a:spcBef>
            </a:pPr>
            <a:r>
              <a:rPr lang="en-US" sz="2300"/>
              <a:t>Trật tự trưng dụng để chi phí nhỏ nhất.</a:t>
            </a:r>
          </a:p>
          <a:p>
            <a:pPr marL="857250" lvl="1" indent="-457200">
              <a:lnSpc>
                <a:spcPct val="110000"/>
              </a:lnSpc>
              <a:spcBef>
                <a:spcPts val="0"/>
              </a:spcBef>
            </a:pPr>
            <a:r>
              <a:rPr lang="en-US" sz="2300"/>
              <a:t>Lượng tài nguyên nắm giữ, thời gian sử dụng.</a:t>
            </a:r>
          </a:p>
          <a:p>
            <a:pPr marL="457200" indent="-457200">
              <a:lnSpc>
                <a:spcPct val="110000"/>
              </a:lnSpc>
              <a:spcBef>
                <a:spcPts val="0"/>
              </a:spcBef>
              <a:buFont typeface="+mj-lt"/>
              <a:buAutoNum type="arabicPeriod"/>
            </a:pPr>
            <a:r>
              <a:rPr lang="en-US" sz="2300"/>
              <a:t>Quay lui:</a:t>
            </a:r>
          </a:p>
          <a:p>
            <a:pPr marL="857250" lvl="1" indent="-457200">
              <a:lnSpc>
                <a:spcPct val="110000"/>
              </a:lnSpc>
              <a:spcBef>
                <a:spcPts val="0"/>
              </a:spcBef>
            </a:pPr>
            <a:r>
              <a:rPr lang="en-US" sz="2300"/>
              <a:t>Quay lui đến một trạng thái an toàn trước đó và bắt đầu lại.</a:t>
            </a:r>
          </a:p>
          <a:p>
            <a:pPr marL="857250" lvl="1" indent="-457200">
              <a:lnSpc>
                <a:spcPct val="110000"/>
              </a:lnSpc>
              <a:spcBef>
                <a:spcPts val="0"/>
              </a:spcBef>
            </a:pPr>
            <a:r>
              <a:rPr lang="en-US" sz="2300"/>
              <a:t>Lưu giữ thông tin trạng thái của tiến trình đang thực hiện.</a:t>
            </a:r>
          </a:p>
          <a:p>
            <a:pPr marL="457200" indent="-457200">
              <a:lnSpc>
                <a:spcPct val="110000"/>
              </a:lnSpc>
              <a:spcBef>
                <a:spcPts val="0"/>
              </a:spcBef>
              <a:buFont typeface="+mj-lt"/>
              <a:buAutoNum type="arabicPeriod"/>
            </a:pPr>
            <a:r>
              <a:rPr lang="en-US" sz="2300"/>
              <a:t>Đói tài nguyên:</a:t>
            </a:r>
          </a:p>
          <a:p>
            <a:pPr marL="857250" lvl="1" indent="-457200">
              <a:lnSpc>
                <a:spcPct val="110000"/>
              </a:lnSpc>
              <a:spcBef>
                <a:spcPts val="0"/>
              </a:spcBef>
            </a:pPr>
            <a:r>
              <a:rPr lang="en-US" sz="2300"/>
              <a:t>Một tiến trình bị trưng dụng nhiều lần =&gt; chờ đợi vô thời hạn.</a:t>
            </a:r>
          </a:p>
          <a:p>
            <a:pPr marL="857250" lvl="1" indent="-457200">
              <a:lnSpc>
                <a:spcPct val="110000"/>
              </a:lnSpc>
              <a:spcBef>
                <a:spcPts val="0"/>
              </a:spcBef>
            </a:pPr>
            <a:r>
              <a:rPr lang="en-US" sz="2300"/>
              <a:t>Giải pháp: ghi lại số lần bị trưng dụng.</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174</a:t>
            </a:fld>
            <a:endParaRPr lang="en-US"/>
          </a:p>
        </p:txBody>
      </p:sp>
      <p:sp>
        <p:nvSpPr>
          <p:cNvPr id="5" name="Title 1"/>
          <p:cNvSpPr>
            <a:spLocks noGrp="1"/>
          </p:cNvSpPr>
          <p:nvPr>
            <p:ph type="title"/>
          </p:nvPr>
        </p:nvSpPr>
        <p:spPr>
          <a:xfrm>
            <a:off x="533400" y="152399"/>
            <a:ext cx="5943600" cy="936317"/>
          </a:xfrm>
        </p:spPr>
        <p:txBody>
          <a:bodyPr>
            <a:noAutofit/>
          </a:bodyPr>
          <a:lstStyle/>
          <a:p>
            <a:pPr algn="l"/>
            <a:r>
              <a:rPr lang="en-US" sz="2800"/>
              <a:t>KHẮC PHỤC TẮC NGHẼN</a:t>
            </a:r>
          </a:p>
        </p:txBody>
      </p:sp>
    </p:spTree>
    <p:extLst>
      <p:ext uri="{BB962C8B-B14F-4D97-AF65-F5344CB8AC3E}">
        <p14:creationId xmlns:p14="http://schemas.microsoft.com/office/powerpoint/2010/main" val="213220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975" y="3884613"/>
            <a:ext cx="2556731"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04800" y="1202871"/>
            <a:ext cx="8686800" cy="4740729"/>
          </a:xfrm>
        </p:spPr>
        <p:txBody>
          <a:bodyPr>
            <a:normAutofit/>
          </a:bodyPr>
          <a:lstStyle/>
          <a:p>
            <a:pPr marL="0" indent="0">
              <a:lnSpc>
                <a:spcPct val="150000"/>
              </a:lnSpc>
              <a:buNone/>
            </a:pPr>
            <a:r>
              <a:rPr lang="en-US" sz="3200" b="1">
                <a:solidFill>
                  <a:srgbClr val="FF0000"/>
                </a:solidFill>
              </a:rPr>
              <a:t>CHƯƠNG 5: QUẢN LÝ BỘ NHỚ</a:t>
            </a:r>
            <a:endParaRPr lang="en-US" sz="3200">
              <a:solidFill>
                <a:srgbClr val="FF0000"/>
              </a:solidFill>
            </a:endParaRPr>
          </a:p>
          <a:p>
            <a:pPr marL="0" indent="0">
              <a:lnSpc>
                <a:spcPct val="150000"/>
              </a:lnSpc>
              <a:buNone/>
            </a:pPr>
            <a:r>
              <a:rPr lang="nl-NL" sz="3200">
                <a:solidFill>
                  <a:srgbClr val="FF0000"/>
                </a:solidFill>
              </a:rPr>
              <a:t>5.1. Khái niệm chung (Background)</a:t>
            </a:r>
            <a:endParaRPr lang="en-US" sz="3200" b="1">
              <a:solidFill>
                <a:srgbClr val="FF0000"/>
              </a:solidFill>
            </a:endParaRPr>
          </a:p>
          <a:p>
            <a:pPr marL="0" indent="0">
              <a:lnSpc>
                <a:spcPct val="150000"/>
              </a:lnSpc>
              <a:buNone/>
            </a:pPr>
            <a:r>
              <a:rPr lang="nl-NL" sz="3200">
                <a:solidFill>
                  <a:srgbClr val="FF0000"/>
                </a:solidFill>
              </a:rPr>
              <a:t>5.2. Chiến lược quản lý bộ nhớ thực (Real Memory)</a:t>
            </a:r>
            <a:endParaRPr lang="en-US" sz="3200" b="1">
              <a:solidFill>
                <a:srgbClr val="FF0000"/>
              </a:solidFill>
            </a:endParaRPr>
          </a:p>
          <a:p>
            <a:pPr marL="0" indent="0">
              <a:lnSpc>
                <a:spcPct val="150000"/>
              </a:lnSpc>
              <a:buNone/>
            </a:pPr>
            <a:r>
              <a:rPr lang="nl-NL" sz="3200">
                <a:solidFill>
                  <a:srgbClr val="FF0000"/>
                </a:solidFill>
              </a:rPr>
              <a:t>5.3. Quản lý bộ nhớ ảo (Virtual Memory)</a:t>
            </a:r>
          </a:p>
          <a:p>
            <a:pPr marL="0" indent="0">
              <a:lnSpc>
                <a:spcPct val="150000"/>
              </a:lnSpc>
              <a:buNone/>
            </a:pPr>
            <a:r>
              <a:rPr lang="en-US" sz="3200">
                <a:solidFill>
                  <a:srgbClr val="FF0000"/>
                </a:solidFill>
              </a:rPr>
              <a:t>5.4. Quản lý tập tin</a:t>
            </a:r>
          </a:p>
          <a:p>
            <a:pPr marL="0" indent="0">
              <a:lnSpc>
                <a:spcPct val="150000"/>
              </a:lnSpc>
              <a:buNone/>
            </a:pPr>
            <a:endParaRPr lang="en-US" sz="3200" dirty="0">
              <a:solidFill>
                <a:srgbClr val="FF0000"/>
              </a:solidFill>
            </a:endParaRPr>
          </a:p>
        </p:txBody>
      </p:sp>
      <p:sp>
        <p:nvSpPr>
          <p:cNvPr id="7" name="Slide Number Placeholder 6"/>
          <p:cNvSpPr>
            <a:spLocks noGrp="1"/>
          </p:cNvSpPr>
          <p:nvPr>
            <p:ph type="sldNum" sz="quarter" idx="12"/>
          </p:nvPr>
        </p:nvSpPr>
        <p:spPr/>
        <p:txBody>
          <a:bodyPr/>
          <a:lstStyle/>
          <a:p>
            <a:fld id="{6654560D-949A-4FF0-83BB-4886580DA1ED}" type="slidenum">
              <a:rPr lang="en-US" smtClean="0"/>
              <a:pPr/>
              <a:t>175</a:t>
            </a:fld>
            <a:endParaRPr lang="en-US" dirty="0"/>
          </a:p>
        </p:txBody>
      </p:sp>
    </p:spTree>
    <p:extLst>
      <p:ext uri="{BB962C8B-B14F-4D97-AF65-F5344CB8AC3E}">
        <p14:creationId xmlns:p14="http://schemas.microsoft.com/office/powerpoint/2010/main" val="66281289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600200"/>
            <a:ext cx="8001000" cy="3048000"/>
          </a:xfrm>
        </p:spPr>
        <p:txBody>
          <a:bodyPr>
            <a:noAutofit/>
          </a:bodyPr>
          <a:lstStyle/>
          <a:p>
            <a:pPr marL="0" indent="0">
              <a:lnSpc>
                <a:spcPct val="150000"/>
              </a:lnSpc>
              <a:buNone/>
            </a:pPr>
            <a:r>
              <a:rPr lang="en-US"/>
              <a:t>5.1.1 Vì sao phải tổ chức quản lý bộ nhớ?</a:t>
            </a:r>
          </a:p>
          <a:p>
            <a:pPr marL="0" indent="0">
              <a:lnSpc>
                <a:spcPct val="150000"/>
              </a:lnSpc>
              <a:buNone/>
            </a:pPr>
            <a:r>
              <a:rPr lang="en-US"/>
              <a:t>5.1.2 Nhiệm vụ của bộ phận quản lý bộ nhớ.</a:t>
            </a:r>
          </a:p>
          <a:p>
            <a:pPr marL="0" indent="0">
              <a:lnSpc>
                <a:spcPct val="150000"/>
              </a:lnSpc>
              <a:buNone/>
            </a:pPr>
            <a:r>
              <a:rPr lang="en-US"/>
              <a:t>5.1.3 Không gian địa chỉ và không gian vật lý.</a:t>
            </a:r>
          </a:p>
          <a:p>
            <a:pPr marL="0" indent="0">
              <a:lnSpc>
                <a:spcPct val="150000"/>
              </a:lnSpc>
              <a:buNone/>
            </a:pPr>
            <a:r>
              <a:rPr lang="en-US"/>
              <a:t>5.1.4 Các cấu trúc chương trình.</a:t>
            </a:r>
          </a:p>
        </p:txBody>
      </p:sp>
      <p:sp>
        <p:nvSpPr>
          <p:cNvPr id="4" name="Slide Number Placeholder 3"/>
          <p:cNvSpPr>
            <a:spLocks noGrp="1"/>
          </p:cNvSpPr>
          <p:nvPr>
            <p:ph type="sldNum" sz="quarter" idx="12"/>
          </p:nvPr>
        </p:nvSpPr>
        <p:spPr/>
        <p:txBody>
          <a:bodyPr/>
          <a:lstStyle/>
          <a:p>
            <a:fld id="{6654560D-949A-4FF0-83BB-4886580DA1ED}" type="slidenum">
              <a:rPr lang="en-US" smtClean="0"/>
              <a:pPr/>
              <a:t>176</a:t>
            </a:fld>
            <a:endParaRPr lang="en-US"/>
          </a:p>
        </p:txBody>
      </p:sp>
      <p:sp>
        <p:nvSpPr>
          <p:cNvPr id="5" name="Title 1"/>
          <p:cNvSpPr>
            <a:spLocks noGrp="1"/>
          </p:cNvSpPr>
          <p:nvPr>
            <p:ph type="title"/>
          </p:nvPr>
        </p:nvSpPr>
        <p:spPr>
          <a:xfrm>
            <a:off x="533400" y="152399"/>
            <a:ext cx="5943600" cy="936317"/>
          </a:xfrm>
        </p:spPr>
        <p:txBody>
          <a:bodyPr>
            <a:noAutofit/>
          </a:bodyPr>
          <a:lstStyle/>
          <a:p>
            <a:pPr algn="l"/>
            <a:r>
              <a:rPr lang="en-US" sz="2800"/>
              <a:t>5.1 KHÁI NIỆM CHUNG</a:t>
            </a:r>
          </a:p>
        </p:txBody>
      </p:sp>
    </p:spTree>
    <p:extLst>
      <p:ext uri="{BB962C8B-B14F-4D97-AF65-F5344CB8AC3E}">
        <p14:creationId xmlns:p14="http://schemas.microsoft.com/office/powerpoint/2010/main" val="401558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152399"/>
            <a:ext cx="7315200" cy="936317"/>
          </a:xfrm>
        </p:spPr>
        <p:txBody>
          <a:bodyPr/>
          <a:lstStyle/>
          <a:p>
            <a:pPr algn="l"/>
            <a:r>
              <a:rPr lang="en-US" sz="3400"/>
              <a:t>Vì sao phải tổ chức, quản lý bộ nhớ?</a:t>
            </a:r>
          </a:p>
        </p:txBody>
      </p:sp>
      <p:sp>
        <p:nvSpPr>
          <p:cNvPr id="68611" name="Rectangle 3"/>
          <p:cNvSpPr>
            <a:spLocks noGrp="1" noChangeArrowheads="1"/>
          </p:cNvSpPr>
          <p:nvPr>
            <p:ph type="body" idx="1"/>
          </p:nvPr>
        </p:nvSpPr>
        <p:spPr/>
        <p:txBody>
          <a:bodyPr/>
          <a:lstStyle/>
          <a:p>
            <a:pPr algn="just"/>
            <a:r>
              <a:rPr lang="en-US" sz="2600"/>
              <a:t>CPU chỉ có thể trao đổi thông tin với bộ nhớ chính.</a:t>
            </a:r>
          </a:p>
          <a:p>
            <a:pPr algn="just"/>
            <a:r>
              <a:rPr lang="en-US" sz="2600"/>
              <a:t>Các chương trình muốn được thực thi cần được nạp vào bộ nhớ chính, tạo lập tiến trình tương ứng để xử lý.</a:t>
            </a:r>
          </a:p>
          <a:p>
            <a:pPr algn="just"/>
            <a:r>
              <a:rPr lang="en-US" sz="2600"/>
              <a:t>Các hệ thống đa chương trên bộ nhớ chính ngoài HĐH có thể có nhiều tiến trình đang hoạt động.</a:t>
            </a:r>
          </a:p>
          <a:p>
            <a:pPr algn="just"/>
            <a:r>
              <a:rPr lang="en-US" sz="2600"/>
              <a:t>Kích thước bộ nhớ chính là hữu hạn nhưng yêu cầu bộ nhớ thì vô hạn.</a:t>
            </a:r>
          </a:p>
          <a:p>
            <a:pPr algn="just"/>
            <a:r>
              <a:rPr lang="en-US" sz="2600"/>
              <a:t>…</a:t>
            </a:r>
          </a:p>
        </p:txBody>
      </p:sp>
    </p:spTree>
    <p:extLst>
      <p:ext uri="{BB962C8B-B14F-4D97-AF65-F5344CB8AC3E}">
        <p14:creationId xmlns:p14="http://schemas.microsoft.com/office/powerpoint/2010/main" val="3358911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fade">
                                      <p:cBhvr>
                                        <p:cTn id="7" dur="1000"/>
                                        <p:tgtEl>
                                          <p:spTgt spid="68611">
                                            <p:txEl>
                                              <p:pRg st="0" end="0"/>
                                            </p:txEl>
                                          </p:spTgt>
                                        </p:tgtEl>
                                      </p:cBhvr>
                                    </p:animEffect>
                                  </p:childTnLst>
                                </p:cTn>
                              </p:par>
                            </p:childTnLst>
                          </p:cTn>
                        </p:par>
                        <p:par>
                          <p:cTn id="8" fill="hold" nodeType="with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animEffect transition="in" filter="fade">
                                      <p:cBhvr>
                                        <p:cTn id="11" dur="1000"/>
                                        <p:tgtEl>
                                          <p:spTgt spid="68611">
                                            <p:txEl>
                                              <p:pRg st="1" end="1"/>
                                            </p:txEl>
                                          </p:spTgt>
                                        </p:tgtEl>
                                      </p:cBhvr>
                                    </p:animEffect>
                                  </p:childTnLst>
                                </p:cTn>
                              </p:par>
                            </p:childTnLst>
                          </p:cTn>
                        </p:par>
                        <p:par>
                          <p:cTn id="12" fill="hold" nodeType="withGroup">
                            <p:stCondLst>
                              <p:cond delay="2000"/>
                            </p:stCondLst>
                            <p:childTnLst>
                              <p:par>
                                <p:cTn id="13" presetID="10" presetClass="entr" presetSubtype="0" fill="hold" nodeType="after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animEffect transition="in" filter="fade">
                                      <p:cBhvr>
                                        <p:cTn id="15" dur="1000"/>
                                        <p:tgtEl>
                                          <p:spTgt spid="68611">
                                            <p:txEl>
                                              <p:pRg st="2" end="2"/>
                                            </p:txEl>
                                          </p:spTgt>
                                        </p:tgtEl>
                                      </p:cBhvr>
                                    </p:animEffect>
                                  </p:childTnLst>
                                </p:cTn>
                              </p:par>
                            </p:childTnLst>
                          </p:cTn>
                        </p:par>
                        <p:par>
                          <p:cTn id="16" fill="hold" nodeType="withGroup">
                            <p:stCondLst>
                              <p:cond delay="3000"/>
                            </p:stCondLst>
                            <p:childTnLst>
                              <p:par>
                                <p:cTn id="17" presetID="10" presetClass="entr" presetSubtype="0" fill="hold" nodeType="after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animEffect transition="in" filter="fade">
                                      <p:cBhvr>
                                        <p:cTn id="19" dur="1000"/>
                                        <p:tgtEl>
                                          <p:spTgt spid="68611">
                                            <p:txEl>
                                              <p:pRg st="3" end="3"/>
                                            </p:txEl>
                                          </p:spTgt>
                                        </p:tgtEl>
                                      </p:cBhvr>
                                    </p:animEffect>
                                  </p:childTnLst>
                                </p:cTn>
                              </p:par>
                            </p:childTnLst>
                          </p:cTn>
                        </p:par>
                        <p:par>
                          <p:cTn id="20" fill="hold" nodeType="withGroup">
                            <p:stCondLst>
                              <p:cond delay="4000"/>
                            </p:stCondLst>
                            <p:childTnLst>
                              <p:par>
                                <p:cTn id="21" presetID="10" presetClass="entr" presetSubtype="0" fill="hold" nodeType="afterEffect">
                                  <p:stCondLst>
                                    <p:cond delay="0"/>
                                  </p:stCondLst>
                                  <p:childTnLst>
                                    <p:set>
                                      <p:cBhvr>
                                        <p:cTn id="22" dur="1" fill="hold">
                                          <p:stCondLst>
                                            <p:cond delay="0"/>
                                          </p:stCondLst>
                                        </p:cTn>
                                        <p:tgtEl>
                                          <p:spTgt spid="68611">
                                            <p:txEl>
                                              <p:pRg st="4" end="4"/>
                                            </p:txEl>
                                          </p:spTgt>
                                        </p:tgtEl>
                                        <p:attrNameLst>
                                          <p:attrName>style.visibility</p:attrName>
                                        </p:attrNameLst>
                                      </p:cBhvr>
                                      <p:to>
                                        <p:strVal val="visible"/>
                                      </p:to>
                                    </p:set>
                                    <p:animEffect transition="in" filter="fade">
                                      <p:cBhvr>
                                        <p:cTn id="23" dur="1000"/>
                                        <p:tgtEl>
                                          <p:spTgt spid="686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type="body" idx="1"/>
          </p:nvPr>
        </p:nvSpPr>
        <p:spPr/>
        <p:txBody>
          <a:bodyPr/>
          <a:lstStyle/>
          <a:p>
            <a:pPr algn="just"/>
            <a:r>
              <a:rPr lang="en-US"/>
              <a:t>Như vậy, HĐH cần phải tổ chức quản lý bộ nhớ một cách hợp lý để có thể:</a:t>
            </a:r>
          </a:p>
          <a:p>
            <a:pPr lvl="1" algn="just"/>
            <a:r>
              <a:rPr lang="en-US">
                <a:latin typeface="Times New Roman" pitchFamily="18" charset="0"/>
              </a:rPr>
              <a:t>Đưa bất kỳ một tiến trình nào đó vào bộ nhớ khi  có yêu cầu, cho dù khi trên bộ nhớ không còn không gian trống.</a:t>
            </a:r>
          </a:p>
          <a:p>
            <a:pPr lvl="1" algn="just"/>
            <a:r>
              <a:rPr lang="en-US">
                <a:latin typeface="Times New Roman" pitchFamily="18" charset="0"/>
              </a:rPr>
              <a:t>Bảo vệ các tiến trình của hệ điều hành và các tiến trình trên bộ nhớ, tránh các trường hợp truy xuất bất hợp lệ xảy ra.</a:t>
            </a:r>
          </a:p>
        </p:txBody>
      </p:sp>
      <p:sp>
        <p:nvSpPr>
          <p:cNvPr id="5" name="Rectangle 2"/>
          <p:cNvSpPr>
            <a:spLocks noGrp="1" noChangeArrowheads="1"/>
          </p:cNvSpPr>
          <p:nvPr>
            <p:ph type="title"/>
          </p:nvPr>
        </p:nvSpPr>
        <p:spPr>
          <a:xfrm>
            <a:off x="457200" y="152399"/>
            <a:ext cx="7315200" cy="936317"/>
          </a:xfrm>
        </p:spPr>
        <p:txBody>
          <a:bodyPr/>
          <a:lstStyle/>
          <a:p>
            <a:pPr algn="l"/>
            <a:r>
              <a:rPr lang="en-US" sz="3400"/>
              <a:t>Vì sao phải tổ chức, quản lý bộ nhớ?</a:t>
            </a:r>
          </a:p>
        </p:txBody>
      </p:sp>
    </p:spTree>
    <p:extLst>
      <p:ext uri="{BB962C8B-B14F-4D97-AF65-F5344CB8AC3E}">
        <p14:creationId xmlns:p14="http://schemas.microsoft.com/office/powerpoint/2010/main" val="409236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707">
                                            <p:txEl>
                                              <p:pRg st="1" end="1"/>
                                            </p:txEl>
                                          </p:spTgt>
                                        </p:tgtEl>
                                        <p:attrNameLst>
                                          <p:attrName>style.visibility</p:attrName>
                                        </p:attrNameLst>
                                      </p:cBhvr>
                                      <p:to>
                                        <p:strVal val="visible"/>
                                      </p:to>
                                    </p:set>
                                    <p:animEffect transition="in" filter="fade">
                                      <p:cBhvr>
                                        <p:cTn id="7" dur="500"/>
                                        <p:tgtEl>
                                          <p:spTgt spid="727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707">
                                            <p:txEl>
                                              <p:pRg st="2" end="2"/>
                                            </p:txEl>
                                          </p:spTgt>
                                        </p:tgtEl>
                                        <p:attrNameLst>
                                          <p:attrName>style.visibility</p:attrName>
                                        </p:attrNameLst>
                                      </p:cBhvr>
                                      <p:to>
                                        <p:strVal val="visible"/>
                                      </p:to>
                                    </p:set>
                                    <p:animEffect transition="in" filter="fade">
                                      <p:cBhvr>
                                        <p:cTn id="12" dur="500"/>
                                        <p:tgtEl>
                                          <p:spTgt spid="727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85800" y="152400"/>
            <a:ext cx="8229600" cy="762000"/>
          </a:xfrm>
        </p:spPr>
        <p:txBody>
          <a:bodyPr>
            <a:noAutofit/>
          </a:bodyPr>
          <a:lstStyle/>
          <a:p>
            <a:pPr algn="l"/>
            <a:r>
              <a:rPr lang="en-US" sz="3400"/>
              <a:t>Nhiệm vụ của bộ phận quản lý bộ nhớ</a:t>
            </a:r>
          </a:p>
        </p:txBody>
      </p:sp>
      <p:sp>
        <p:nvSpPr>
          <p:cNvPr id="73731" name="Rectangle 3"/>
          <p:cNvSpPr>
            <a:spLocks noGrp="1" noChangeArrowheads="1"/>
          </p:cNvSpPr>
          <p:nvPr>
            <p:ph type="body" idx="1"/>
          </p:nvPr>
        </p:nvSpPr>
        <p:spPr/>
        <p:txBody>
          <a:bodyPr/>
          <a:lstStyle/>
          <a:p>
            <a:r>
              <a:rPr lang="en-US"/>
              <a:t>Tái định vị</a:t>
            </a:r>
          </a:p>
          <a:p>
            <a:r>
              <a:rPr lang="en-US"/>
              <a:t>Bảo vệ bộ nhớ</a:t>
            </a:r>
          </a:p>
          <a:p>
            <a:r>
              <a:rPr lang="en-US"/>
              <a:t>Chia sẻ bộ nhớ</a:t>
            </a:r>
          </a:p>
          <a:p>
            <a:r>
              <a:rPr lang="en-US"/>
              <a:t>Tổ chức bộ nhớ logic</a:t>
            </a:r>
          </a:p>
          <a:p>
            <a:r>
              <a:rPr lang="en-US"/>
              <a:t>Tổ chức bộ nhớ vật lý</a:t>
            </a:r>
          </a:p>
        </p:txBody>
      </p:sp>
    </p:spTree>
    <p:extLst>
      <p:ext uri="{BB962C8B-B14F-4D97-AF65-F5344CB8AC3E}">
        <p14:creationId xmlns:p14="http://schemas.microsoft.com/office/powerpoint/2010/main" val="3581648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Effect transition="in" filter="fade">
                                      <p:cBhvr>
                                        <p:cTn id="7" dur="500"/>
                                        <p:tgtEl>
                                          <p:spTgt spid="7373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3731">
                                            <p:txEl>
                                              <p:pRg st="1" end="1"/>
                                            </p:txEl>
                                          </p:spTgt>
                                        </p:tgtEl>
                                        <p:attrNameLst>
                                          <p:attrName>style.visibility</p:attrName>
                                        </p:attrNameLst>
                                      </p:cBhvr>
                                      <p:to>
                                        <p:strVal val="visible"/>
                                      </p:to>
                                    </p:set>
                                    <p:animEffect transition="in" filter="fade">
                                      <p:cBhvr>
                                        <p:cTn id="11" dur="500"/>
                                        <p:tgtEl>
                                          <p:spTgt spid="7373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731">
                                            <p:txEl>
                                              <p:pRg st="2" end="2"/>
                                            </p:txEl>
                                          </p:spTgt>
                                        </p:tgtEl>
                                        <p:attrNameLst>
                                          <p:attrName>style.visibility</p:attrName>
                                        </p:attrNameLst>
                                      </p:cBhvr>
                                      <p:to>
                                        <p:strVal val="visible"/>
                                      </p:to>
                                    </p:set>
                                    <p:animEffect transition="in" filter="fade">
                                      <p:cBhvr>
                                        <p:cTn id="15" dur="500"/>
                                        <p:tgtEl>
                                          <p:spTgt spid="73731">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3731">
                                            <p:txEl>
                                              <p:pRg st="3" end="3"/>
                                            </p:txEl>
                                          </p:spTgt>
                                        </p:tgtEl>
                                        <p:attrNameLst>
                                          <p:attrName>style.visibility</p:attrName>
                                        </p:attrNameLst>
                                      </p:cBhvr>
                                      <p:to>
                                        <p:strVal val="visible"/>
                                      </p:to>
                                    </p:set>
                                    <p:animEffect transition="in" filter="fade">
                                      <p:cBhvr>
                                        <p:cTn id="19" dur="500"/>
                                        <p:tgtEl>
                                          <p:spTgt spid="73731">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3731">
                                            <p:txEl>
                                              <p:pRg st="4" end="4"/>
                                            </p:txEl>
                                          </p:spTgt>
                                        </p:tgtEl>
                                        <p:attrNameLst>
                                          <p:attrName>style.visibility</p:attrName>
                                        </p:attrNameLst>
                                      </p:cBhvr>
                                      <p:to>
                                        <p:strVal val="visible"/>
                                      </p:to>
                                    </p:set>
                                    <p:animEffect transition="in" filter="fade">
                                      <p:cBhvr>
                                        <p:cTn id="23" dur="500"/>
                                        <p:tgtEl>
                                          <p:spTgt spid="737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3331FD0-F7D2-4662-B6B7-F03639BA70A0}" type="slidenum">
              <a:rPr lang="en-US" altLang="en-US"/>
              <a:pPr/>
              <a:t>18</a:t>
            </a:fld>
            <a:endParaRPr lang="en-US" altLang="en-US"/>
          </a:p>
        </p:txBody>
      </p:sp>
      <p:sp>
        <p:nvSpPr>
          <p:cNvPr id="12290" name="Rectangle 2"/>
          <p:cNvSpPr>
            <a:spLocks noGrp="1" noChangeArrowheads="1"/>
          </p:cNvSpPr>
          <p:nvPr>
            <p:ph type="title"/>
          </p:nvPr>
        </p:nvSpPr>
        <p:spPr>
          <a:xfrm>
            <a:off x="571500" y="238638"/>
            <a:ext cx="8077200" cy="936317"/>
          </a:xfrm>
        </p:spPr>
        <p:txBody>
          <a:bodyPr>
            <a:noAutofit/>
          </a:bodyPr>
          <a:lstStyle/>
          <a:p>
            <a:pPr algn="l"/>
            <a:r>
              <a:rPr lang="en-US" sz="2900"/>
              <a:t>HỆ THỐNG XỬ LÝ THEO LÔ ĐA CHƯƠNG</a:t>
            </a:r>
          </a:p>
        </p:txBody>
      </p:sp>
      <p:sp>
        <p:nvSpPr>
          <p:cNvPr id="12291" name="Rectangle 3"/>
          <p:cNvSpPr>
            <a:spLocks noGrp="1" noChangeArrowheads="1"/>
          </p:cNvSpPr>
          <p:nvPr>
            <p:ph type="body" idx="1"/>
          </p:nvPr>
        </p:nvSpPr>
        <p:spPr>
          <a:xfrm>
            <a:off x="479612" y="1304569"/>
            <a:ext cx="5410200" cy="4830763"/>
          </a:xfrm>
        </p:spPr>
        <p:txBody>
          <a:bodyPr/>
          <a:lstStyle/>
          <a:p>
            <a:pPr>
              <a:lnSpc>
                <a:spcPct val="130000"/>
              </a:lnSpc>
              <a:spcBef>
                <a:spcPts val="0"/>
              </a:spcBef>
            </a:pPr>
            <a:r>
              <a:rPr lang="en-US"/>
              <a:t>Thực hiện được nhiều tác vụ đồng thời.</a:t>
            </a:r>
          </a:p>
          <a:p>
            <a:pPr>
              <a:lnSpc>
                <a:spcPct val="130000"/>
              </a:lnSpc>
              <a:spcBef>
                <a:spcPts val="0"/>
              </a:spcBef>
            </a:pPr>
            <a:r>
              <a:rPr lang="en-US"/>
              <a:t>HĐH nạp 1 phần code và data của tác vụ vào bộ nhớ.</a:t>
            </a:r>
          </a:p>
          <a:p>
            <a:pPr>
              <a:lnSpc>
                <a:spcPct val="130000"/>
              </a:lnSpc>
              <a:spcBef>
                <a:spcPts val="0"/>
              </a:spcBef>
            </a:pPr>
            <a:r>
              <a:rPr lang="en-US"/>
              <a:t>Khi có tác vụ thực hiện truy xuất thiết bị vào ra thì Processor sẽ được chuyển thực hiện tác vụ khác.</a:t>
            </a:r>
          </a:p>
          <a:p>
            <a:pPr marL="0" indent="0">
              <a:lnSpc>
                <a:spcPct val="130000"/>
              </a:lnSpc>
              <a:spcBef>
                <a:spcPts val="0"/>
              </a:spcBef>
              <a:buNone/>
            </a:pPr>
            <a:r>
              <a:rPr lang="en-US"/>
              <a:t> Cần có cơ chế lập lịch cho Processor.</a:t>
            </a:r>
          </a:p>
        </p:txBody>
      </p:sp>
      <p:sp>
        <p:nvSpPr>
          <p:cNvPr id="6" name="Line 4"/>
          <p:cNvSpPr>
            <a:spLocks noChangeShapeType="1"/>
          </p:cNvSpPr>
          <p:nvPr/>
        </p:nvSpPr>
        <p:spPr bwMode="auto">
          <a:xfrm>
            <a:off x="114300" y="4495800"/>
            <a:ext cx="4572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l="25421" t="934" r="25233" b="934"/>
          <a:stretch>
            <a:fillRect/>
          </a:stretch>
        </p:blipFill>
        <p:spPr bwMode="auto">
          <a:xfrm>
            <a:off x="5791200" y="1034256"/>
            <a:ext cx="3124200" cy="478948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91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linds(horizontal)">
                                      <p:cBhvr>
                                        <p:cTn id="7" dur="500"/>
                                        <p:tgtEl>
                                          <p:spTgt spid="12291">
                                            <p:txEl>
                                              <p:pRg st="0" end="0"/>
                                            </p:txEl>
                                          </p:spTgt>
                                        </p:tgtEl>
                                      </p:cBhvr>
                                    </p:animEffect>
                                  </p:childTnLst>
                                </p:cTn>
                              </p:par>
                            </p:childTnLst>
                          </p:cTn>
                        </p:par>
                        <p:par>
                          <p:cTn id="8" fill="hold" nodeType="with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animEffect transition="in" filter="blinds(horizontal)">
                                      <p:cBhvr>
                                        <p:cTn id="11" dur="500"/>
                                        <p:tgtEl>
                                          <p:spTgt spid="12291">
                                            <p:txEl>
                                              <p:pRg st="1" end="1"/>
                                            </p:txEl>
                                          </p:spTgt>
                                        </p:tgtEl>
                                      </p:cBhvr>
                                    </p:animEffect>
                                  </p:childTnLst>
                                </p:cTn>
                              </p:par>
                            </p:childTnLst>
                          </p:cTn>
                        </p:par>
                        <p:par>
                          <p:cTn id="12" fill="hold" nodeType="with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blinds(horizontal)">
                                      <p:cBhvr>
                                        <p:cTn id="15" dur="500"/>
                                        <p:tgtEl>
                                          <p:spTgt spid="12291">
                                            <p:txEl>
                                              <p:pRg st="2" end="2"/>
                                            </p:txEl>
                                          </p:spTgt>
                                        </p:tgtEl>
                                      </p:cBhvr>
                                    </p:animEffect>
                                  </p:childTnLst>
                                </p:cTn>
                              </p:par>
                            </p:childTnLst>
                          </p:cTn>
                        </p:par>
                        <p:par>
                          <p:cTn id="16" fill="hold" nodeType="with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animEffect transition="in" filter="blinds(horizontal)">
                                      <p:cBhvr>
                                        <p:cTn id="23" dur="500"/>
                                        <p:tgtEl>
                                          <p:spTgt spid="1229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291">
                                            <p:txEl>
                                              <p:pRg st="0" end="0"/>
                                            </p:txEl>
                                          </p:spTgt>
                                        </p:tgtEl>
                                      </p:cBhvr>
                                    </p:animEffect>
                                    <p:set>
                                      <p:cBhvr>
                                        <p:cTn id="28" dur="1" fill="hold">
                                          <p:stCondLst>
                                            <p:cond delay="499"/>
                                          </p:stCondLst>
                                        </p:cTn>
                                        <p:tgtEl>
                                          <p:spTgt spid="12291">
                                            <p:txEl>
                                              <p:pRg st="0" end="0"/>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2291">
                                            <p:txEl>
                                              <p:pRg st="1" end="1"/>
                                            </p:txEl>
                                          </p:spTgt>
                                        </p:tgtEl>
                                      </p:cBhvr>
                                    </p:animEffect>
                                    <p:set>
                                      <p:cBhvr>
                                        <p:cTn id="31" dur="1" fill="hold">
                                          <p:stCondLst>
                                            <p:cond delay="499"/>
                                          </p:stCondLst>
                                        </p:cTn>
                                        <p:tgtEl>
                                          <p:spTgt spid="12291">
                                            <p:txEl>
                                              <p:pRg st="1" end="1"/>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2291">
                                            <p:txEl>
                                              <p:pRg st="2" end="2"/>
                                            </p:txEl>
                                          </p:spTgt>
                                        </p:tgtEl>
                                      </p:cBhvr>
                                    </p:animEffect>
                                    <p:set>
                                      <p:cBhvr>
                                        <p:cTn id="34" dur="1" fill="hold">
                                          <p:stCondLst>
                                            <p:cond delay="499"/>
                                          </p:stCondLst>
                                        </p:cTn>
                                        <p:tgtEl>
                                          <p:spTgt spid="12291">
                                            <p:txEl>
                                              <p:pRg st="2" end="2"/>
                                            </p:txEl>
                                          </p:spTgt>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2291">
                                            <p:txEl>
                                              <p:pRg st="3" end="3"/>
                                            </p:txEl>
                                          </p:spTgt>
                                        </p:tgtEl>
                                      </p:cBhvr>
                                    </p:animEffect>
                                    <p:set>
                                      <p:cBhvr>
                                        <p:cTn id="40" dur="1" fill="hold">
                                          <p:stCondLst>
                                            <p:cond delay="499"/>
                                          </p:stCondLst>
                                        </p:cTn>
                                        <p:tgtEl>
                                          <p:spTgt spid="12291">
                                            <p:txEl>
                                              <p:pRg st="3" end="3"/>
                                            </p:txEl>
                                          </p:spTgt>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38200" y="152399"/>
            <a:ext cx="3810000" cy="936317"/>
          </a:xfrm>
        </p:spPr>
        <p:txBody>
          <a:bodyPr>
            <a:normAutofit/>
          </a:bodyPr>
          <a:lstStyle/>
          <a:p>
            <a:pPr algn="l"/>
            <a:r>
              <a:rPr lang="en-US" sz="3600"/>
              <a:t>Tái định vị</a:t>
            </a:r>
          </a:p>
        </p:txBody>
      </p:sp>
      <p:sp>
        <p:nvSpPr>
          <p:cNvPr id="74755" name="Rectangle 3"/>
          <p:cNvSpPr>
            <a:spLocks noGrp="1" noChangeArrowheads="1"/>
          </p:cNvSpPr>
          <p:nvPr>
            <p:ph type="body" idx="1"/>
          </p:nvPr>
        </p:nvSpPr>
        <p:spPr>
          <a:xfrm>
            <a:off x="228600" y="1219200"/>
            <a:ext cx="8763000" cy="4830763"/>
          </a:xfrm>
        </p:spPr>
        <p:txBody>
          <a:bodyPr/>
          <a:lstStyle/>
          <a:p>
            <a:pPr algn="just"/>
            <a:r>
              <a:rPr lang="en-US"/>
              <a:t>Trong các hệ thống đa chương, không gian bộ nhớ chính thường được chia sẻ cho nhiều tiến trình; yêu cầu bộ nhớ của các tiến trình luôn lớn hơn không gian bộ nhớ vật lý mà hệ thống hiện có.</a:t>
            </a:r>
          </a:p>
          <a:p>
            <a:pPr algn="just">
              <a:buFont typeface="Wingdings" pitchFamily="2" charset="2"/>
              <a:buChar char="ð"/>
            </a:pPr>
            <a:r>
              <a:rPr lang="en-US"/>
              <a:t>Cần thực hiện cơ chế hoán đổi (Swap): </a:t>
            </a:r>
          </a:p>
          <a:p>
            <a:pPr lvl="1" algn="just">
              <a:buFont typeface="Wingdings" pitchFamily="2" charset="2"/>
              <a:buChar char="ð"/>
            </a:pPr>
            <a:r>
              <a:rPr lang="en-US"/>
              <a:t>Một chương trình đang hoạt động trên bộ nhớ sẽ bị đưa ra đĩa (swap-out) và sẽ được đưa vào lại (swap-in) tại thời điểm thích hợp.</a:t>
            </a:r>
          </a:p>
        </p:txBody>
      </p:sp>
    </p:spTree>
    <p:extLst>
      <p:ext uri="{BB962C8B-B14F-4D97-AF65-F5344CB8AC3E}">
        <p14:creationId xmlns:p14="http://schemas.microsoft.com/office/powerpoint/2010/main" val="562883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box(in)">
                                      <p:cBhvr>
                                        <p:cTn id="7" dur="500"/>
                                        <p:tgtEl>
                                          <p:spTgt spid="74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box(in)">
                                      <p:cBhvr>
                                        <p:cTn id="12" dur="500"/>
                                        <p:tgtEl>
                                          <p:spTgt spid="747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4755">
                                            <p:txEl>
                                              <p:pRg st="2" end="2"/>
                                            </p:txEl>
                                          </p:spTgt>
                                        </p:tgtEl>
                                        <p:attrNameLst>
                                          <p:attrName>style.visibility</p:attrName>
                                        </p:attrNameLst>
                                      </p:cBhvr>
                                      <p:to>
                                        <p:strVal val="visible"/>
                                      </p:to>
                                    </p:set>
                                    <p:animEffect transition="in" filter="box(in)">
                                      <p:cBhvr>
                                        <p:cTn id="17" dur="500"/>
                                        <p:tgtEl>
                                          <p:spTgt spid="74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body" idx="1"/>
          </p:nvPr>
        </p:nvSpPr>
        <p:spPr/>
        <p:txBody>
          <a:bodyPr/>
          <a:lstStyle/>
          <a:p>
            <a:pPr algn="just"/>
            <a:r>
              <a:rPr lang="en-US"/>
              <a:t>Khi thực hiện swap-in 1 chương trình vào lại bộ nhớ HĐH phải định vị nó đúng vào vị trí mà trước khi nó bị swap-out.</a:t>
            </a:r>
          </a:p>
          <a:p>
            <a:pPr algn="just">
              <a:buFont typeface="Wingdings" pitchFamily="2" charset="2"/>
              <a:buChar char="ð"/>
            </a:pPr>
            <a:r>
              <a:rPr lang="en-US"/>
              <a:t>HĐH phải có cơ chế ghi lại tất cả các thông tin liên quan đến 1 chương trình bị swap-out.</a:t>
            </a:r>
          </a:p>
          <a:p>
            <a:pPr algn="just">
              <a:buFont typeface="Wingdings" pitchFamily="2" charset="2"/>
              <a:buNone/>
            </a:pPr>
            <a:r>
              <a:rPr lang="en-US"/>
              <a:t>   Các thông tin này là cơ sở để hệ điều hành swap-in chương trình vào lại bộ nhớ chính và cho nó tiếp tục hoạt động.</a:t>
            </a:r>
          </a:p>
        </p:txBody>
      </p:sp>
      <p:sp>
        <p:nvSpPr>
          <p:cNvPr id="5" name="Rectangle 2"/>
          <p:cNvSpPr>
            <a:spLocks noGrp="1" noChangeArrowheads="1"/>
          </p:cNvSpPr>
          <p:nvPr>
            <p:ph type="title"/>
          </p:nvPr>
        </p:nvSpPr>
        <p:spPr>
          <a:xfrm>
            <a:off x="838200" y="152399"/>
            <a:ext cx="3810000" cy="936317"/>
          </a:xfrm>
        </p:spPr>
        <p:txBody>
          <a:bodyPr>
            <a:normAutofit/>
          </a:bodyPr>
          <a:lstStyle/>
          <a:p>
            <a:pPr algn="l"/>
            <a:r>
              <a:rPr lang="en-US" sz="3600"/>
              <a:t>Tái định vị</a:t>
            </a:r>
          </a:p>
        </p:txBody>
      </p:sp>
    </p:spTree>
    <p:extLst>
      <p:ext uri="{BB962C8B-B14F-4D97-AF65-F5344CB8AC3E}">
        <p14:creationId xmlns:p14="http://schemas.microsoft.com/office/powerpoint/2010/main" val="1697197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Effect transition="in" filter="box(in)">
                                      <p:cBhvr>
                                        <p:cTn id="7" dur="500"/>
                                        <p:tgtEl>
                                          <p:spTgt spid="75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5779">
                                            <p:txEl>
                                              <p:pRg st="1" end="1"/>
                                            </p:txEl>
                                          </p:spTgt>
                                        </p:tgtEl>
                                        <p:attrNameLst>
                                          <p:attrName>style.visibility</p:attrName>
                                        </p:attrNameLst>
                                      </p:cBhvr>
                                      <p:to>
                                        <p:strVal val="visible"/>
                                      </p:to>
                                    </p:set>
                                    <p:animEffect transition="in" filter="blinds(horizontal)">
                                      <p:cBhvr>
                                        <p:cTn id="12" dur="500"/>
                                        <p:tgtEl>
                                          <p:spTgt spid="75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5779">
                                            <p:txEl>
                                              <p:pRg st="2" end="2"/>
                                            </p:txEl>
                                          </p:spTgt>
                                        </p:tgtEl>
                                        <p:attrNameLst>
                                          <p:attrName>style.visibility</p:attrName>
                                        </p:attrNameLst>
                                      </p:cBhvr>
                                      <p:to>
                                        <p:strVal val="visible"/>
                                      </p:to>
                                    </p:set>
                                    <p:animEffect transition="in" filter="blinds(horizontal)">
                                      <p:cBhvr>
                                        <p:cTn id="17" dur="500"/>
                                        <p:tgtEl>
                                          <p:spTgt spid="757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38200" y="152399"/>
            <a:ext cx="5181600" cy="936317"/>
          </a:xfrm>
        </p:spPr>
        <p:txBody>
          <a:bodyPr>
            <a:normAutofit/>
          </a:bodyPr>
          <a:lstStyle/>
          <a:p>
            <a:pPr algn="l"/>
            <a:r>
              <a:rPr lang="en-US" sz="3400"/>
              <a:t>Bảo vệ bộ nhớ</a:t>
            </a:r>
          </a:p>
        </p:txBody>
      </p:sp>
      <p:sp>
        <p:nvSpPr>
          <p:cNvPr id="76803" name="Rectangle 3"/>
          <p:cNvSpPr>
            <a:spLocks noGrp="1" noChangeArrowheads="1"/>
          </p:cNvSpPr>
          <p:nvPr>
            <p:ph type="body" idx="1"/>
          </p:nvPr>
        </p:nvSpPr>
        <p:spPr>
          <a:xfrm>
            <a:off x="228600" y="1295400"/>
            <a:ext cx="8763000" cy="4830763"/>
          </a:xfrm>
        </p:spPr>
        <p:txBody>
          <a:bodyPr>
            <a:normAutofit/>
          </a:bodyPr>
          <a:lstStyle/>
          <a:p>
            <a:pPr algn="just"/>
            <a:r>
              <a:rPr lang="en-US" sz="2600"/>
              <a:t>Mỗi tiến trình phải được bảo vệ để chống lại sự truy xuất    bất hợp lệ vô tình hay có chủ ý của các tiến trình khác.</a:t>
            </a:r>
          </a:p>
          <a:p>
            <a:pPr algn="just"/>
            <a:r>
              <a:rPr lang="en-US" sz="2600"/>
              <a:t>Mỗi tiến trình chỉ được phép truy xuất đến không gian địa chỉ mà HĐH đã cấp cho nó.</a:t>
            </a:r>
          </a:p>
          <a:p>
            <a:pPr algn="just">
              <a:buFont typeface="Wingdings" pitchFamily="2" charset="2"/>
              <a:buChar char="ð"/>
            </a:pPr>
            <a:r>
              <a:rPr lang="en-US" sz="2600"/>
              <a:t>Bộ phận quản lý bộ nhớ phải biết không gian địa chỉ của      tất cả các tiến trình trên bộ nhớ.</a:t>
            </a:r>
          </a:p>
          <a:p>
            <a:pPr algn="just">
              <a:buFont typeface="Wingdings" pitchFamily="2" charset="2"/>
              <a:buChar char="ð"/>
            </a:pPr>
            <a:r>
              <a:rPr lang="en-US" sz="2600"/>
              <a:t>Mọi tham chiếu bộ nhớ của một tiến trình phải được kiểm tra lúc chạy bởi bộ phận quản lý bộ nhớ.</a:t>
            </a:r>
          </a:p>
        </p:txBody>
      </p:sp>
    </p:spTree>
    <p:extLst>
      <p:ext uri="{BB962C8B-B14F-4D97-AF65-F5344CB8AC3E}">
        <p14:creationId xmlns:p14="http://schemas.microsoft.com/office/powerpoint/2010/main" val="213148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Effect transition="in" filter="fade">
                                      <p:cBhvr>
                                        <p:cTn id="7" dur="500"/>
                                        <p:tgtEl>
                                          <p:spTgt spid="768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03">
                                            <p:txEl>
                                              <p:pRg st="1" end="1"/>
                                            </p:txEl>
                                          </p:spTgt>
                                        </p:tgtEl>
                                        <p:attrNameLst>
                                          <p:attrName>style.visibility</p:attrName>
                                        </p:attrNameLst>
                                      </p:cBhvr>
                                      <p:to>
                                        <p:strVal val="visible"/>
                                      </p:to>
                                    </p:set>
                                    <p:animEffect transition="in" filter="fade">
                                      <p:cBhvr>
                                        <p:cTn id="12" dur="500"/>
                                        <p:tgtEl>
                                          <p:spTgt spid="768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803">
                                            <p:txEl>
                                              <p:pRg st="2" end="2"/>
                                            </p:txEl>
                                          </p:spTgt>
                                        </p:tgtEl>
                                        <p:attrNameLst>
                                          <p:attrName>style.visibility</p:attrName>
                                        </p:attrNameLst>
                                      </p:cBhvr>
                                      <p:to>
                                        <p:strVal val="visible"/>
                                      </p:to>
                                    </p:set>
                                    <p:animEffect transition="in" filter="fade">
                                      <p:cBhvr>
                                        <p:cTn id="17" dur="500"/>
                                        <p:tgtEl>
                                          <p:spTgt spid="768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803">
                                            <p:txEl>
                                              <p:pRg st="3" end="3"/>
                                            </p:txEl>
                                          </p:spTgt>
                                        </p:tgtEl>
                                        <p:attrNameLst>
                                          <p:attrName>style.visibility</p:attrName>
                                        </p:attrNameLst>
                                      </p:cBhvr>
                                      <p:to>
                                        <p:strVal val="visible"/>
                                      </p:to>
                                    </p:set>
                                    <p:animEffect transition="in" filter="fade">
                                      <p:cBhvr>
                                        <p:cTn id="22" dur="500"/>
                                        <p:tgtEl>
                                          <p:spTgt spid="768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85800" y="152399"/>
            <a:ext cx="4495800" cy="936317"/>
          </a:xfrm>
        </p:spPr>
        <p:txBody>
          <a:bodyPr>
            <a:normAutofit/>
          </a:bodyPr>
          <a:lstStyle/>
          <a:p>
            <a:pPr algn="l"/>
            <a:r>
              <a:rPr lang="en-US" sz="3400"/>
              <a:t>Chia sẻ bộ nhớ</a:t>
            </a:r>
          </a:p>
        </p:txBody>
      </p:sp>
      <p:sp>
        <p:nvSpPr>
          <p:cNvPr id="77827" name="Rectangle 3"/>
          <p:cNvSpPr>
            <a:spLocks noGrp="1" noChangeArrowheads="1"/>
          </p:cNvSpPr>
          <p:nvPr>
            <p:ph type="body" idx="1"/>
          </p:nvPr>
        </p:nvSpPr>
        <p:spPr/>
        <p:txBody>
          <a:bodyPr>
            <a:normAutofit/>
          </a:bodyPr>
          <a:lstStyle/>
          <a:p>
            <a:r>
              <a:rPr lang="en-US">
                <a:latin typeface="Times New Roman" pitchFamily="18" charset="0"/>
              </a:rPr>
              <a:t>Bất kỳ một chiến lược nào được cài đặt đều phải có tính mềm dẻo để cho phép nhiều tiến trình có thể truy cập vào cùng một vùng nhớ.</a:t>
            </a:r>
          </a:p>
          <a:p>
            <a:r>
              <a:rPr lang="en-US"/>
              <a:t>Các tiến trình đang cộng tác cần chia sẻ truy nhập tới một cấu trúc dữ liệu</a:t>
            </a:r>
          </a:p>
          <a:p>
            <a:pPr marL="0" indent="0">
              <a:buNone/>
            </a:pPr>
            <a:r>
              <a:rPr lang="en-US"/>
              <a:t>=&gt; cho phép truy cập tới các vùng chia sẻ.</a:t>
            </a:r>
            <a:endParaRPr lang="en-US">
              <a:latin typeface="Times New Roman" pitchFamily="18" charset="0"/>
            </a:endParaRPr>
          </a:p>
          <a:p>
            <a:endParaRPr lang="en-US">
              <a:latin typeface="Times New Roman" pitchFamily="18" charset="0"/>
            </a:endParaRPr>
          </a:p>
        </p:txBody>
      </p:sp>
    </p:spTree>
    <p:extLst>
      <p:ext uri="{BB962C8B-B14F-4D97-AF65-F5344CB8AC3E}">
        <p14:creationId xmlns:p14="http://schemas.microsoft.com/office/powerpoint/2010/main" val="211407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fade">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fade">
                                      <p:cBhvr>
                                        <p:cTn id="12" dur="500"/>
                                        <p:tgtEl>
                                          <p:spTgt spid="77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827">
                                            <p:txEl>
                                              <p:pRg st="2" end="2"/>
                                            </p:txEl>
                                          </p:spTgt>
                                        </p:tgtEl>
                                        <p:attrNameLst>
                                          <p:attrName>style.visibility</p:attrName>
                                        </p:attrNameLst>
                                      </p:cBhvr>
                                      <p:to>
                                        <p:strVal val="visible"/>
                                      </p:to>
                                    </p:set>
                                    <p:animEffect transition="in" filter="fade">
                                      <p:cBhvr>
                                        <p:cTn id="17" dur="500"/>
                                        <p:tgtEl>
                                          <p:spTgt spid="778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85800" y="152399"/>
            <a:ext cx="5029200" cy="936317"/>
          </a:xfrm>
        </p:spPr>
        <p:txBody>
          <a:bodyPr>
            <a:normAutofit/>
          </a:bodyPr>
          <a:lstStyle/>
          <a:p>
            <a:pPr algn="l"/>
            <a:r>
              <a:rPr lang="en-US" sz="3400"/>
              <a:t>Tổ chức bộ nhớ logic</a:t>
            </a:r>
          </a:p>
        </p:txBody>
      </p:sp>
      <p:sp>
        <p:nvSpPr>
          <p:cNvPr id="78851" name="Rectangle 3"/>
          <p:cNvSpPr>
            <a:spLocks noGrp="1" noChangeArrowheads="1"/>
          </p:cNvSpPr>
          <p:nvPr>
            <p:ph type="body" idx="1"/>
          </p:nvPr>
        </p:nvSpPr>
        <p:spPr>
          <a:xfrm>
            <a:off x="457200" y="1295400"/>
            <a:ext cx="8458200" cy="4830763"/>
          </a:xfrm>
        </p:spPr>
        <p:txBody>
          <a:bodyPr>
            <a:normAutofit/>
          </a:bodyPr>
          <a:lstStyle/>
          <a:p>
            <a:r>
              <a:rPr lang="en-US"/>
              <a:t>Bộ nhớ được cấu trúc một cách tuyến tính gồm các byte, chương trình được tổ chức thành các Modul.</a:t>
            </a:r>
          </a:p>
          <a:p>
            <a:r>
              <a:rPr lang="en-US"/>
              <a:t>Các Modul có thể được viết và thông dịch một cách độc lập.</a:t>
            </a:r>
          </a:p>
          <a:p>
            <a:r>
              <a:rPr lang="en-US"/>
              <a:t>Mức độ bảo vệ có thể khác nhau.</a:t>
            </a:r>
          </a:p>
          <a:p>
            <a:r>
              <a:rPr lang="en-US"/>
              <a:t>Modul có thể được chia sẻ giữa các tiến trình.</a:t>
            </a:r>
          </a:p>
        </p:txBody>
      </p:sp>
    </p:spTree>
    <p:extLst>
      <p:ext uri="{BB962C8B-B14F-4D97-AF65-F5344CB8AC3E}">
        <p14:creationId xmlns:p14="http://schemas.microsoft.com/office/powerpoint/2010/main" val="368484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box(in)">
                                      <p:cBhvr>
                                        <p:cTn id="7" dur="500"/>
                                        <p:tgtEl>
                                          <p:spTgt spid="78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8851">
                                            <p:txEl>
                                              <p:pRg st="1" end="1"/>
                                            </p:txEl>
                                          </p:spTgt>
                                        </p:tgtEl>
                                        <p:attrNameLst>
                                          <p:attrName>style.visibility</p:attrName>
                                        </p:attrNameLst>
                                      </p:cBhvr>
                                      <p:to>
                                        <p:strVal val="visible"/>
                                      </p:to>
                                    </p:set>
                                    <p:animEffect transition="in" filter="box(in)">
                                      <p:cBhvr>
                                        <p:cTn id="12" dur="500"/>
                                        <p:tgtEl>
                                          <p:spTgt spid="788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8851">
                                            <p:txEl>
                                              <p:pRg st="2" end="2"/>
                                            </p:txEl>
                                          </p:spTgt>
                                        </p:tgtEl>
                                        <p:attrNameLst>
                                          <p:attrName>style.visibility</p:attrName>
                                        </p:attrNameLst>
                                      </p:cBhvr>
                                      <p:to>
                                        <p:strVal val="visible"/>
                                      </p:to>
                                    </p:set>
                                    <p:animEffect transition="in" filter="box(in)">
                                      <p:cBhvr>
                                        <p:cTn id="17" dur="500"/>
                                        <p:tgtEl>
                                          <p:spTgt spid="788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8851">
                                            <p:txEl>
                                              <p:pRg st="3" end="3"/>
                                            </p:txEl>
                                          </p:spTgt>
                                        </p:tgtEl>
                                        <p:attrNameLst>
                                          <p:attrName>style.visibility</p:attrName>
                                        </p:attrNameLst>
                                      </p:cBhvr>
                                      <p:to>
                                        <p:strVal val="visible"/>
                                      </p:to>
                                    </p:set>
                                    <p:animEffect transition="in" filter="box(in)">
                                      <p:cBhvr>
                                        <p:cTn id="22" dur="500"/>
                                        <p:tgtEl>
                                          <p:spTgt spid="788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body" idx="1"/>
          </p:nvPr>
        </p:nvSpPr>
        <p:spPr>
          <a:xfrm>
            <a:off x="304800" y="1295400"/>
            <a:ext cx="8686800" cy="4830763"/>
          </a:xfrm>
        </p:spPr>
        <p:txBody>
          <a:bodyPr>
            <a:normAutofit/>
          </a:bodyPr>
          <a:lstStyle/>
          <a:p>
            <a:r>
              <a:rPr lang="en-US">
                <a:latin typeface="Times New Roman" pitchFamily="18" charset="0"/>
              </a:rPr>
              <a:t>Bộ nhớ máy tính được tổ chức theo 2 cấp:</a:t>
            </a:r>
          </a:p>
          <a:p>
            <a:pPr lvl="1"/>
            <a:r>
              <a:rPr lang="en-US">
                <a:latin typeface="Times New Roman" pitchFamily="18" charset="0"/>
              </a:rPr>
              <a:t>Bộ nhớ chính: tốc độ truy xuất nhanh, nhưng giá thành cao và dữ liệu không thể tồn tại lâu dài trên nó.  </a:t>
            </a:r>
          </a:p>
          <a:p>
            <a:pPr lvl="1"/>
            <a:r>
              <a:rPr lang="en-US">
                <a:latin typeface="Times New Roman" pitchFamily="18" charset="0"/>
              </a:rPr>
              <a:t>Bộ nhớ phụ: giá rẻ, dung lượng lớn, dữ liệu được lưu trữ lâu dài nhưng tốc độ truy xuất chậm.</a:t>
            </a:r>
          </a:p>
          <a:p>
            <a:pPr>
              <a:buFont typeface="Wingdings" pitchFamily="2" charset="2"/>
              <a:buChar char="ð"/>
            </a:pPr>
            <a:r>
              <a:rPr lang="en-US">
                <a:latin typeface="Times New Roman" pitchFamily="18" charset="0"/>
              </a:rPr>
              <a:t>Theo giản đồ 2 cấp này, việc tổ chức luồng thông tin giữa bộ nhớ chính và bộ nhớ phụ là nhiệm vụ quan trọng của hệ thống.</a:t>
            </a:r>
          </a:p>
        </p:txBody>
      </p:sp>
      <p:sp>
        <p:nvSpPr>
          <p:cNvPr id="5" name="Rectangle 2"/>
          <p:cNvSpPr>
            <a:spLocks noGrp="1" noChangeArrowheads="1"/>
          </p:cNvSpPr>
          <p:nvPr>
            <p:ph type="title"/>
          </p:nvPr>
        </p:nvSpPr>
        <p:spPr>
          <a:xfrm>
            <a:off x="685800" y="152399"/>
            <a:ext cx="5029200" cy="936317"/>
          </a:xfrm>
        </p:spPr>
        <p:txBody>
          <a:bodyPr>
            <a:normAutofit/>
          </a:bodyPr>
          <a:lstStyle/>
          <a:p>
            <a:pPr algn="l"/>
            <a:r>
              <a:rPr lang="en-US" sz="3400"/>
              <a:t>Tổ chức bộ nhớ vật lý</a:t>
            </a:r>
          </a:p>
        </p:txBody>
      </p:sp>
    </p:spTree>
    <p:extLst>
      <p:ext uri="{BB962C8B-B14F-4D97-AF65-F5344CB8AC3E}">
        <p14:creationId xmlns:p14="http://schemas.microsoft.com/office/powerpoint/2010/main" val="4045432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box(in)">
                                      <p:cBhvr>
                                        <p:cTn id="7" dur="500"/>
                                        <p:tgtEl>
                                          <p:spTgt spid="798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9875">
                                            <p:txEl>
                                              <p:pRg st="1" end="1"/>
                                            </p:txEl>
                                          </p:spTgt>
                                        </p:tgtEl>
                                        <p:attrNameLst>
                                          <p:attrName>style.visibility</p:attrName>
                                        </p:attrNameLst>
                                      </p:cBhvr>
                                      <p:to>
                                        <p:strVal val="visible"/>
                                      </p:to>
                                    </p:set>
                                    <p:animEffect transition="in" filter="box(in)">
                                      <p:cBhvr>
                                        <p:cTn id="12" dur="500"/>
                                        <p:tgtEl>
                                          <p:spTgt spid="798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9875">
                                            <p:txEl>
                                              <p:pRg st="2" end="2"/>
                                            </p:txEl>
                                          </p:spTgt>
                                        </p:tgtEl>
                                        <p:attrNameLst>
                                          <p:attrName>style.visibility</p:attrName>
                                        </p:attrNameLst>
                                      </p:cBhvr>
                                      <p:to>
                                        <p:strVal val="visible"/>
                                      </p:to>
                                    </p:set>
                                    <p:animEffect transition="in" filter="box(in)">
                                      <p:cBhvr>
                                        <p:cTn id="17" dur="500"/>
                                        <p:tgtEl>
                                          <p:spTgt spid="798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9875">
                                            <p:txEl>
                                              <p:pRg st="3" end="3"/>
                                            </p:txEl>
                                          </p:spTgt>
                                        </p:tgtEl>
                                        <p:attrNameLst>
                                          <p:attrName>style.visibility</p:attrName>
                                        </p:attrNameLst>
                                      </p:cBhvr>
                                      <p:to>
                                        <p:strVal val="visible"/>
                                      </p:to>
                                    </p:set>
                                    <p:animEffect transition="in" filter="box(in)">
                                      <p:cBhvr>
                                        <p:cTn id="22" dur="500"/>
                                        <p:tgtEl>
                                          <p:spTgt spid="798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04800" y="152399"/>
            <a:ext cx="7620000" cy="936317"/>
          </a:xfrm>
        </p:spPr>
        <p:txBody>
          <a:bodyPr>
            <a:noAutofit/>
          </a:bodyPr>
          <a:lstStyle/>
          <a:p>
            <a:pPr algn="l"/>
            <a:r>
              <a:rPr lang="en-US" sz="3400"/>
              <a:t>Không gian địa chỉ và không gian vật lý</a:t>
            </a:r>
          </a:p>
        </p:txBody>
      </p:sp>
      <p:sp>
        <p:nvSpPr>
          <p:cNvPr id="69635" name="Rectangle 3"/>
          <p:cNvSpPr>
            <a:spLocks noGrp="1" noChangeArrowheads="1"/>
          </p:cNvSpPr>
          <p:nvPr>
            <p:ph type="body" idx="1"/>
          </p:nvPr>
        </p:nvSpPr>
        <p:spPr/>
        <p:txBody>
          <a:bodyPr/>
          <a:lstStyle/>
          <a:p>
            <a:pPr algn="just"/>
            <a:r>
              <a:rPr lang="en-US"/>
              <a:t>Địa chỉ logic: còn gọi là địa chỉ ảo, là tất cả các địa chỉ do bộ xử lý tạo ra. </a:t>
            </a:r>
          </a:p>
          <a:p>
            <a:pPr algn="just"/>
            <a:r>
              <a:rPr lang="en-US"/>
              <a:t>Địa chỉ vật lý: là địa chỉ thực tế mà trình quản lý bộ nhớ nhìn thấy và thao tác. </a:t>
            </a:r>
          </a:p>
          <a:p>
            <a:pPr algn="just"/>
            <a:r>
              <a:rPr lang="en-US"/>
              <a:t>Không gian địa chỉ: là tập hợp tất cả các địa chỉ ảo phát sinh bởi một chương trình. </a:t>
            </a:r>
          </a:p>
          <a:p>
            <a:pPr algn="just"/>
            <a:r>
              <a:rPr lang="en-US"/>
              <a:t>Không gian vật lý: là tập hợp tất cả các địa chỉ vật lý tương ứng với các địa chỉ ảo.</a:t>
            </a:r>
          </a:p>
        </p:txBody>
      </p:sp>
    </p:spTree>
    <p:extLst>
      <p:ext uri="{BB962C8B-B14F-4D97-AF65-F5344CB8AC3E}">
        <p14:creationId xmlns:p14="http://schemas.microsoft.com/office/powerpoint/2010/main" val="3292556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box(in)">
                                      <p:cBhvr>
                                        <p:cTn id="7" dur="500"/>
                                        <p:tgtEl>
                                          <p:spTgt spid="69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9635">
                                            <p:txEl>
                                              <p:pRg st="1" end="1"/>
                                            </p:txEl>
                                          </p:spTgt>
                                        </p:tgtEl>
                                        <p:attrNameLst>
                                          <p:attrName>style.visibility</p:attrName>
                                        </p:attrNameLst>
                                      </p:cBhvr>
                                      <p:to>
                                        <p:strVal val="visible"/>
                                      </p:to>
                                    </p:set>
                                    <p:animEffect transition="in" filter="box(in)">
                                      <p:cBhvr>
                                        <p:cTn id="12" dur="500"/>
                                        <p:tgtEl>
                                          <p:spTgt spid="696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9635">
                                            <p:txEl>
                                              <p:pRg st="2" end="2"/>
                                            </p:txEl>
                                          </p:spTgt>
                                        </p:tgtEl>
                                        <p:attrNameLst>
                                          <p:attrName>style.visibility</p:attrName>
                                        </p:attrNameLst>
                                      </p:cBhvr>
                                      <p:to>
                                        <p:strVal val="visible"/>
                                      </p:to>
                                    </p:set>
                                    <p:animEffect transition="in" filter="box(in)">
                                      <p:cBhvr>
                                        <p:cTn id="17" dur="500"/>
                                        <p:tgtEl>
                                          <p:spTgt spid="696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69635">
                                            <p:txEl>
                                              <p:pRg st="3" end="3"/>
                                            </p:txEl>
                                          </p:spTgt>
                                        </p:tgtEl>
                                        <p:attrNameLst>
                                          <p:attrName>style.visibility</p:attrName>
                                        </p:attrNameLst>
                                      </p:cBhvr>
                                      <p:to>
                                        <p:strVal val="visible"/>
                                      </p:to>
                                    </p:set>
                                    <p:animEffect transition="in" filter="box(in)">
                                      <p:cBhvr>
                                        <p:cTn id="22" dur="500"/>
                                        <p:tgtEl>
                                          <p:spTgt spid="696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85800" y="152399"/>
            <a:ext cx="5638800" cy="936317"/>
          </a:xfrm>
        </p:spPr>
        <p:txBody>
          <a:bodyPr>
            <a:normAutofit/>
          </a:bodyPr>
          <a:lstStyle/>
          <a:p>
            <a:pPr algn="l"/>
            <a:r>
              <a:rPr lang="en-US" sz="3400"/>
              <a:t>Các cấu trúc chương trình</a:t>
            </a:r>
          </a:p>
        </p:txBody>
      </p:sp>
      <p:sp>
        <p:nvSpPr>
          <p:cNvPr id="71685" name="Rectangle 5"/>
          <p:cNvSpPr>
            <a:spLocks noGrp="1" noChangeArrowheads="1"/>
          </p:cNvSpPr>
          <p:nvPr>
            <p:ph type="body" idx="1"/>
          </p:nvPr>
        </p:nvSpPr>
        <p:spPr/>
        <p:txBody>
          <a:bodyPr/>
          <a:lstStyle/>
          <a:p>
            <a:r>
              <a:rPr lang="en-US"/>
              <a:t>Cấu trúc chương trình tuyến tính.</a:t>
            </a:r>
          </a:p>
          <a:p>
            <a:r>
              <a:rPr lang="en-US"/>
              <a:t>Cấu trúc chương trình động.</a:t>
            </a:r>
          </a:p>
          <a:p>
            <a:r>
              <a:rPr lang="en-US"/>
              <a:t>Cấu trúc chương trình Overlay.</a:t>
            </a:r>
          </a:p>
          <a:p>
            <a:r>
              <a:rPr lang="en-US"/>
              <a:t>Cấu trúc chương trình phân trang.</a:t>
            </a:r>
          </a:p>
          <a:p>
            <a:r>
              <a:rPr lang="en-US"/>
              <a:t>Cấu trúc chương trình phân đoạn.</a:t>
            </a:r>
          </a:p>
        </p:txBody>
      </p:sp>
    </p:spTree>
    <p:extLst>
      <p:ext uri="{BB962C8B-B14F-4D97-AF65-F5344CB8AC3E}">
        <p14:creationId xmlns:p14="http://schemas.microsoft.com/office/powerpoint/2010/main" val="312540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685">
                                            <p:txEl>
                                              <p:pRg st="0" end="0"/>
                                            </p:txEl>
                                          </p:spTgt>
                                        </p:tgtEl>
                                        <p:attrNameLst>
                                          <p:attrName>style.visibility</p:attrName>
                                        </p:attrNameLst>
                                      </p:cBhvr>
                                      <p:to>
                                        <p:strVal val="visible"/>
                                      </p:to>
                                    </p:set>
                                    <p:animEffect transition="in" filter="fade">
                                      <p:cBhvr>
                                        <p:cTn id="7" dur="500"/>
                                        <p:tgtEl>
                                          <p:spTgt spid="7168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685">
                                            <p:txEl>
                                              <p:pRg st="1" end="1"/>
                                            </p:txEl>
                                          </p:spTgt>
                                        </p:tgtEl>
                                        <p:attrNameLst>
                                          <p:attrName>style.visibility</p:attrName>
                                        </p:attrNameLst>
                                      </p:cBhvr>
                                      <p:to>
                                        <p:strVal val="visible"/>
                                      </p:to>
                                    </p:set>
                                    <p:animEffect transition="in" filter="fade">
                                      <p:cBhvr>
                                        <p:cTn id="11" dur="500"/>
                                        <p:tgtEl>
                                          <p:spTgt spid="7168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685">
                                            <p:txEl>
                                              <p:pRg st="2" end="2"/>
                                            </p:txEl>
                                          </p:spTgt>
                                        </p:tgtEl>
                                        <p:attrNameLst>
                                          <p:attrName>style.visibility</p:attrName>
                                        </p:attrNameLst>
                                      </p:cBhvr>
                                      <p:to>
                                        <p:strVal val="visible"/>
                                      </p:to>
                                    </p:set>
                                    <p:animEffect transition="in" filter="fade">
                                      <p:cBhvr>
                                        <p:cTn id="15" dur="500"/>
                                        <p:tgtEl>
                                          <p:spTgt spid="7168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1685">
                                            <p:txEl>
                                              <p:pRg st="3" end="3"/>
                                            </p:txEl>
                                          </p:spTgt>
                                        </p:tgtEl>
                                        <p:attrNameLst>
                                          <p:attrName>style.visibility</p:attrName>
                                        </p:attrNameLst>
                                      </p:cBhvr>
                                      <p:to>
                                        <p:strVal val="visible"/>
                                      </p:to>
                                    </p:set>
                                    <p:animEffect transition="in" filter="fade">
                                      <p:cBhvr>
                                        <p:cTn id="19" dur="500"/>
                                        <p:tgtEl>
                                          <p:spTgt spid="7168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1685">
                                            <p:txEl>
                                              <p:pRg st="4" end="4"/>
                                            </p:txEl>
                                          </p:spTgt>
                                        </p:tgtEl>
                                        <p:attrNameLst>
                                          <p:attrName>style.visibility</p:attrName>
                                        </p:attrNameLst>
                                      </p:cBhvr>
                                      <p:to>
                                        <p:strVal val="visible"/>
                                      </p:to>
                                    </p:set>
                                    <p:animEffect transition="in" filter="fade">
                                      <p:cBhvr>
                                        <p:cTn id="23" dur="500"/>
                                        <p:tgtEl>
                                          <p:spTgt spid="7168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762000" y="122815"/>
            <a:ext cx="8229600" cy="762000"/>
          </a:xfrm>
        </p:spPr>
        <p:txBody>
          <a:bodyPr>
            <a:normAutofit/>
          </a:bodyPr>
          <a:lstStyle/>
          <a:p>
            <a:r>
              <a:rPr lang="en-US" sz="3400"/>
              <a:t>Cấu trúc chương trình tuyến tính</a:t>
            </a:r>
          </a:p>
        </p:txBody>
      </p:sp>
      <p:sp>
        <p:nvSpPr>
          <p:cNvPr id="83971" name="Rectangle 3"/>
          <p:cNvSpPr>
            <a:spLocks noGrp="1" noChangeArrowheads="1"/>
          </p:cNvSpPr>
          <p:nvPr>
            <p:ph type="body" idx="1"/>
          </p:nvPr>
        </p:nvSpPr>
        <p:spPr>
          <a:xfrm>
            <a:off x="571809" y="3124200"/>
            <a:ext cx="8555158" cy="1600200"/>
          </a:xfrm>
        </p:spPr>
        <p:txBody>
          <a:bodyPr/>
          <a:lstStyle/>
          <a:p>
            <a:pPr>
              <a:spcBef>
                <a:spcPts val="1800"/>
              </a:spcBef>
            </a:pPr>
            <a:r>
              <a:rPr lang="en-US" sz="2400"/>
              <a:t>Tất cả các modul, thư viện sử dụng trong chương trình khi biên dịch sẽ được biên dịch thành 1 modul duy nhất.</a:t>
            </a:r>
          </a:p>
          <a:p>
            <a:r>
              <a:rPr lang="en-US" sz="2400"/>
              <a:t>Khi thực hiện HĐH phải nạp toàn bộ modul này vào bộ nhớ.</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85984"/>
            <a:ext cx="7115338" cy="2138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51116" y="4772547"/>
            <a:ext cx="4657025" cy="1475853"/>
          </a:xfrm>
          <a:prstGeom prst="rect">
            <a:avLst/>
          </a:prstGeom>
          <a:solidFill>
            <a:schemeClr val="accent2">
              <a:lumMod val="20000"/>
              <a:lumOff val="80000"/>
            </a:schemeClr>
          </a:solidFill>
        </p:spPr>
        <p:txBody>
          <a:bodyPr wrap="square" rtlCol="0">
            <a:spAutoFit/>
          </a:bodyPr>
          <a:lstStyle/>
          <a:p>
            <a:pPr marL="342900" indent="-342900">
              <a:buFont typeface="Arial" pitchFamily="34" charset="0"/>
              <a:buChar char="•"/>
            </a:pPr>
            <a:r>
              <a:rPr lang="en-US" sz="2000">
                <a:latin typeface="Times New Roman" pitchFamily="18" charset="0"/>
                <a:cs typeface="Times New Roman" pitchFamily="18" charset="0"/>
              </a:rPr>
              <a:t>Nhược điểm;</a:t>
            </a:r>
          </a:p>
          <a:p>
            <a:pPr marL="548640" lvl="1" indent="-274320">
              <a:lnSpc>
                <a:spcPct val="120000"/>
              </a:lnSpc>
              <a:buFont typeface="Wingdings" pitchFamily="2" charset="2"/>
              <a:buChar char="ü"/>
            </a:pPr>
            <a:r>
              <a:rPr lang="en-US" sz="2000">
                <a:latin typeface="Times New Roman" pitchFamily="18" charset="0"/>
                <a:cs typeface="Times New Roman" pitchFamily="18" charset="0"/>
              </a:rPr>
              <a:t>Lãng phí bộ nhớ.</a:t>
            </a:r>
          </a:p>
          <a:p>
            <a:pPr marL="548640" lvl="1" indent="-274320">
              <a:lnSpc>
                <a:spcPct val="120000"/>
              </a:lnSpc>
              <a:buFont typeface="Wingdings" pitchFamily="2" charset="2"/>
              <a:buChar char="ü"/>
            </a:pPr>
            <a:r>
              <a:rPr lang="en-US" sz="2000">
                <a:latin typeface="Times New Roman" pitchFamily="18" charset="0"/>
                <a:cs typeface="Times New Roman" pitchFamily="18" charset="0"/>
              </a:rPr>
              <a:t>Không thực hiện được chương trình có kích thước &gt; bộ nhớ vật lý.</a:t>
            </a:r>
          </a:p>
        </p:txBody>
      </p:sp>
      <p:sp>
        <p:nvSpPr>
          <p:cNvPr id="6" name="TextBox 5"/>
          <p:cNvSpPr txBox="1"/>
          <p:nvPr/>
        </p:nvSpPr>
        <p:spPr>
          <a:xfrm>
            <a:off x="35859" y="4744121"/>
            <a:ext cx="4415257" cy="1537409"/>
          </a:xfrm>
          <a:prstGeom prst="rect">
            <a:avLst/>
          </a:prstGeom>
          <a:solidFill>
            <a:schemeClr val="accent3">
              <a:lumMod val="95000"/>
            </a:schemeClr>
          </a:solidFill>
        </p:spPr>
        <p:txBody>
          <a:bodyPr wrap="square" rtlCol="0">
            <a:spAutoFit/>
          </a:bodyPr>
          <a:lstStyle/>
          <a:p>
            <a:pPr marL="342900" indent="-342900">
              <a:lnSpc>
                <a:spcPct val="120000"/>
              </a:lnSpc>
              <a:buFont typeface="Arial" pitchFamily="34" charset="0"/>
              <a:buChar char="•"/>
            </a:pPr>
            <a:r>
              <a:rPr lang="en-US" sz="2000">
                <a:latin typeface="Times New Roman" pitchFamily="18" charset="0"/>
                <a:cs typeface="Times New Roman" pitchFamily="18" charset="0"/>
              </a:rPr>
              <a:t>Ưu điểm:</a:t>
            </a:r>
          </a:p>
          <a:p>
            <a:pPr marL="548640" lvl="1" indent="-274320">
              <a:lnSpc>
                <a:spcPct val="120000"/>
              </a:lnSpc>
              <a:buFont typeface="Wingdings" pitchFamily="2" charset="2"/>
              <a:buChar char="ü"/>
            </a:pPr>
            <a:r>
              <a:rPr lang="en-US" sz="2000">
                <a:latin typeface="Times New Roman" pitchFamily="18" charset="0"/>
                <a:cs typeface="Times New Roman" pitchFamily="18" charset="0"/>
              </a:rPr>
              <a:t>Đơn giản, dễ tổ chức biên tập và định vị chương trình.</a:t>
            </a:r>
          </a:p>
          <a:p>
            <a:pPr marL="548640" lvl="1" indent="-274320">
              <a:lnSpc>
                <a:spcPct val="120000"/>
              </a:lnSpc>
              <a:buFont typeface="Wingdings" pitchFamily="2" charset="2"/>
              <a:buChar char="ü"/>
            </a:pPr>
            <a:r>
              <a:rPr lang="en-US" sz="2000">
                <a:latin typeface="Times New Roman" pitchFamily="18" charset="0"/>
                <a:cs typeface="Times New Roman" pitchFamily="18" charset="0"/>
              </a:rPr>
              <a:t>Thời gian thực hiện nhanh.</a:t>
            </a:r>
          </a:p>
        </p:txBody>
      </p:sp>
    </p:spTree>
    <p:extLst>
      <p:ext uri="{BB962C8B-B14F-4D97-AF65-F5344CB8AC3E}">
        <p14:creationId xmlns:p14="http://schemas.microsoft.com/office/powerpoint/2010/main" val="193911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971">
                                            <p:txEl>
                                              <p:pRg st="0" end="0"/>
                                            </p:txEl>
                                          </p:spTgt>
                                        </p:tgtEl>
                                        <p:attrNameLst>
                                          <p:attrName>style.visibility</p:attrName>
                                        </p:attrNameLst>
                                      </p:cBhvr>
                                      <p:to>
                                        <p:strVal val="visible"/>
                                      </p:to>
                                    </p:set>
                                    <p:animEffect transition="in" filter="fade">
                                      <p:cBhvr>
                                        <p:cTn id="12" dur="500"/>
                                        <p:tgtEl>
                                          <p:spTgt spid="8397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971">
                                            <p:txEl>
                                              <p:pRg st="1" end="1"/>
                                            </p:txEl>
                                          </p:spTgt>
                                        </p:tgtEl>
                                        <p:attrNameLst>
                                          <p:attrName>style.visibility</p:attrName>
                                        </p:attrNameLst>
                                      </p:cBhvr>
                                      <p:to>
                                        <p:strVal val="visible"/>
                                      </p:to>
                                    </p:set>
                                    <p:animEffect transition="in" filter="fade">
                                      <p:cBhvr>
                                        <p:cTn id="17" dur="500"/>
                                        <p:tgtEl>
                                          <p:spTgt spid="8397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animEffect transition="in" filter="fade">
                                      <p:cBhvr>
                                        <p:cTn id="35" dur="500"/>
                                        <p:tgtEl>
                                          <p:spTgt spid="2">
                                            <p:txEl>
                                              <p:pRg st="0" end="0"/>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Effect transition="in" filter="fade">
                                      <p:cBhvr>
                                        <p:cTn id="39" dur="500"/>
                                        <p:tgtEl>
                                          <p:spTgt spid="2">
                                            <p:txEl>
                                              <p:pRg st="1" end="1"/>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animEffect transition="in" filter="fade">
                                      <p:cBhvr>
                                        <p:cTn id="4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62000" y="152400"/>
            <a:ext cx="8229600" cy="762000"/>
          </a:xfrm>
        </p:spPr>
        <p:txBody>
          <a:bodyPr>
            <a:normAutofit/>
          </a:bodyPr>
          <a:lstStyle/>
          <a:p>
            <a:r>
              <a:rPr lang="en-US" sz="3400"/>
              <a:t>Cấu trúc chương trình động</a:t>
            </a:r>
          </a:p>
        </p:txBody>
      </p:sp>
      <p:sp>
        <p:nvSpPr>
          <p:cNvPr id="84995" name="Rectangle 3"/>
          <p:cNvSpPr>
            <a:spLocks noGrp="1" noChangeArrowheads="1"/>
          </p:cNvSpPr>
          <p:nvPr>
            <p:ph type="body" idx="1"/>
          </p:nvPr>
        </p:nvSpPr>
        <p:spPr>
          <a:xfrm>
            <a:off x="457200" y="1143001"/>
            <a:ext cx="8229600" cy="2658478"/>
          </a:xfrm>
        </p:spPr>
        <p:txBody>
          <a:bodyPr>
            <a:normAutofit fontScale="92500"/>
          </a:bodyPr>
          <a:lstStyle/>
          <a:p>
            <a:r>
              <a:rPr lang="en-US" sz="2600"/>
              <a:t>Mỗi Modul được biên tập riêng.</a:t>
            </a:r>
          </a:p>
          <a:p>
            <a:r>
              <a:rPr lang="en-US" sz="2600"/>
              <a:t>Khi thực hiện hệ thống sẽ định vị modul gốc.</a:t>
            </a:r>
          </a:p>
          <a:p>
            <a:r>
              <a:rPr lang="en-US" sz="2600"/>
              <a:t>Cần tới modul nào sẽ xin bộ nhớ và nạp modul đó vào.</a:t>
            </a:r>
          </a:p>
          <a:p>
            <a:r>
              <a:rPr lang="en-US" sz="2600"/>
              <a:t>Khi sử dụng xong một modul, hoặc khi thiếu vùng nhớ sẽ đưa những modul không cần thiết ra ngoài.</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178" y="3855720"/>
            <a:ext cx="6812422"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3883794"/>
            <a:ext cx="6907017"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55" y="3867752"/>
            <a:ext cx="6794303"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975" y="3855720"/>
            <a:ext cx="6770499"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839" y="3855720"/>
            <a:ext cx="6821481"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3855720"/>
            <a:ext cx="6812422"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057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fade">
                                      <p:cBhvr>
                                        <p:cTn id="7" dur="500"/>
                                        <p:tgtEl>
                                          <p:spTgt spid="8499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995">
                                            <p:txEl>
                                              <p:pRg st="1" end="1"/>
                                            </p:txEl>
                                          </p:spTgt>
                                        </p:tgtEl>
                                        <p:attrNameLst>
                                          <p:attrName>style.visibility</p:attrName>
                                        </p:attrNameLst>
                                      </p:cBhvr>
                                      <p:to>
                                        <p:strVal val="visible"/>
                                      </p:to>
                                    </p:set>
                                    <p:animEffect transition="in" filter="fade">
                                      <p:cBhvr>
                                        <p:cTn id="15" dur="500"/>
                                        <p:tgtEl>
                                          <p:spTgt spid="8499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1"/>
                                        </p:tgtEl>
                                        <p:attrNameLst>
                                          <p:attrName>style.visibility</p:attrName>
                                        </p:attrNameLst>
                                      </p:cBhvr>
                                      <p:to>
                                        <p:strVal val="visible"/>
                                      </p:to>
                                    </p:set>
                                    <p:animEffect transition="in" filter="fade">
                                      <p:cBhvr>
                                        <p:cTn id="18" dur="500"/>
                                        <p:tgtEl>
                                          <p:spTgt spid="20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4995">
                                            <p:txEl>
                                              <p:pRg st="2" end="2"/>
                                            </p:txEl>
                                          </p:spTgt>
                                        </p:tgtEl>
                                        <p:attrNameLst>
                                          <p:attrName>style.visibility</p:attrName>
                                        </p:attrNameLst>
                                      </p:cBhvr>
                                      <p:to>
                                        <p:strVal val="visible"/>
                                      </p:to>
                                    </p:set>
                                    <p:animEffect transition="in" filter="fade">
                                      <p:cBhvr>
                                        <p:cTn id="23" dur="500"/>
                                        <p:tgtEl>
                                          <p:spTgt spid="8499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52"/>
                                        </p:tgtEl>
                                        <p:attrNameLst>
                                          <p:attrName>style.visibility</p:attrName>
                                        </p:attrNameLst>
                                      </p:cBhvr>
                                      <p:to>
                                        <p:strVal val="visible"/>
                                      </p:to>
                                    </p:set>
                                    <p:animEffect transition="in" filter="fade">
                                      <p:cBhvr>
                                        <p:cTn id="26" dur="500"/>
                                        <p:tgtEl>
                                          <p:spTgt spid="2052"/>
                                        </p:tgtEl>
                                      </p:cBhvr>
                                    </p:animEffect>
                                  </p:childTnLst>
                                </p:cTn>
                              </p:par>
                            </p:childTnLst>
                          </p:cTn>
                        </p:par>
                        <p:par>
                          <p:cTn id="27" fill="hold">
                            <p:stCondLst>
                              <p:cond delay="500"/>
                            </p:stCondLst>
                            <p:childTnLst>
                              <p:par>
                                <p:cTn id="28" presetID="10" presetClass="entr" presetSubtype="0" fill="hold" nodeType="afterEffect">
                                  <p:stCondLst>
                                    <p:cond delay="1000"/>
                                  </p:stCondLst>
                                  <p:childTnLst>
                                    <p:set>
                                      <p:cBhvr>
                                        <p:cTn id="29" dur="1" fill="hold">
                                          <p:stCondLst>
                                            <p:cond delay="0"/>
                                          </p:stCondLst>
                                        </p:cTn>
                                        <p:tgtEl>
                                          <p:spTgt spid="2053"/>
                                        </p:tgtEl>
                                        <p:attrNameLst>
                                          <p:attrName>style.visibility</p:attrName>
                                        </p:attrNameLst>
                                      </p:cBhvr>
                                      <p:to>
                                        <p:strVal val="visible"/>
                                      </p:to>
                                    </p:set>
                                    <p:animEffect transition="in" filter="fade">
                                      <p:cBhvr>
                                        <p:cTn id="30" dur="500"/>
                                        <p:tgtEl>
                                          <p:spTgt spid="205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4995">
                                            <p:txEl>
                                              <p:pRg st="3" end="3"/>
                                            </p:txEl>
                                          </p:spTgt>
                                        </p:tgtEl>
                                        <p:attrNameLst>
                                          <p:attrName>style.visibility</p:attrName>
                                        </p:attrNameLst>
                                      </p:cBhvr>
                                      <p:to>
                                        <p:strVal val="visible"/>
                                      </p:to>
                                    </p:set>
                                    <p:animEffect transition="in" filter="fade">
                                      <p:cBhvr>
                                        <p:cTn id="35" dur="500"/>
                                        <p:tgtEl>
                                          <p:spTgt spid="84995">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054"/>
                                        </p:tgtEl>
                                        <p:attrNameLst>
                                          <p:attrName>style.visibility</p:attrName>
                                        </p:attrNameLst>
                                      </p:cBhvr>
                                      <p:to>
                                        <p:strVal val="visible"/>
                                      </p:to>
                                    </p:set>
                                    <p:animEffect transition="in" filter="fade">
                                      <p:cBhvr>
                                        <p:cTn id="38" dur="500"/>
                                        <p:tgtEl>
                                          <p:spTgt spid="205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animEffect transition="in" filter="fade">
                                      <p:cBhvr>
                                        <p:cTn id="43"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18ED8F2-8B22-4218-82F9-5550FF45188E}" type="slidenum">
              <a:rPr lang="en-US" altLang="en-US"/>
              <a:pPr/>
              <a:t>19</a:t>
            </a:fld>
            <a:endParaRPr lang="en-US" altLang="en-US"/>
          </a:p>
        </p:txBody>
      </p:sp>
      <p:sp>
        <p:nvSpPr>
          <p:cNvPr id="14338" name="Rectangle 2"/>
          <p:cNvSpPr>
            <a:spLocks noGrp="1" noChangeArrowheads="1"/>
          </p:cNvSpPr>
          <p:nvPr>
            <p:ph type="title"/>
          </p:nvPr>
        </p:nvSpPr>
        <p:spPr>
          <a:xfrm>
            <a:off x="685800" y="228600"/>
            <a:ext cx="8229600" cy="762000"/>
          </a:xfrm>
        </p:spPr>
        <p:txBody>
          <a:bodyPr>
            <a:normAutofit/>
          </a:bodyPr>
          <a:lstStyle/>
          <a:p>
            <a:r>
              <a:rPr lang="en-US" sz="3200"/>
              <a:t>HỆ THỐNG DESKTOP</a:t>
            </a:r>
          </a:p>
        </p:txBody>
      </p:sp>
      <p:sp>
        <p:nvSpPr>
          <p:cNvPr id="14339" name="Rectangle 3"/>
          <p:cNvSpPr>
            <a:spLocks noGrp="1" noChangeArrowheads="1"/>
          </p:cNvSpPr>
          <p:nvPr>
            <p:ph type="body" idx="1"/>
          </p:nvPr>
        </p:nvSpPr>
        <p:spPr>
          <a:xfrm>
            <a:off x="152400" y="1295400"/>
            <a:ext cx="8763000" cy="4038600"/>
          </a:xfrm>
        </p:spPr>
        <p:txBody>
          <a:bodyPr>
            <a:noAutofit/>
          </a:bodyPr>
          <a:lstStyle/>
          <a:p>
            <a:pPr algn="just">
              <a:tabLst>
                <a:tab pos="6000750" algn="l"/>
              </a:tabLst>
            </a:pPr>
            <a:r>
              <a:rPr lang="en-US" i="1"/>
              <a:t>Personal computers</a:t>
            </a:r>
            <a:r>
              <a:rPr lang="en-US"/>
              <a:t> - hệ thống máy tính được thiết kế thuận tiện và dễ điều khiển đối với người sử dụng.</a:t>
            </a:r>
          </a:p>
          <a:p>
            <a:pPr algn="just">
              <a:tabLst>
                <a:tab pos="6000750" algn="l"/>
              </a:tabLst>
            </a:pPr>
            <a:r>
              <a:rPr lang="en-US"/>
              <a:t>Thường mỗi người sở hữu một máy tính, do đó không quá tập trung vào các tính năng tiên tiến của CPU và các tính năng bảo mật.</a:t>
            </a:r>
          </a:p>
          <a:p>
            <a:pPr algn="just">
              <a:tabLst>
                <a:tab pos="6000750" algn="l"/>
              </a:tabLst>
            </a:pPr>
            <a:r>
              <a:rPr lang="en-US"/>
              <a:t>Có thể chạy vài loại HĐH khác nhau (Windows, UNIX, Linux...)</a:t>
            </a:r>
          </a:p>
        </p:txBody>
      </p:sp>
      <p:pic>
        <p:nvPicPr>
          <p:cNvPr id="7170" name="Picture 2" descr="C:\Users\Administrator.MH9NAXVY7W2Q5DQ\Desktop\chỉ mụ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682" y="4525122"/>
            <a:ext cx="3729836"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215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animEffect transition="in" filter="fade">
                                      <p:cBhvr>
                                        <p:cTn id="11" dur="500"/>
                                        <p:tgtEl>
                                          <p:spTgt spid="14339">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animEffect transition="in" filter="fade">
                                      <p:cBhvr>
                                        <p:cTn id="15" dur="500"/>
                                        <p:tgtEl>
                                          <p:spTgt spid="14339">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170"/>
                                        </p:tgtEl>
                                        <p:attrNameLst>
                                          <p:attrName>style.visibility</p:attrName>
                                        </p:attrNameLst>
                                      </p:cBhvr>
                                      <p:to>
                                        <p:strVal val="visible"/>
                                      </p:to>
                                    </p:set>
                                    <p:animEffect transition="in" filter="fade">
                                      <p:cBhvr>
                                        <p:cTn id="1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95632" y="228600"/>
            <a:ext cx="8229600" cy="762000"/>
          </a:xfrm>
        </p:spPr>
        <p:txBody>
          <a:bodyPr>
            <a:normAutofit/>
          </a:bodyPr>
          <a:lstStyle/>
          <a:p>
            <a:r>
              <a:rPr lang="en-US" sz="3400"/>
              <a:t>Cấu trúc chương trình Overlay</a:t>
            </a:r>
          </a:p>
        </p:txBody>
      </p:sp>
      <p:sp>
        <p:nvSpPr>
          <p:cNvPr id="86019" name="Rectangle 3"/>
          <p:cNvSpPr>
            <a:spLocks noGrp="1" noChangeArrowheads="1"/>
          </p:cNvSpPr>
          <p:nvPr>
            <p:ph type="body" idx="1"/>
          </p:nvPr>
        </p:nvSpPr>
        <p:spPr>
          <a:xfrm>
            <a:off x="457200" y="1295400"/>
            <a:ext cx="8458200" cy="4830763"/>
          </a:xfrm>
        </p:spPr>
        <p:txBody>
          <a:bodyPr/>
          <a:lstStyle/>
          <a:p>
            <a:r>
              <a:rPr lang="en-US"/>
              <a:t>Chương trình được biên dịch thành các modul riêng rẽ.</a:t>
            </a:r>
          </a:p>
          <a:p>
            <a:r>
              <a:rPr lang="en-US"/>
              <a:t>Các modul chương trình được chia thành các mức khác nhau:</a:t>
            </a:r>
          </a:p>
          <a:p>
            <a:pPr lvl="1"/>
            <a:r>
              <a:rPr lang="en-US"/>
              <a:t>Mức 0: Chứa modul gốc dùng để nạp chương trình.</a:t>
            </a:r>
          </a:p>
          <a:p>
            <a:pPr lvl="1"/>
            <a:r>
              <a:rPr lang="en-US"/>
              <a:t>Mức 1: Chứa các modul được gọi bởi mức 0.</a:t>
            </a:r>
          </a:p>
          <a:p>
            <a:pPr lvl="1"/>
            <a:r>
              <a:rPr lang="en-US"/>
              <a:t>Mức 2: Chứa các modul được gọi bởi mức 1.</a:t>
            </a:r>
          </a:p>
          <a:p>
            <a:pPr lvl="1"/>
            <a:r>
              <a:rPr lang="en-US"/>
              <a:t>…</a:t>
            </a:r>
          </a:p>
          <a:p>
            <a:pPr lvl="1"/>
            <a:r>
              <a:rPr lang="en-US"/>
              <a:t>Mức i: Chứa các modul được gọi bởi mức i-1.</a:t>
            </a:r>
          </a:p>
        </p:txBody>
      </p:sp>
    </p:spTree>
    <p:extLst>
      <p:ext uri="{BB962C8B-B14F-4D97-AF65-F5344CB8AC3E}">
        <p14:creationId xmlns:p14="http://schemas.microsoft.com/office/powerpoint/2010/main" val="34852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fade">
                                      <p:cBhvr>
                                        <p:cTn id="7" dur="500"/>
                                        <p:tgtEl>
                                          <p:spTgt spid="860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019">
                                            <p:txEl>
                                              <p:pRg st="1" end="1"/>
                                            </p:txEl>
                                          </p:spTgt>
                                        </p:tgtEl>
                                        <p:attrNameLst>
                                          <p:attrName>style.visibility</p:attrName>
                                        </p:attrNameLst>
                                      </p:cBhvr>
                                      <p:to>
                                        <p:strVal val="visible"/>
                                      </p:to>
                                    </p:set>
                                    <p:animEffect transition="in" filter="fade">
                                      <p:cBhvr>
                                        <p:cTn id="12" dur="500"/>
                                        <p:tgtEl>
                                          <p:spTgt spid="860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019">
                                            <p:txEl>
                                              <p:pRg st="2" end="2"/>
                                            </p:txEl>
                                          </p:spTgt>
                                        </p:tgtEl>
                                        <p:attrNameLst>
                                          <p:attrName>style.visibility</p:attrName>
                                        </p:attrNameLst>
                                      </p:cBhvr>
                                      <p:to>
                                        <p:strVal val="visible"/>
                                      </p:to>
                                    </p:set>
                                    <p:animEffect transition="in" filter="fade">
                                      <p:cBhvr>
                                        <p:cTn id="17" dur="500"/>
                                        <p:tgtEl>
                                          <p:spTgt spid="860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019">
                                            <p:txEl>
                                              <p:pRg st="3" end="3"/>
                                            </p:txEl>
                                          </p:spTgt>
                                        </p:tgtEl>
                                        <p:attrNameLst>
                                          <p:attrName>style.visibility</p:attrName>
                                        </p:attrNameLst>
                                      </p:cBhvr>
                                      <p:to>
                                        <p:strVal val="visible"/>
                                      </p:to>
                                    </p:set>
                                    <p:animEffect transition="in" filter="fade">
                                      <p:cBhvr>
                                        <p:cTn id="22" dur="500"/>
                                        <p:tgtEl>
                                          <p:spTgt spid="860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019">
                                            <p:txEl>
                                              <p:pRg st="4" end="4"/>
                                            </p:txEl>
                                          </p:spTgt>
                                        </p:tgtEl>
                                        <p:attrNameLst>
                                          <p:attrName>style.visibility</p:attrName>
                                        </p:attrNameLst>
                                      </p:cBhvr>
                                      <p:to>
                                        <p:strVal val="visible"/>
                                      </p:to>
                                    </p:set>
                                    <p:animEffect transition="in" filter="fade">
                                      <p:cBhvr>
                                        <p:cTn id="27" dur="500"/>
                                        <p:tgtEl>
                                          <p:spTgt spid="860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6019">
                                            <p:txEl>
                                              <p:pRg st="5" end="5"/>
                                            </p:txEl>
                                          </p:spTgt>
                                        </p:tgtEl>
                                        <p:attrNameLst>
                                          <p:attrName>style.visibility</p:attrName>
                                        </p:attrNameLst>
                                      </p:cBhvr>
                                      <p:to>
                                        <p:strVal val="visible"/>
                                      </p:to>
                                    </p:set>
                                    <p:animEffect transition="in" filter="fade">
                                      <p:cBhvr>
                                        <p:cTn id="32" dur="500"/>
                                        <p:tgtEl>
                                          <p:spTgt spid="860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6019">
                                            <p:txEl>
                                              <p:pRg st="6" end="6"/>
                                            </p:txEl>
                                          </p:spTgt>
                                        </p:tgtEl>
                                        <p:attrNameLst>
                                          <p:attrName>style.visibility</p:attrName>
                                        </p:attrNameLst>
                                      </p:cBhvr>
                                      <p:to>
                                        <p:strVal val="visible"/>
                                      </p:to>
                                    </p:set>
                                    <p:animEffect transition="in" filter="fade">
                                      <p:cBhvr>
                                        <p:cTn id="37" dur="500"/>
                                        <p:tgtEl>
                                          <p:spTgt spid="860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body" idx="1"/>
          </p:nvPr>
        </p:nvSpPr>
        <p:spPr>
          <a:xfrm>
            <a:off x="487680" y="914400"/>
            <a:ext cx="8229600" cy="5257800"/>
          </a:xfrm>
        </p:spPr>
        <p:txBody>
          <a:bodyPr/>
          <a:lstStyle/>
          <a:p>
            <a:r>
              <a:rPr lang="en-US" sz="2600"/>
              <a:t>Các modul trong cùng một mức có thể có kích thước khác nhau, kích thước của modul lớn nhất trong mức được xem là kích thước của mức.</a:t>
            </a:r>
          </a:p>
          <a:p>
            <a:r>
              <a:rPr lang="en-US" sz="2600"/>
              <a:t>Bộ nhớ dành cho chương trình cũng được tổ chức thành các mức tương ứng với các chương trình.</a:t>
            </a:r>
          </a:p>
          <a:p>
            <a:r>
              <a:rPr lang="en-US" sz="2600"/>
              <a:t>Khi thực hiện chương trình HĐH nạp sơ đồ overlay của chương trình vào bộ nhớ sau đó nạp các modun cần thiết ban đầu vào bộ nhớ.</a:t>
            </a:r>
          </a:p>
          <a:p>
            <a:r>
              <a:rPr lang="en-US" sz="2600"/>
              <a:t>HĐH dựa vào sơ đồ overlay để nạp các modul khác nếu cần.</a:t>
            </a:r>
          </a:p>
          <a:p>
            <a:pPr>
              <a:buFont typeface="Wingdings" pitchFamily="2" charset="2"/>
              <a:buNone/>
            </a:pPr>
            <a:endParaRPr lang="en-US" sz="2600"/>
          </a:p>
          <a:p>
            <a:endParaRPr lang="en-US" sz="2600"/>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Cấu trúc chương trình Overlay (t)</a:t>
            </a:r>
          </a:p>
        </p:txBody>
      </p:sp>
    </p:spTree>
    <p:extLst>
      <p:ext uri="{BB962C8B-B14F-4D97-AF65-F5344CB8AC3E}">
        <p14:creationId xmlns:p14="http://schemas.microsoft.com/office/powerpoint/2010/main" val="179547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fade">
                                      <p:cBhvr>
                                        <p:cTn id="7" dur="500"/>
                                        <p:tgtEl>
                                          <p:spTgt spid="87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043">
                                            <p:txEl>
                                              <p:pRg st="1" end="1"/>
                                            </p:txEl>
                                          </p:spTgt>
                                        </p:tgtEl>
                                        <p:attrNameLst>
                                          <p:attrName>style.visibility</p:attrName>
                                        </p:attrNameLst>
                                      </p:cBhvr>
                                      <p:to>
                                        <p:strVal val="visible"/>
                                      </p:to>
                                    </p:set>
                                    <p:animEffect transition="in" filter="fade">
                                      <p:cBhvr>
                                        <p:cTn id="12" dur="500"/>
                                        <p:tgtEl>
                                          <p:spTgt spid="87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animEffect transition="in" filter="fade">
                                      <p:cBhvr>
                                        <p:cTn id="17" dur="500"/>
                                        <p:tgtEl>
                                          <p:spTgt spid="870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043">
                                            <p:txEl>
                                              <p:pRg st="3" end="3"/>
                                            </p:txEl>
                                          </p:spTgt>
                                        </p:tgtEl>
                                        <p:attrNameLst>
                                          <p:attrName>style.visibility</p:attrName>
                                        </p:attrNameLst>
                                      </p:cBhvr>
                                      <p:to>
                                        <p:strVal val="visible"/>
                                      </p:to>
                                    </p:set>
                                    <p:animEffect transition="in" filter="fade">
                                      <p:cBhvr>
                                        <p:cTn id="22" dur="500"/>
                                        <p:tgtEl>
                                          <p:spTgt spid="870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192</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08760"/>
            <a:ext cx="6674691" cy="420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457200" y="152399"/>
            <a:ext cx="7315200" cy="936317"/>
          </a:xfrm>
        </p:spPr>
        <p:txBody>
          <a:bodyPr>
            <a:normAutofit/>
          </a:bodyPr>
          <a:lstStyle/>
          <a:p>
            <a:r>
              <a:rPr lang="en-US" sz="3400"/>
              <a:t>Ví dụ cấu trúc chương trình Overlay</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24000"/>
            <a:ext cx="6651729" cy="420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045" y="1661160"/>
            <a:ext cx="6763555" cy="420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600200"/>
            <a:ext cx="6694438" cy="420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722" y="1569720"/>
            <a:ext cx="6651636" cy="4297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1645920"/>
            <a:ext cx="6677631" cy="4297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1676400"/>
            <a:ext cx="6602092" cy="4297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1722120"/>
            <a:ext cx="6779019" cy="4297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117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7"/>
                                        </p:tgtEl>
                                        <p:attrNameLst>
                                          <p:attrName>style.visibility</p:attrName>
                                        </p:attrNameLst>
                                      </p:cBhvr>
                                      <p:to>
                                        <p:strVal val="visible"/>
                                      </p:to>
                                    </p:set>
                                    <p:animEffect transition="in" filter="fade">
                                      <p:cBhvr>
                                        <p:cTn id="22" dur="500"/>
                                        <p:tgtEl>
                                          <p:spTgt spid="30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9"/>
                                        </p:tgtEl>
                                        <p:attrNameLst>
                                          <p:attrName>style.visibility</p:attrName>
                                        </p:attrNameLst>
                                      </p:cBhvr>
                                      <p:to>
                                        <p:strVal val="visible"/>
                                      </p:to>
                                    </p:set>
                                    <p:animEffect transition="in" filter="fade">
                                      <p:cBhvr>
                                        <p:cTn id="32" dur="500"/>
                                        <p:tgtEl>
                                          <p:spTgt spid="30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80"/>
                                        </p:tgtEl>
                                        <p:attrNameLst>
                                          <p:attrName>style.visibility</p:attrName>
                                        </p:attrNameLst>
                                      </p:cBhvr>
                                      <p:to>
                                        <p:strVal val="visible"/>
                                      </p:to>
                                    </p:set>
                                    <p:animEffect transition="in" filter="fade">
                                      <p:cBhvr>
                                        <p:cTn id="37" dur="500"/>
                                        <p:tgtEl>
                                          <p:spTgt spid="30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81"/>
                                        </p:tgtEl>
                                        <p:attrNameLst>
                                          <p:attrName>style.visibility</p:attrName>
                                        </p:attrNameLst>
                                      </p:cBhvr>
                                      <p:to>
                                        <p:strVal val="visible"/>
                                      </p:to>
                                    </p:set>
                                    <p:animEffect transition="in" filter="fade">
                                      <p:cBhvr>
                                        <p:cTn id="42" dur="5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762000" y="228600"/>
            <a:ext cx="8229600" cy="762000"/>
          </a:xfrm>
        </p:spPr>
        <p:txBody>
          <a:bodyPr>
            <a:noAutofit/>
          </a:bodyPr>
          <a:lstStyle/>
          <a:p>
            <a:r>
              <a:rPr lang="en-US" sz="3400"/>
              <a:t>Cấu trúc chương trình phân trang</a:t>
            </a:r>
          </a:p>
        </p:txBody>
      </p:sp>
      <p:sp>
        <p:nvSpPr>
          <p:cNvPr id="88067" name="Rectangle 3"/>
          <p:cNvSpPr>
            <a:spLocks noGrp="1" noChangeArrowheads="1"/>
          </p:cNvSpPr>
          <p:nvPr>
            <p:ph type="body" idx="1"/>
          </p:nvPr>
        </p:nvSpPr>
        <p:spPr>
          <a:xfrm>
            <a:off x="304800" y="1295400"/>
            <a:ext cx="8534400" cy="4830763"/>
          </a:xfrm>
        </p:spPr>
        <p:txBody>
          <a:bodyPr/>
          <a:lstStyle/>
          <a:p>
            <a:r>
              <a:rPr lang="en-US"/>
              <a:t>Các modul chương trình được biên dịch thành 1 modul duy nhất nhưng sau đó được chia thành các phần có kích thước bằng nhau được gọi là các trang.</a:t>
            </a:r>
          </a:p>
          <a:p>
            <a:r>
              <a:rPr lang="en-US"/>
              <a:t>Bộ nhớ phải được phân trang, tức chia thành các không gian nhớ bằng nhau gọi là khung trang.</a:t>
            </a:r>
          </a:p>
          <a:p>
            <a:r>
              <a:rPr lang="en-US"/>
              <a:t>HĐH phải xây dựng bộ điều khiển trang (PCT-page control table)</a:t>
            </a:r>
          </a:p>
        </p:txBody>
      </p:sp>
    </p:spTree>
    <p:extLst>
      <p:ext uri="{BB962C8B-B14F-4D97-AF65-F5344CB8AC3E}">
        <p14:creationId xmlns:p14="http://schemas.microsoft.com/office/powerpoint/2010/main" val="333009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fade">
                                      <p:cBhvr>
                                        <p:cTn id="7" dur="500"/>
                                        <p:tgtEl>
                                          <p:spTgt spid="88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067">
                                            <p:txEl>
                                              <p:pRg st="1" end="1"/>
                                            </p:txEl>
                                          </p:spTgt>
                                        </p:tgtEl>
                                        <p:attrNameLst>
                                          <p:attrName>style.visibility</p:attrName>
                                        </p:attrNameLst>
                                      </p:cBhvr>
                                      <p:to>
                                        <p:strVal val="visible"/>
                                      </p:to>
                                    </p:set>
                                    <p:animEffect transition="in" filter="fade">
                                      <p:cBhvr>
                                        <p:cTn id="12" dur="500"/>
                                        <p:tgtEl>
                                          <p:spTgt spid="880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067">
                                            <p:txEl>
                                              <p:pRg st="2" end="2"/>
                                            </p:txEl>
                                          </p:spTgt>
                                        </p:tgtEl>
                                        <p:attrNameLst>
                                          <p:attrName>style.visibility</p:attrName>
                                        </p:attrNameLst>
                                      </p:cBhvr>
                                      <p:to>
                                        <p:strVal val="visible"/>
                                      </p:to>
                                    </p:set>
                                    <p:animEffect transition="in" filter="fade">
                                      <p:cBhvr>
                                        <p:cTn id="17" dur="500"/>
                                        <p:tgtEl>
                                          <p:spTgt spid="880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85800" y="228600"/>
            <a:ext cx="8229600" cy="762000"/>
          </a:xfrm>
        </p:spPr>
        <p:txBody>
          <a:bodyPr>
            <a:normAutofit/>
          </a:bodyPr>
          <a:lstStyle/>
          <a:p>
            <a:r>
              <a:rPr lang="en-US" sz="3400"/>
              <a:t>Cấu trúc chương trình phân đoạn</a:t>
            </a:r>
          </a:p>
        </p:txBody>
      </p:sp>
      <p:sp>
        <p:nvSpPr>
          <p:cNvPr id="89091" name="Rectangle 3"/>
          <p:cNvSpPr>
            <a:spLocks noGrp="1" noChangeArrowheads="1"/>
          </p:cNvSpPr>
          <p:nvPr>
            <p:ph type="body" idx="1"/>
          </p:nvPr>
        </p:nvSpPr>
        <p:spPr>
          <a:xfrm>
            <a:off x="304800" y="1295400"/>
            <a:ext cx="8686800" cy="5181600"/>
          </a:xfrm>
        </p:spPr>
        <p:txBody>
          <a:bodyPr>
            <a:normAutofit lnSpcReduction="10000"/>
          </a:bodyPr>
          <a:lstStyle/>
          <a:p>
            <a:r>
              <a:rPr lang="en-US" sz="2600"/>
              <a:t>Chương trình được biên dịch thành nhiều modul độc lập, được gọi là các đoạn.</a:t>
            </a:r>
          </a:p>
          <a:p>
            <a:r>
              <a:rPr lang="en-US" sz="2600"/>
              <a:t>Bộ nhớ phải được phân đoạn, tức chia thành các không gian có kích thước có thể không bằng nhau tương ứng với kích thước của các đoạn chương trình.</a:t>
            </a:r>
          </a:p>
          <a:p>
            <a:r>
              <a:rPr lang="en-US" sz="2600"/>
              <a:t>Khi thực hiện chương trình HĐH có thể nạp tất cả các đoạn hoặc 1 vài đoạn cần thiết vào các phân đoạn nhớ liên tiếp hoặc không liên tiếp.</a:t>
            </a:r>
          </a:p>
          <a:p>
            <a:r>
              <a:rPr lang="en-US" sz="2600"/>
              <a:t>HĐH phải xây dựng bộ điều khiển đoạn (SCT-Segment control table).</a:t>
            </a:r>
          </a:p>
        </p:txBody>
      </p:sp>
    </p:spTree>
    <p:extLst>
      <p:ext uri="{BB962C8B-B14F-4D97-AF65-F5344CB8AC3E}">
        <p14:creationId xmlns:p14="http://schemas.microsoft.com/office/powerpoint/2010/main" val="38614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fade">
                                      <p:cBhvr>
                                        <p:cTn id="7" dur="500"/>
                                        <p:tgtEl>
                                          <p:spTgt spid="89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091">
                                            <p:txEl>
                                              <p:pRg st="1" end="1"/>
                                            </p:txEl>
                                          </p:spTgt>
                                        </p:tgtEl>
                                        <p:attrNameLst>
                                          <p:attrName>style.visibility</p:attrName>
                                        </p:attrNameLst>
                                      </p:cBhvr>
                                      <p:to>
                                        <p:strVal val="visible"/>
                                      </p:to>
                                    </p:set>
                                    <p:animEffect transition="in" filter="fade">
                                      <p:cBhvr>
                                        <p:cTn id="12" dur="500"/>
                                        <p:tgtEl>
                                          <p:spTgt spid="89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fade">
                                      <p:cBhvr>
                                        <p:cTn id="17" dur="500"/>
                                        <p:tgtEl>
                                          <p:spTgt spid="890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9091">
                                            <p:txEl>
                                              <p:pRg st="3" end="3"/>
                                            </p:txEl>
                                          </p:spTgt>
                                        </p:tgtEl>
                                        <p:attrNameLst>
                                          <p:attrName>style.visibility</p:attrName>
                                        </p:attrNameLst>
                                      </p:cBhvr>
                                      <p:to>
                                        <p:strVal val="visible"/>
                                      </p:to>
                                    </p:set>
                                    <p:animEffect transition="in" filter="fade">
                                      <p:cBhvr>
                                        <p:cTn id="22" dur="500"/>
                                        <p:tgtEl>
                                          <p:spTgt spid="890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772400" cy="2514600"/>
          </a:xfrm>
        </p:spPr>
        <p:txBody>
          <a:bodyPr>
            <a:noAutofit/>
          </a:bodyPr>
          <a:lstStyle/>
          <a:p>
            <a:pPr marL="457200" indent="-457200">
              <a:buFont typeface="+mj-lt"/>
              <a:buAutoNum type="arabicPeriod"/>
            </a:pPr>
            <a:r>
              <a:rPr lang="en-US"/>
              <a:t>Kỹ thuật phân vùng cố định.</a:t>
            </a:r>
          </a:p>
          <a:p>
            <a:pPr marL="457200" indent="-457200">
              <a:buFont typeface="+mj-lt"/>
              <a:buAutoNum type="arabicPeriod"/>
            </a:pPr>
            <a:r>
              <a:rPr lang="en-US"/>
              <a:t>Kỹ thuật phân vùng động.</a:t>
            </a:r>
          </a:p>
          <a:p>
            <a:pPr marL="457200" indent="-457200">
              <a:buFont typeface="+mj-lt"/>
              <a:buAutoNum type="arabicPeriod"/>
            </a:pPr>
            <a:r>
              <a:rPr lang="en-US"/>
              <a:t>Kỹ thuật phân trang đơn.</a:t>
            </a:r>
          </a:p>
          <a:p>
            <a:pPr marL="457200" indent="-457200">
              <a:buFont typeface="+mj-lt"/>
              <a:buAutoNum type="arabicPeriod"/>
            </a:pPr>
            <a:r>
              <a:rPr lang="en-US"/>
              <a:t>Kỹ thuật phân đoạn đơn.</a:t>
            </a:r>
          </a:p>
          <a:p>
            <a:pPr marL="457200" indent="-457200">
              <a:lnSpc>
                <a:spcPct val="110000"/>
              </a:lnSpc>
              <a:buFont typeface="+mj-lt"/>
              <a:buAutoNum type="arabicPeriod"/>
            </a:pPr>
            <a:endParaRPr lang="en-US"/>
          </a:p>
          <a:p>
            <a:pPr marL="457200" indent="-457200">
              <a:lnSpc>
                <a:spcPct val="110000"/>
              </a:lnSpc>
              <a:buFont typeface="+mj-lt"/>
              <a:buAutoNum type="arabicPeriod"/>
            </a:pPr>
            <a:endParaRPr lang="en-US"/>
          </a:p>
          <a:p>
            <a:pPr marL="457200" indent="-457200">
              <a:lnSpc>
                <a:spcPct val="110000"/>
              </a:lnSpc>
              <a:buFont typeface="+mj-lt"/>
              <a:buAutoNum type="arabicPeriod"/>
            </a:pPr>
            <a:endParaRPr lang="en-US"/>
          </a:p>
          <a:p>
            <a:pPr marL="457200" indent="-457200">
              <a:lnSpc>
                <a:spcPct val="110000"/>
              </a:lnSpc>
              <a:buFont typeface="+mj-lt"/>
              <a:buAutoNum type="arabicPeriod"/>
            </a:pPr>
            <a:endParaRPr lang="en-US"/>
          </a:p>
          <a:p>
            <a:pPr marL="857250" lvl="1" indent="-457200">
              <a:lnSpc>
                <a:spcPct val="110000"/>
              </a:lnSpc>
            </a:pPr>
            <a:endParaRPr lang="en-US" sz="2300"/>
          </a:p>
        </p:txBody>
      </p:sp>
      <p:sp>
        <p:nvSpPr>
          <p:cNvPr id="4" name="Slide Number Placeholder 3"/>
          <p:cNvSpPr>
            <a:spLocks noGrp="1"/>
          </p:cNvSpPr>
          <p:nvPr>
            <p:ph type="sldNum" sz="quarter" idx="12"/>
          </p:nvPr>
        </p:nvSpPr>
        <p:spPr/>
        <p:txBody>
          <a:bodyPr/>
          <a:lstStyle/>
          <a:p>
            <a:fld id="{6654560D-949A-4FF0-83BB-4886580DA1ED}" type="slidenum">
              <a:rPr lang="en-US" smtClean="0"/>
              <a:pPr/>
              <a:t>195</a:t>
            </a:fld>
            <a:endParaRPr lang="en-US"/>
          </a:p>
        </p:txBody>
      </p:sp>
      <p:sp>
        <p:nvSpPr>
          <p:cNvPr id="5" name="Title 1"/>
          <p:cNvSpPr>
            <a:spLocks noGrp="1"/>
          </p:cNvSpPr>
          <p:nvPr>
            <p:ph type="title"/>
          </p:nvPr>
        </p:nvSpPr>
        <p:spPr>
          <a:xfrm>
            <a:off x="95026" y="228600"/>
            <a:ext cx="9067800" cy="936317"/>
          </a:xfrm>
        </p:spPr>
        <p:txBody>
          <a:bodyPr>
            <a:noAutofit/>
          </a:bodyPr>
          <a:lstStyle/>
          <a:p>
            <a:pPr algn="l"/>
            <a:r>
              <a:rPr lang="en-US" sz="2800"/>
              <a:t>5.2 CÁC CHIẾN LƯỢC QUẢN LÝ BỘ NHỚ THỰC</a:t>
            </a:r>
          </a:p>
        </p:txBody>
      </p:sp>
    </p:spTree>
    <p:extLst>
      <p:ext uri="{BB962C8B-B14F-4D97-AF65-F5344CB8AC3E}">
        <p14:creationId xmlns:p14="http://schemas.microsoft.com/office/powerpoint/2010/main" val="33695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685800" y="152400"/>
            <a:ext cx="8229600" cy="762000"/>
          </a:xfrm>
        </p:spPr>
        <p:txBody>
          <a:bodyPr>
            <a:normAutofit/>
          </a:bodyPr>
          <a:lstStyle/>
          <a:p>
            <a:r>
              <a:rPr lang="en-US" sz="3400"/>
              <a:t>Kỹ thuật phân vùng cố định</a:t>
            </a:r>
          </a:p>
        </p:txBody>
      </p:sp>
      <p:sp>
        <p:nvSpPr>
          <p:cNvPr id="67587" name="Rectangle 3"/>
          <p:cNvSpPr>
            <a:spLocks noGrp="1" noChangeArrowheads="1"/>
          </p:cNvSpPr>
          <p:nvPr>
            <p:ph type="body" idx="1"/>
          </p:nvPr>
        </p:nvSpPr>
        <p:spPr/>
        <p:txBody>
          <a:bodyPr/>
          <a:lstStyle/>
          <a:p>
            <a:r>
              <a:rPr lang="en-US"/>
              <a:t>Không gian địa chỉ được chia thành 2 vùng cố định</a:t>
            </a:r>
          </a:p>
          <a:p>
            <a:pPr lvl="1"/>
            <a:r>
              <a:rPr lang="en-US"/>
              <a:t>Vùng địa chỉ thấp dùng để chứa HĐH</a:t>
            </a:r>
          </a:p>
          <a:p>
            <a:pPr lvl="1"/>
            <a:r>
              <a:rPr lang="en-US"/>
              <a:t>Vùng còn lại (tạm gọi là user program) cấp cho các tiến trình được nạp vào bộ nhớ chính.</a:t>
            </a:r>
          </a:p>
          <a:p>
            <a:endParaRPr lang="en-US"/>
          </a:p>
        </p:txBody>
      </p:sp>
    </p:spTree>
    <p:extLst>
      <p:ext uri="{BB962C8B-B14F-4D97-AF65-F5344CB8AC3E}">
        <p14:creationId xmlns:p14="http://schemas.microsoft.com/office/powerpoint/2010/main" val="324655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fade">
                                      <p:cBhvr>
                                        <p:cTn id="7" dur="500"/>
                                        <p:tgtEl>
                                          <p:spTgt spid="6758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animEffect transition="in" filter="fade">
                                      <p:cBhvr>
                                        <p:cTn id="11" dur="500"/>
                                        <p:tgtEl>
                                          <p:spTgt spid="67587">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animEffect transition="in" filter="fade">
                                      <p:cBhvr>
                                        <p:cTn id="15" dur="500"/>
                                        <p:tgtEl>
                                          <p:spTgt spid="675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ChangeArrowheads="1"/>
          </p:cNvSpPr>
          <p:nvPr>
            <p:ph type="body" idx="1"/>
          </p:nvPr>
        </p:nvSpPr>
        <p:spPr>
          <a:xfrm>
            <a:off x="228600" y="1219200"/>
            <a:ext cx="8686800" cy="5334000"/>
          </a:xfrm>
        </p:spPr>
        <p:txBody>
          <a:bodyPr>
            <a:noAutofit/>
          </a:bodyPr>
          <a:lstStyle/>
          <a:p>
            <a:pPr>
              <a:lnSpc>
                <a:spcPct val="120000"/>
              </a:lnSpc>
              <a:spcBef>
                <a:spcPts val="0"/>
              </a:spcBef>
            </a:pPr>
            <a:r>
              <a:rPr lang="en-US" u="sng"/>
              <a:t>Với hệ thống đơn chương</a:t>
            </a:r>
            <a:r>
              <a:rPr lang="en-US"/>
              <a:t>:</a:t>
            </a:r>
          </a:p>
          <a:p>
            <a:pPr lvl="1">
              <a:lnSpc>
                <a:spcPct val="120000"/>
              </a:lnSpc>
              <a:spcBef>
                <a:spcPts val="0"/>
              </a:spcBef>
            </a:pPr>
            <a:r>
              <a:rPr lang="en-US"/>
              <a:t>Việc quản lý bộ nhớ đơn giản vì vùng nhớ user program chỉ cấp cho 1 chương trình.</a:t>
            </a:r>
          </a:p>
          <a:p>
            <a:pPr lvl="1">
              <a:lnSpc>
                <a:spcPct val="120000"/>
              </a:lnSpc>
              <a:spcBef>
                <a:spcPts val="0"/>
              </a:spcBef>
            </a:pPr>
            <a:r>
              <a:rPr lang="en-US"/>
              <a:t>HĐH sử dụng 1 thanh ghi giới hạn để ghi địa chỉ ranh giới giữa HĐH và chương trình người sử dụng.</a:t>
            </a:r>
          </a:p>
          <a:p>
            <a:pPr lvl="1">
              <a:lnSpc>
                <a:spcPct val="120000"/>
              </a:lnSpc>
              <a:spcBef>
                <a:spcPts val="0"/>
              </a:spcBef>
            </a:pPr>
            <a:r>
              <a:rPr lang="en-US"/>
              <a:t>Khi chương trình người sử dụng đưa ra địa chỉ cần truy xuất, HĐH sẽ so sánh với giá trị giới hạn được ghi trong thanh ghi giới hạn.</a:t>
            </a:r>
          </a:p>
          <a:p>
            <a:pPr lvl="2">
              <a:lnSpc>
                <a:spcPct val="120000"/>
              </a:lnSpc>
              <a:spcBef>
                <a:spcPts val="0"/>
              </a:spcBef>
            </a:pPr>
            <a:r>
              <a:rPr lang="en-US"/>
              <a:t>Nếu nhỏ hơn giá trị giới hạn thì HĐH từ chối việc   truy xuất.</a:t>
            </a:r>
          </a:p>
          <a:p>
            <a:pPr lvl="2">
              <a:lnSpc>
                <a:spcPct val="120000"/>
              </a:lnSpc>
              <a:spcBef>
                <a:spcPts val="0"/>
              </a:spcBef>
            </a:pPr>
            <a:r>
              <a:rPr lang="en-US"/>
              <a:t>Ngược lại, nếu lớn hơn sẽ cho phép truy xuất.</a:t>
            </a:r>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vùng cố định (t)</a:t>
            </a:r>
          </a:p>
        </p:txBody>
      </p:sp>
    </p:spTree>
    <p:extLst>
      <p:ext uri="{BB962C8B-B14F-4D97-AF65-F5344CB8AC3E}">
        <p14:creationId xmlns:p14="http://schemas.microsoft.com/office/powerpoint/2010/main" val="287708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fade">
                                      <p:cBhvr>
                                        <p:cTn id="7" dur="500"/>
                                        <p:tgtEl>
                                          <p:spTgt spid="9728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283">
                                            <p:txEl>
                                              <p:pRg st="1" end="1"/>
                                            </p:txEl>
                                          </p:spTgt>
                                        </p:tgtEl>
                                        <p:attrNameLst>
                                          <p:attrName>style.visibility</p:attrName>
                                        </p:attrNameLst>
                                      </p:cBhvr>
                                      <p:to>
                                        <p:strVal val="visible"/>
                                      </p:to>
                                    </p:set>
                                    <p:animEffect transition="in" filter="fade">
                                      <p:cBhvr>
                                        <p:cTn id="11" dur="500"/>
                                        <p:tgtEl>
                                          <p:spTgt spid="9728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7283">
                                            <p:txEl>
                                              <p:pRg st="2" end="2"/>
                                            </p:txEl>
                                          </p:spTgt>
                                        </p:tgtEl>
                                        <p:attrNameLst>
                                          <p:attrName>style.visibility</p:attrName>
                                        </p:attrNameLst>
                                      </p:cBhvr>
                                      <p:to>
                                        <p:strVal val="visible"/>
                                      </p:to>
                                    </p:set>
                                    <p:animEffect transition="in" filter="fade">
                                      <p:cBhvr>
                                        <p:cTn id="15" dur="500"/>
                                        <p:tgtEl>
                                          <p:spTgt spid="9728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7283">
                                            <p:txEl>
                                              <p:pRg st="3" end="3"/>
                                            </p:txEl>
                                          </p:spTgt>
                                        </p:tgtEl>
                                        <p:attrNameLst>
                                          <p:attrName>style.visibility</p:attrName>
                                        </p:attrNameLst>
                                      </p:cBhvr>
                                      <p:to>
                                        <p:strVal val="visible"/>
                                      </p:to>
                                    </p:set>
                                    <p:animEffect transition="in" filter="fade">
                                      <p:cBhvr>
                                        <p:cTn id="19" dur="500"/>
                                        <p:tgtEl>
                                          <p:spTgt spid="9728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7283">
                                            <p:txEl>
                                              <p:pRg st="4" end="4"/>
                                            </p:txEl>
                                          </p:spTgt>
                                        </p:tgtEl>
                                        <p:attrNameLst>
                                          <p:attrName>style.visibility</p:attrName>
                                        </p:attrNameLst>
                                      </p:cBhvr>
                                      <p:to>
                                        <p:strVal val="visible"/>
                                      </p:to>
                                    </p:set>
                                    <p:animEffect transition="in" filter="fade">
                                      <p:cBhvr>
                                        <p:cTn id="23" dur="500"/>
                                        <p:tgtEl>
                                          <p:spTgt spid="9728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7283">
                                            <p:txEl>
                                              <p:pRg st="5" end="5"/>
                                            </p:txEl>
                                          </p:spTgt>
                                        </p:tgtEl>
                                        <p:attrNameLst>
                                          <p:attrName>style.visibility</p:attrName>
                                        </p:attrNameLst>
                                      </p:cBhvr>
                                      <p:to>
                                        <p:strVal val="visible"/>
                                      </p:to>
                                    </p:set>
                                    <p:animEffect transition="in" filter="fade">
                                      <p:cBhvr>
                                        <p:cTn id="27" dur="500"/>
                                        <p:tgtEl>
                                          <p:spTgt spid="972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idx="1"/>
          </p:nvPr>
        </p:nvSpPr>
        <p:spPr>
          <a:xfrm>
            <a:off x="190500" y="990600"/>
            <a:ext cx="8763000" cy="5410200"/>
          </a:xfrm>
        </p:spPr>
        <p:txBody>
          <a:bodyPr>
            <a:noAutofit/>
          </a:bodyPr>
          <a:lstStyle/>
          <a:p>
            <a:pPr>
              <a:spcBef>
                <a:spcPts val="0"/>
              </a:spcBef>
            </a:pPr>
            <a:r>
              <a:rPr lang="en-US" sz="2400" u="sng"/>
              <a:t>Với hệ thống đa chương</a:t>
            </a:r>
            <a:r>
              <a:rPr lang="en-US" sz="2400"/>
              <a:t>:</a:t>
            </a:r>
          </a:p>
          <a:p>
            <a:pPr lvl="1">
              <a:spcBef>
                <a:spcPts val="0"/>
              </a:spcBef>
            </a:pPr>
            <a:r>
              <a:rPr lang="en-US" sz="2400"/>
              <a:t>Vùng nhớ user program được chia n phần không nhất thiết   phải bằng nhau. Mỗi phần được được gọi là 1 phân vùng.</a:t>
            </a:r>
          </a:p>
          <a:p>
            <a:pPr lvl="1">
              <a:spcBef>
                <a:spcPts val="0"/>
              </a:spcBef>
            </a:pPr>
            <a:r>
              <a:rPr lang="en-US" sz="2400"/>
              <a:t>Mỗi tiến trình có thể được nạp vào 1 phân vùng bất kỳ nếu   kích thước của nó &lt;= kích thước của phân vùng và phân vùng này còn trống.</a:t>
            </a:r>
          </a:p>
          <a:p>
            <a:pPr lvl="1">
              <a:spcBef>
                <a:spcPts val="0"/>
              </a:spcBef>
            </a:pPr>
            <a:r>
              <a:rPr lang="en-US" sz="2400"/>
              <a:t>Khi có tiến trình cần được nạp vào bộ nhớ: nếu không còn phân vùng trống HĐH sẽ swap-out 1 tiến trình tại 1 phân vùng nào đó có kích thước vừa đủ, không chứa tiến trình đang ở trạng thái ready hoặc running, không có quan hệ với tiến trình đang ở trạng thái running khác, để nạp tiến trình vừa có yêu cầu.</a:t>
            </a:r>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vùng cố định (t)</a:t>
            </a:r>
          </a:p>
        </p:txBody>
      </p:sp>
    </p:spTree>
    <p:extLst>
      <p:ext uri="{BB962C8B-B14F-4D97-AF65-F5344CB8AC3E}">
        <p14:creationId xmlns:p14="http://schemas.microsoft.com/office/powerpoint/2010/main" val="204975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fade">
                                      <p:cBhvr>
                                        <p:cTn id="7" dur="500"/>
                                        <p:tgtEl>
                                          <p:spTgt spid="9523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235">
                                            <p:txEl>
                                              <p:pRg st="1" end="1"/>
                                            </p:txEl>
                                          </p:spTgt>
                                        </p:tgtEl>
                                        <p:attrNameLst>
                                          <p:attrName>style.visibility</p:attrName>
                                        </p:attrNameLst>
                                      </p:cBhvr>
                                      <p:to>
                                        <p:strVal val="visible"/>
                                      </p:to>
                                    </p:set>
                                    <p:animEffect transition="in" filter="fade">
                                      <p:cBhvr>
                                        <p:cTn id="11" dur="500"/>
                                        <p:tgtEl>
                                          <p:spTgt spid="9523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5235">
                                            <p:txEl>
                                              <p:pRg st="2" end="2"/>
                                            </p:txEl>
                                          </p:spTgt>
                                        </p:tgtEl>
                                        <p:attrNameLst>
                                          <p:attrName>style.visibility</p:attrName>
                                        </p:attrNameLst>
                                      </p:cBhvr>
                                      <p:to>
                                        <p:strVal val="visible"/>
                                      </p:to>
                                    </p:set>
                                    <p:animEffect transition="in" filter="fade">
                                      <p:cBhvr>
                                        <p:cTn id="15" dur="500"/>
                                        <p:tgtEl>
                                          <p:spTgt spid="9523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5235">
                                            <p:txEl>
                                              <p:pRg st="3" end="3"/>
                                            </p:txEl>
                                          </p:spTgt>
                                        </p:tgtEl>
                                        <p:attrNameLst>
                                          <p:attrName>style.visibility</p:attrName>
                                        </p:attrNameLst>
                                      </p:cBhvr>
                                      <p:to>
                                        <p:strVal val="visible"/>
                                      </p:to>
                                    </p:set>
                                    <p:animEffect transition="in" filter="fade">
                                      <p:cBhvr>
                                        <p:cTn id="19" dur="500"/>
                                        <p:tgtEl>
                                          <p:spTgt spid="952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199</a:t>
            </a:fld>
            <a:endParaRPr lang="en-US"/>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vùng cố định (t)</a:t>
            </a:r>
          </a:p>
        </p:txBody>
      </p:sp>
      <p:graphicFrame>
        <p:nvGraphicFramePr>
          <p:cNvPr id="6" name="Group 51"/>
          <p:cNvGraphicFramePr>
            <a:graphicFrameLocks noGrp="1"/>
          </p:cNvGraphicFramePr>
          <p:nvPr>
            <p:ph sz="half" idx="1"/>
            <p:extLst>
              <p:ext uri="{D42A27DB-BD31-4B8C-83A1-F6EECF244321}">
                <p14:modId xmlns:p14="http://schemas.microsoft.com/office/powerpoint/2010/main" val="3847773226"/>
              </p:ext>
            </p:extLst>
          </p:nvPr>
        </p:nvGraphicFramePr>
        <p:xfrm>
          <a:off x="2450307" y="1088716"/>
          <a:ext cx="1676400" cy="3901440"/>
        </p:xfrm>
        <a:graphic>
          <a:graphicData uri="http://schemas.openxmlformats.org/drawingml/2006/table">
            <a:tbl>
              <a:tblPr/>
              <a:tblGrid>
                <a:gridCol w="1676400">
                  <a:extLst>
                    <a:ext uri="{9D8B030D-6E8A-4147-A177-3AD203B41FA5}">
                      <a16:colId xmlns:a16="http://schemas.microsoft.com/office/drawing/2014/main" val="20000"/>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(8M)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(8M)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(8M)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(8M)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(8M)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(8M)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(8M)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OS (8M)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7" name="Group 52"/>
          <p:cNvGraphicFramePr>
            <a:graphicFrameLocks/>
          </p:cNvGraphicFramePr>
          <p:nvPr>
            <p:extLst>
              <p:ext uri="{D42A27DB-BD31-4B8C-83A1-F6EECF244321}">
                <p14:modId xmlns:p14="http://schemas.microsoft.com/office/powerpoint/2010/main" val="1700854117"/>
              </p:ext>
            </p:extLst>
          </p:nvPr>
        </p:nvGraphicFramePr>
        <p:xfrm>
          <a:off x="5319714" y="1088716"/>
          <a:ext cx="1600200" cy="3901440"/>
        </p:xfrm>
        <a:graphic>
          <a:graphicData uri="http://schemas.openxmlformats.org/drawingml/2006/table">
            <a:tbl>
              <a:tblPr/>
              <a:tblGrid>
                <a:gridCol w="1600200">
                  <a:extLst>
                    <a:ext uri="{9D8B030D-6E8A-4147-A177-3AD203B41FA5}">
                      <a16:colId xmlns:a16="http://schemas.microsoft.com/office/drawing/2014/main" val="20000"/>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2M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57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4M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6M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57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8M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57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8M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57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12M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57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16M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57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600" b="0" i="0" u="none" strike="noStrike" cap="none" normalizeH="0" baseline="0">
                          <a:ln>
                            <a:noFill/>
                          </a:ln>
                          <a:solidFill>
                            <a:schemeClr val="tx1"/>
                          </a:solidFill>
                          <a:effectLst/>
                          <a:latin typeface="Arial" charset="0"/>
                        </a:rPr>
                        <a:t>OS(8M)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 name="Text Box 53"/>
          <p:cNvSpPr txBox="1">
            <a:spLocks noChangeArrowheads="1"/>
          </p:cNvSpPr>
          <p:nvPr/>
        </p:nvSpPr>
        <p:spPr bwMode="auto">
          <a:xfrm>
            <a:off x="2155825" y="5135130"/>
            <a:ext cx="22653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imes New Roman" pitchFamily="18" charset="0"/>
                <a:cs typeface="Times New Roman" pitchFamily="18" charset="0"/>
              </a:rPr>
              <a:t>Phân vùng kích thước </a:t>
            </a:r>
          </a:p>
          <a:p>
            <a:r>
              <a:rPr lang="en-US">
                <a:latin typeface="Times New Roman" pitchFamily="18" charset="0"/>
                <a:cs typeface="Times New Roman" pitchFamily="18" charset="0"/>
              </a:rPr>
              <a:t>bằng nhau</a:t>
            </a:r>
          </a:p>
        </p:txBody>
      </p:sp>
      <p:sp>
        <p:nvSpPr>
          <p:cNvPr id="9" name="Text Box 54"/>
          <p:cNvSpPr txBox="1">
            <a:spLocks noChangeArrowheads="1"/>
          </p:cNvSpPr>
          <p:nvPr/>
        </p:nvSpPr>
        <p:spPr bwMode="auto">
          <a:xfrm>
            <a:off x="5049836" y="5157542"/>
            <a:ext cx="22653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imes New Roman" pitchFamily="18" charset="0"/>
                <a:cs typeface="Times New Roman" pitchFamily="18" charset="0"/>
              </a:rPr>
              <a:t>Phân vùng kích thước </a:t>
            </a:r>
          </a:p>
          <a:p>
            <a:r>
              <a:rPr lang="en-US">
                <a:latin typeface="Times New Roman" pitchFamily="18" charset="0"/>
                <a:cs typeface="Times New Roman" pitchFamily="18" charset="0"/>
              </a:rPr>
              <a:t>không bằng nhau</a:t>
            </a:r>
          </a:p>
        </p:txBody>
      </p:sp>
      <p:sp>
        <p:nvSpPr>
          <p:cNvPr id="10" name="Text Box 55"/>
          <p:cNvSpPr txBox="1">
            <a:spLocks noChangeArrowheads="1"/>
          </p:cNvSpPr>
          <p:nvPr/>
        </p:nvSpPr>
        <p:spPr bwMode="auto">
          <a:xfrm>
            <a:off x="2503891" y="5835363"/>
            <a:ext cx="47326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atin typeface="Times New Roman" pitchFamily="18" charset="0"/>
                <a:cs typeface="Times New Roman" pitchFamily="18" charset="0"/>
              </a:rPr>
              <a:t>Ví dụ về phân vùng cố định của bộ nhớ 64MByte</a:t>
            </a:r>
          </a:p>
        </p:txBody>
      </p:sp>
    </p:spTree>
    <p:extLst>
      <p:ext uri="{BB962C8B-B14F-4D97-AF65-F5344CB8AC3E}">
        <p14:creationId xmlns:p14="http://schemas.microsoft.com/office/powerpoint/2010/main" val="169580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75928"/>
            <a:ext cx="8229600" cy="609600"/>
          </a:xfrm>
        </p:spPr>
        <p:txBody>
          <a:bodyPr>
            <a:normAutofit/>
          </a:bodyPr>
          <a:lstStyle/>
          <a:p>
            <a:pPr marL="0" indent="0">
              <a:buNone/>
            </a:pPr>
            <a:r>
              <a:rPr lang="en-US" sz="2800"/>
              <a:t>THỜI LƯỢNG</a:t>
            </a:r>
          </a:p>
        </p:txBody>
      </p:sp>
      <p:sp>
        <p:nvSpPr>
          <p:cNvPr id="4" name="Chỗ dành sẵn cho Nội dung 2"/>
          <p:cNvSpPr txBox="1">
            <a:spLocks/>
          </p:cNvSpPr>
          <p:nvPr/>
        </p:nvSpPr>
        <p:spPr>
          <a:xfrm>
            <a:off x="2057400" y="1831975"/>
            <a:ext cx="6934200" cy="2286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t>1. Số tín chỉ: 2</a:t>
            </a:r>
          </a:p>
          <a:p>
            <a:pPr marL="0" indent="0">
              <a:buFont typeface="Arial" pitchFamily="34" charset="0"/>
              <a:buNone/>
            </a:pPr>
            <a:r>
              <a:rPr lang="en-US"/>
              <a:t>2. Lý thuyết: 20 tiết</a:t>
            </a:r>
          </a:p>
          <a:p>
            <a:pPr marL="0" indent="0">
              <a:buFont typeface="Arial" pitchFamily="34" charset="0"/>
              <a:buNone/>
            </a:pPr>
            <a:r>
              <a:rPr lang="en-US"/>
              <a:t>3. Thảo luận: 10 tiết</a:t>
            </a:r>
          </a:p>
        </p:txBody>
      </p:sp>
      <p:sp>
        <p:nvSpPr>
          <p:cNvPr id="6" name="Slide Number Placeholder 5"/>
          <p:cNvSpPr>
            <a:spLocks noGrp="1"/>
          </p:cNvSpPr>
          <p:nvPr>
            <p:ph type="sldNum" sz="quarter" idx="12"/>
          </p:nvPr>
        </p:nvSpPr>
        <p:spPr/>
        <p:txBody>
          <a:bodyPr/>
          <a:lstStyle/>
          <a:p>
            <a:fld id="{6654560D-949A-4FF0-83BB-4886580DA1ED}" type="slidenum">
              <a:rPr lang="en-US" smtClean="0"/>
              <a:pPr/>
              <a:t>2</a:t>
            </a:fld>
            <a:endParaRPr lang="en-US"/>
          </a:p>
        </p:txBody>
      </p:sp>
      <p:sp>
        <p:nvSpPr>
          <p:cNvPr id="7" name="Content Placeholder 2"/>
          <p:cNvSpPr txBox="1">
            <a:spLocks/>
          </p:cNvSpPr>
          <p:nvPr/>
        </p:nvSpPr>
        <p:spPr>
          <a:xfrm>
            <a:off x="533400" y="3260725"/>
            <a:ext cx="8229600" cy="609600"/>
          </a:xfrm>
          <a:prstGeom prst="rect">
            <a:avLst/>
          </a:prstGeom>
        </p:spPr>
        <p:txBody>
          <a:bodyPr vert="horz" lIns="91440" tIns="45720" rIns="91440" bIns="45720" rtlCol="0">
            <a:norm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t>ĐÁNH GIÁ KẾT QUẢ</a:t>
            </a:r>
          </a:p>
        </p:txBody>
      </p:sp>
      <p:sp>
        <p:nvSpPr>
          <p:cNvPr id="8" name="Chỗ dành sẵn cho Nội dung 2"/>
          <p:cNvSpPr txBox="1">
            <a:spLocks/>
          </p:cNvSpPr>
          <p:nvPr/>
        </p:nvSpPr>
        <p:spPr>
          <a:xfrm>
            <a:off x="2057400" y="4160428"/>
            <a:ext cx="6934200" cy="137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1. Điểm chuyên cần: 10%</a:t>
            </a:r>
          </a:p>
          <a:p>
            <a:pPr marL="0" indent="0">
              <a:buNone/>
            </a:pPr>
            <a:r>
              <a:rPr lang="en-US"/>
              <a:t>2. Điểm quá trình: 30%</a:t>
            </a:r>
          </a:p>
          <a:p>
            <a:pPr marL="0" indent="0">
              <a:buNone/>
            </a:pPr>
            <a:r>
              <a:rPr lang="en-US"/>
              <a:t>2. Thi cuối kỳ: 60%</a:t>
            </a:r>
          </a:p>
        </p:txBody>
      </p:sp>
      <p:sp>
        <p:nvSpPr>
          <p:cNvPr id="9" name="Content Placeholder 2">
            <a:extLst>
              <a:ext uri="{FF2B5EF4-FFF2-40B4-BE49-F238E27FC236}">
                <a16:creationId xmlns:a16="http://schemas.microsoft.com/office/drawing/2014/main" id="{F0393AE0-6AB9-4E8B-B1E2-4140D59A72AD}"/>
              </a:ext>
            </a:extLst>
          </p:cNvPr>
          <p:cNvSpPr txBox="1">
            <a:spLocks/>
          </p:cNvSpPr>
          <p:nvPr/>
        </p:nvSpPr>
        <p:spPr bwMode="auto">
          <a:xfrm>
            <a:off x="685800" y="136525"/>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lnSpc>
                <a:spcPct val="130000"/>
              </a:lnSpc>
              <a:spcBef>
                <a:spcPct val="20000"/>
              </a:spcBef>
              <a:spcAft>
                <a:spcPct val="0"/>
              </a:spcAft>
              <a:buClr>
                <a:schemeClr val="bg2"/>
              </a:buClr>
              <a:buSzPct val="75000"/>
              <a:buFont typeface="Wingdings" panose="05000000000000000000" pitchFamily="2" charset="2"/>
              <a:buChar char="n"/>
              <a:defRPr sz="2400">
                <a:solidFill>
                  <a:schemeClr val="tx1"/>
                </a:solidFill>
                <a:latin typeface="Times New Roman"/>
                <a:ea typeface="MS PGothic" panose="020B0600070205080204" pitchFamily="34" charset="-128"/>
                <a:cs typeface="Times New Roman"/>
              </a:defRPr>
            </a:lvl1pPr>
            <a:lvl2pPr marL="742950" indent="-285750" algn="l" rtl="0" eaLnBrk="0" fontAlgn="base" hangingPunct="0">
              <a:lnSpc>
                <a:spcPct val="130000"/>
              </a:lnSpc>
              <a:spcBef>
                <a:spcPct val="20000"/>
              </a:spcBef>
              <a:spcAft>
                <a:spcPct val="0"/>
              </a:spcAft>
              <a:buClr>
                <a:schemeClr val="accent2"/>
              </a:buClr>
              <a:buSzPct val="75000"/>
              <a:buFont typeface="Wingdings" panose="05000000000000000000" pitchFamily="2" charset="2"/>
              <a:buChar char="¨"/>
              <a:defRPr sz="2400">
                <a:solidFill>
                  <a:schemeClr val="tx1"/>
                </a:solidFill>
                <a:latin typeface="Times New Roman"/>
                <a:ea typeface="Arial" charset="0"/>
                <a:cs typeface="Times New Roman"/>
              </a:defRPr>
            </a:lvl2pPr>
            <a:lvl3pPr marL="1143000" indent="-228600" algn="l" rtl="0" eaLnBrk="0" fontAlgn="base" hangingPunct="0">
              <a:lnSpc>
                <a:spcPct val="130000"/>
              </a:lnSpc>
              <a:spcBef>
                <a:spcPct val="20000"/>
              </a:spcBef>
              <a:spcAft>
                <a:spcPct val="0"/>
              </a:spcAft>
              <a:buClr>
                <a:schemeClr val="bg2"/>
              </a:buClr>
              <a:buSzPct val="65000"/>
              <a:buFont typeface="Wingdings" panose="05000000000000000000" pitchFamily="2" charset="2"/>
              <a:buChar char="n"/>
              <a:defRPr sz="2400">
                <a:solidFill>
                  <a:schemeClr val="tx1"/>
                </a:solidFill>
                <a:latin typeface="Times New Roman"/>
                <a:ea typeface="Arial" charset="0"/>
                <a:cs typeface="Times New Roman"/>
              </a:defRPr>
            </a:lvl3pPr>
            <a:lvl4pPr marL="1600200" indent="-228600" algn="l" rtl="0" eaLnBrk="0" fontAlgn="base" hangingPunct="0">
              <a:lnSpc>
                <a:spcPct val="130000"/>
              </a:lnSpc>
              <a:spcBef>
                <a:spcPct val="20000"/>
              </a:spcBef>
              <a:spcAft>
                <a:spcPct val="0"/>
              </a:spcAft>
              <a:buClr>
                <a:schemeClr val="accent2"/>
              </a:buClr>
              <a:buSzPct val="70000"/>
              <a:buFont typeface="Wingdings" panose="05000000000000000000" pitchFamily="2" charset="2"/>
              <a:buChar char="¨"/>
              <a:defRPr sz="2400">
                <a:solidFill>
                  <a:schemeClr val="tx1"/>
                </a:solidFill>
                <a:latin typeface="Times New Roman"/>
                <a:ea typeface="Arial" charset="0"/>
                <a:cs typeface="Times New Roman"/>
              </a:defRPr>
            </a:lvl4pPr>
            <a:lvl5pPr marL="2057400" indent="-228600" algn="l" rtl="0" eaLnBrk="0" fontAlgn="base" hangingPunct="0">
              <a:lnSpc>
                <a:spcPct val="130000"/>
              </a:lnSpc>
              <a:spcBef>
                <a:spcPct val="20000"/>
              </a:spcBef>
              <a:spcAft>
                <a:spcPct val="0"/>
              </a:spcAft>
              <a:buClr>
                <a:schemeClr val="bg2"/>
              </a:buClr>
              <a:buFont typeface="Wingdings" panose="05000000000000000000" pitchFamily="2" charset="2"/>
              <a:buChar char="§"/>
              <a:defRPr sz="2400">
                <a:solidFill>
                  <a:schemeClr val="tx1"/>
                </a:solidFill>
                <a:latin typeface="Times New Roman"/>
                <a:ea typeface="Arial" charset="0"/>
                <a:cs typeface="Times New Roman"/>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9pPr>
          </a:lstStyle>
          <a:p>
            <a:pPr marL="0" indent="0">
              <a:buFont typeface="Wingdings" panose="05000000000000000000" pitchFamily="2" charset="2"/>
              <a:buNone/>
            </a:pPr>
            <a:r>
              <a:rPr lang="en-US" sz="2800" kern="0"/>
              <a:t>GIỚI THIỆU MÔN HỌC</a:t>
            </a:r>
          </a:p>
        </p:txBody>
      </p:sp>
    </p:spTree>
    <p:extLst>
      <p:ext uri="{BB962C8B-B14F-4D97-AF65-F5344CB8AC3E}">
        <p14:creationId xmlns:p14="http://schemas.microsoft.com/office/powerpoint/2010/main" val="3885474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18ED8F2-8B22-4218-82F9-5550FF45188E}" type="slidenum">
              <a:rPr lang="en-US" altLang="en-US"/>
              <a:pPr/>
              <a:t>20</a:t>
            </a:fld>
            <a:endParaRPr lang="en-US" altLang="en-US"/>
          </a:p>
        </p:txBody>
      </p:sp>
      <p:sp>
        <p:nvSpPr>
          <p:cNvPr id="14338" name="Rectangle 2"/>
          <p:cNvSpPr>
            <a:spLocks noGrp="1" noChangeArrowheads="1"/>
          </p:cNvSpPr>
          <p:nvPr>
            <p:ph type="title"/>
          </p:nvPr>
        </p:nvSpPr>
        <p:spPr>
          <a:xfrm>
            <a:off x="685800" y="189446"/>
            <a:ext cx="8229600" cy="762000"/>
          </a:xfrm>
        </p:spPr>
        <p:txBody>
          <a:bodyPr>
            <a:normAutofit/>
          </a:bodyPr>
          <a:lstStyle/>
          <a:p>
            <a:r>
              <a:rPr lang="en-US" sz="3200"/>
              <a:t>HỆ THỐNG ĐA XỬ LÝ</a:t>
            </a:r>
          </a:p>
        </p:txBody>
      </p:sp>
      <p:sp>
        <p:nvSpPr>
          <p:cNvPr id="14339" name="Rectangle 3"/>
          <p:cNvSpPr>
            <a:spLocks noGrp="1" noChangeArrowheads="1"/>
          </p:cNvSpPr>
          <p:nvPr>
            <p:ph type="body" idx="1"/>
          </p:nvPr>
        </p:nvSpPr>
        <p:spPr>
          <a:xfrm>
            <a:off x="147918" y="928271"/>
            <a:ext cx="8991600" cy="5410200"/>
          </a:xfrm>
        </p:spPr>
        <p:txBody>
          <a:bodyPr>
            <a:normAutofit/>
          </a:bodyPr>
          <a:lstStyle/>
          <a:p>
            <a:pPr>
              <a:lnSpc>
                <a:spcPct val="130000"/>
              </a:lnSpc>
              <a:spcBef>
                <a:spcPts val="0"/>
              </a:spcBef>
            </a:pPr>
            <a:r>
              <a:rPr lang="en-US"/>
              <a:t>Có nhiều Processor trong cùng một hệ thống máy tính. Cùng chia sẻ đường truyền dữ liệu, đồng hồ xung, bộ nhớ và các thiết bị ngoại vi.</a:t>
            </a:r>
          </a:p>
          <a:p>
            <a:pPr>
              <a:lnSpc>
                <a:spcPct val="130000"/>
              </a:lnSpc>
              <a:spcBef>
                <a:spcPts val="0"/>
              </a:spcBef>
            </a:pPr>
            <a:r>
              <a:rPr lang="en-US"/>
              <a:t>Có 2 loại HĐH đa Processor:</a:t>
            </a:r>
          </a:p>
          <a:p>
            <a:pPr lvl="1">
              <a:lnSpc>
                <a:spcPct val="130000"/>
              </a:lnSpc>
              <a:spcBef>
                <a:spcPts val="0"/>
              </a:spcBef>
            </a:pPr>
            <a:r>
              <a:rPr lang="en-US"/>
              <a:t>Đa xử lý đối xứng (Symmetric multiprocessing-SMP):</a:t>
            </a:r>
          </a:p>
          <a:p>
            <a:pPr marL="457200" lvl="1" indent="0">
              <a:lnSpc>
                <a:spcPct val="130000"/>
              </a:lnSpc>
              <a:spcBef>
                <a:spcPts val="0"/>
              </a:spcBef>
              <a:buNone/>
            </a:pPr>
            <a:r>
              <a:rPr lang="en-US" sz="2400"/>
              <a:t>cho phép nhiều tiến trình chạy đồng thời trên cùng một hệ thống.  </a:t>
            </a:r>
          </a:p>
          <a:p>
            <a:pPr lvl="1">
              <a:lnSpc>
                <a:spcPct val="130000"/>
              </a:lnSpc>
              <a:spcBef>
                <a:spcPts val="0"/>
              </a:spcBef>
            </a:pPr>
            <a:r>
              <a:rPr lang="en-US"/>
              <a:t>Đa xử lý bất đối xứng </a:t>
            </a:r>
            <a:r>
              <a:rPr lang="en-US" sz="2400"/>
              <a:t>(Asymmetric multiprocessing-ASMP):</a:t>
            </a:r>
          </a:p>
          <a:p>
            <a:pPr marL="457200" lvl="1" indent="0">
              <a:lnSpc>
                <a:spcPct val="130000"/>
              </a:lnSpc>
              <a:spcBef>
                <a:spcPts val="0"/>
              </a:spcBef>
              <a:buNone/>
            </a:pPr>
            <a:r>
              <a:rPr lang="en-US" sz="2400"/>
              <a:t>Phổ biến trong các hệ thống cực lớn. Mỗi Processor được phân công nhiệm vụ riêng, master processor lập lịch và phân công cho các slave processor.</a:t>
            </a:r>
            <a:endParaRPr lang="en-US"/>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512" y="5162847"/>
            <a:ext cx="1615034" cy="146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8866" y="5195789"/>
            <a:ext cx="1780659" cy="133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400" y="4904373"/>
            <a:ext cx="2732447" cy="158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descr="C:\Users\Administrator.MH9NAXVY7W2Q5DQ\Desktop\200px-IBM360-65-1.coresto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626" y="4866076"/>
            <a:ext cx="1211035" cy="154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654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par>
                          <p:cTn id="8" fill="hold" nodeType="with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11" dur="500"/>
                                        <p:tgtEl>
                                          <p:spTgt spid="14339">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animEffect transition="in" filter="fade">
                                      <p:cBhvr>
                                        <p:cTn id="15" dur="1000"/>
                                        <p:tgtEl>
                                          <p:spTgt spid="1433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339">
                                            <p:txEl>
                                              <p:pRg st="3" end="3"/>
                                            </p:txEl>
                                          </p:spTgt>
                                        </p:tgtEl>
                                        <p:attrNameLst>
                                          <p:attrName>style.visibility</p:attrName>
                                        </p:attrNameLst>
                                      </p:cBhvr>
                                      <p:to>
                                        <p:strVal val="visible"/>
                                      </p:to>
                                    </p:set>
                                    <p:animEffect transition="in" filter="fade">
                                      <p:cBhvr>
                                        <p:cTn id="18" dur="1000"/>
                                        <p:tgtEl>
                                          <p:spTgt spid="1433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339">
                                            <p:txEl>
                                              <p:pRg st="3" end="3"/>
                                            </p:txEl>
                                          </p:spTgt>
                                        </p:tgtEl>
                                      </p:cBhvr>
                                    </p:animEffect>
                                    <p:set>
                                      <p:cBhvr>
                                        <p:cTn id="23" dur="1" fill="hold">
                                          <p:stCondLst>
                                            <p:cond delay="499"/>
                                          </p:stCondLst>
                                        </p:cTn>
                                        <p:tgtEl>
                                          <p:spTgt spid="14339">
                                            <p:txEl>
                                              <p:pRg st="3" end="3"/>
                                            </p:txEl>
                                          </p:spTgt>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101"/>
                                        </p:tgtEl>
                                        <p:attrNameLst>
                                          <p:attrName>style.visibility</p:attrName>
                                        </p:attrNameLst>
                                      </p:cBhvr>
                                      <p:to>
                                        <p:strVal val="visible"/>
                                      </p:to>
                                    </p:set>
                                    <p:animEffect transition="in" filter="fade">
                                      <p:cBhvr>
                                        <p:cTn id="26" dur="500"/>
                                        <p:tgtEl>
                                          <p:spTgt spid="4101"/>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099"/>
                                        </p:tgtEl>
                                        <p:attrNameLst>
                                          <p:attrName>style.visibility</p:attrName>
                                        </p:attrNameLst>
                                      </p:cBhvr>
                                      <p:to>
                                        <p:strVal val="visible"/>
                                      </p:to>
                                    </p:set>
                                    <p:animEffect transition="in" filter="fade">
                                      <p:cBhvr>
                                        <p:cTn id="30" dur="500"/>
                                        <p:tgtEl>
                                          <p:spTgt spid="4099"/>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4104"/>
                                        </p:tgtEl>
                                        <p:attrNameLst>
                                          <p:attrName>style.visibility</p:attrName>
                                        </p:attrNameLst>
                                      </p:cBhvr>
                                      <p:to>
                                        <p:strVal val="visible"/>
                                      </p:to>
                                    </p:set>
                                    <p:animEffect transition="in" filter="fade">
                                      <p:cBhvr>
                                        <p:cTn id="34" dur="500"/>
                                        <p:tgtEl>
                                          <p:spTgt spid="4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4101"/>
                                        </p:tgtEl>
                                      </p:cBhvr>
                                    </p:animEffect>
                                    <p:set>
                                      <p:cBhvr>
                                        <p:cTn id="39" dur="1" fill="hold">
                                          <p:stCondLst>
                                            <p:cond delay="499"/>
                                          </p:stCondLst>
                                        </p:cTn>
                                        <p:tgtEl>
                                          <p:spTgt spid="4101"/>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4099"/>
                                        </p:tgtEl>
                                      </p:cBhvr>
                                    </p:animEffect>
                                    <p:set>
                                      <p:cBhvr>
                                        <p:cTn id="42" dur="1" fill="hold">
                                          <p:stCondLst>
                                            <p:cond delay="499"/>
                                          </p:stCondLst>
                                        </p:cTn>
                                        <p:tgtEl>
                                          <p:spTgt spid="4099"/>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104"/>
                                        </p:tgtEl>
                                      </p:cBhvr>
                                    </p:animEffect>
                                    <p:set>
                                      <p:cBhvr>
                                        <p:cTn id="45" dur="1" fill="hold">
                                          <p:stCondLst>
                                            <p:cond delay="499"/>
                                          </p:stCondLst>
                                        </p:cTn>
                                        <p:tgtEl>
                                          <p:spTgt spid="4104"/>
                                        </p:tgtEl>
                                        <p:attrNameLst>
                                          <p:attrName>style.visibility</p:attrName>
                                        </p:attrNameLst>
                                      </p:cBhvr>
                                      <p:to>
                                        <p:strVal val="hidden"/>
                                      </p:to>
                                    </p:set>
                                  </p:childTnLst>
                                </p:cTn>
                              </p:par>
                              <p:par>
                                <p:cTn id="46" presetID="3" presetClass="entr" presetSubtype="10" fill="hold" nodeType="withEffect">
                                  <p:stCondLst>
                                    <p:cond delay="0"/>
                                  </p:stCondLst>
                                  <p:childTnLst>
                                    <p:set>
                                      <p:cBhvr>
                                        <p:cTn id="47" dur="1" fill="hold">
                                          <p:stCondLst>
                                            <p:cond delay="0"/>
                                          </p:stCondLst>
                                        </p:cTn>
                                        <p:tgtEl>
                                          <p:spTgt spid="14339">
                                            <p:txEl>
                                              <p:pRg st="4" end="4"/>
                                            </p:txEl>
                                          </p:spTgt>
                                        </p:tgtEl>
                                        <p:attrNameLst>
                                          <p:attrName>style.visibility</p:attrName>
                                        </p:attrNameLst>
                                      </p:cBhvr>
                                      <p:to>
                                        <p:strVal val="visible"/>
                                      </p:to>
                                    </p:set>
                                    <p:animEffect transition="in" filter="blinds(horizontal)">
                                      <p:cBhvr>
                                        <p:cTn id="48" dur="500"/>
                                        <p:tgtEl>
                                          <p:spTgt spid="14339">
                                            <p:txEl>
                                              <p:pRg st="4" end="4"/>
                                            </p:txEl>
                                          </p:spTgt>
                                        </p:tgtEl>
                                      </p:cBhvr>
                                    </p:animEffect>
                                  </p:childTnLst>
                                </p:cTn>
                              </p:par>
                            </p:childTnLst>
                          </p:cTn>
                        </p:par>
                        <p:par>
                          <p:cTn id="49" fill="hold">
                            <p:stCondLst>
                              <p:cond delay="500"/>
                            </p:stCondLst>
                            <p:childTnLst>
                              <p:par>
                                <p:cTn id="50" presetID="3" presetClass="entr" presetSubtype="10" fill="hold" nodeType="afterEffect">
                                  <p:stCondLst>
                                    <p:cond delay="0"/>
                                  </p:stCondLst>
                                  <p:childTnLst>
                                    <p:set>
                                      <p:cBhvr>
                                        <p:cTn id="51" dur="1" fill="hold">
                                          <p:stCondLst>
                                            <p:cond delay="0"/>
                                          </p:stCondLst>
                                        </p:cTn>
                                        <p:tgtEl>
                                          <p:spTgt spid="14339">
                                            <p:txEl>
                                              <p:pRg st="5" end="5"/>
                                            </p:txEl>
                                          </p:spTgt>
                                        </p:tgtEl>
                                        <p:attrNameLst>
                                          <p:attrName>style.visibility</p:attrName>
                                        </p:attrNameLst>
                                      </p:cBhvr>
                                      <p:to>
                                        <p:strVal val="visible"/>
                                      </p:to>
                                    </p:set>
                                    <p:animEffect transition="in" filter="blinds(horizontal)">
                                      <p:cBhvr>
                                        <p:cTn id="52" dur="500"/>
                                        <p:tgtEl>
                                          <p:spTgt spid="14339">
                                            <p:txEl>
                                              <p:pRg st="5" end="5"/>
                                            </p:txEl>
                                          </p:spTgt>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4103"/>
                                        </p:tgtEl>
                                        <p:attrNameLst>
                                          <p:attrName>style.visibility</p:attrName>
                                        </p:attrNameLst>
                                      </p:cBhvr>
                                      <p:to>
                                        <p:strVal val="visible"/>
                                      </p:to>
                                    </p:set>
                                    <p:animEffect transition="in" filter="fade">
                                      <p:cBhvr>
                                        <p:cTn id="56" dur="5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body" idx="1"/>
          </p:nvPr>
        </p:nvSpPr>
        <p:spPr>
          <a:xfrm>
            <a:off x="152400" y="1143000"/>
            <a:ext cx="8839200" cy="5334000"/>
          </a:xfrm>
        </p:spPr>
        <p:txBody>
          <a:bodyPr>
            <a:noAutofit/>
          </a:bodyPr>
          <a:lstStyle/>
          <a:p>
            <a:pPr>
              <a:lnSpc>
                <a:spcPct val="120000"/>
              </a:lnSpc>
            </a:pPr>
            <a:r>
              <a:rPr lang="en-US"/>
              <a:t>Có 2 khó khăn với việc dùng phân vùng cố định có kích thước bằng nhau:</a:t>
            </a:r>
          </a:p>
          <a:p>
            <a:pPr lvl="1">
              <a:lnSpc>
                <a:spcPct val="120000"/>
              </a:lnSpc>
            </a:pPr>
            <a:r>
              <a:rPr lang="en-US"/>
              <a:t>Nếu chương trình có kích thước quá lớn so với 1 kích thước của phân vùng, để giải quyết việc này:</a:t>
            </a:r>
          </a:p>
          <a:p>
            <a:pPr lvl="2">
              <a:lnSpc>
                <a:spcPct val="120000"/>
              </a:lnSpc>
            </a:pPr>
            <a:r>
              <a:rPr lang="en-US"/>
              <a:t>Người lập trình phải thiết kế chương trình theo cấu trúc overlay.</a:t>
            </a:r>
          </a:p>
          <a:p>
            <a:pPr lvl="2">
              <a:lnSpc>
                <a:spcPct val="120000"/>
              </a:lnSpc>
            </a:pPr>
            <a:r>
              <a:rPr lang="en-US"/>
              <a:t>Chỉ 1 phần cần thiết của chương trình mới được nạp vào bộ nhớ lúc nạp chương trình. Khi cần mudul nào đó mà không sẵn có trong bộ nhớ người sử dụng phải nạp nó vào đúng phân vùng của chương trình và sẽ ghi đè lên bất kỳ chương trình hoặc dữ liệu ở trong đó.</a:t>
            </a:r>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vùng cố định (t)</a:t>
            </a:r>
          </a:p>
        </p:txBody>
      </p:sp>
    </p:spTree>
    <p:extLst>
      <p:ext uri="{BB962C8B-B14F-4D97-AF65-F5344CB8AC3E}">
        <p14:creationId xmlns:p14="http://schemas.microsoft.com/office/powerpoint/2010/main" val="76544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fade">
                                      <p:cBhvr>
                                        <p:cTn id="7" dur="500"/>
                                        <p:tgtEl>
                                          <p:spTgt spid="10240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403">
                                            <p:txEl>
                                              <p:pRg st="1" end="1"/>
                                            </p:txEl>
                                          </p:spTgt>
                                        </p:tgtEl>
                                        <p:attrNameLst>
                                          <p:attrName>style.visibility</p:attrName>
                                        </p:attrNameLst>
                                      </p:cBhvr>
                                      <p:to>
                                        <p:strVal val="visible"/>
                                      </p:to>
                                    </p:set>
                                    <p:animEffect transition="in" filter="fade">
                                      <p:cBhvr>
                                        <p:cTn id="11" dur="500"/>
                                        <p:tgtEl>
                                          <p:spTgt spid="10240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03">
                                            <p:txEl>
                                              <p:pRg st="2" end="2"/>
                                            </p:txEl>
                                          </p:spTgt>
                                        </p:tgtEl>
                                        <p:attrNameLst>
                                          <p:attrName>style.visibility</p:attrName>
                                        </p:attrNameLst>
                                      </p:cBhvr>
                                      <p:to>
                                        <p:strVal val="visible"/>
                                      </p:to>
                                    </p:set>
                                    <p:animEffect transition="in" filter="fade">
                                      <p:cBhvr>
                                        <p:cTn id="15" dur="500"/>
                                        <p:tgtEl>
                                          <p:spTgt spid="10240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403">
                                            <p:txEl>
                                              <p:pRg st="3" end="3"/>
                                            </p:txEl>
                                          </p:spTgt>
                                        </p:tgtEl>
                                        <p:attrNameLst>
                                          <p:attrName>style.visibility</p:attrName>
                                        </p:attrNameLst>
                                      </p:cBhvr>
                                      <p:to>
                                        <p:strVal val="visible"/>
                                      </p:to>
                                    </p:set>
                                    <p:animEffect transition="in" filter="fade">
                                      <p:cBhvr>
                                        <p:cTn id="19" dur="500"/>
                                        <p:tgtEl>
                                          <p:spTgt spid="1024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type="body" idx="1"/>
          </p:nvPr>
        </p:nvSpPr>
        <p:spPr>
          <a:xfrm>
            <a:off x="304800" y="1295400"/>
            <a:ext cx="8686800" cy="5334000"/>
          </a:xfrm>
        </p:spPr>
        <p:txBody>
          <a:bodyPr/>
          <a:lstStyle/>
          <a:p>
            <a:pPr>
              <a:buFont typeface="Arial" pitchFamily="34" charset="0"/>
              <a:buChar char="–"/>
            </a:pPr>
            <a:r>
              <a:rPr lang="en-US"/>
              <a:t>Khi kích thước của chương trình nhỏ hơn kích thước  của 1 phân vùng hoặc lớn hơn kích thước của  phân vùng nhưng không phải là bội số của kích thước phân vùng.</a:t>
            </a:r>
          </a:p>
          <a:p>
            <a:pPr>
              <a:buFont typeface="Wingdings" pitchFamily="2" charset="2"/>
              <a:buNone/>
            </a:pPr>
            <a:r>
              <a:rPr lang="en-US"/>
              <a:t>=&gt; Điều này gây ra sự </a:t>
            </a:r>
            <a:r>
              <a:rPr lang="en-US" b="1" i="1"/>
              <a:t>phân mảnh nội vi</a:t>
            </a:r>
            <a:r>
              <a:rPr lang="en-US"/>
              <a:t>, lãng phí bộ nhớ.</a:t>
            </a:r>
          </a:p>
          <a:p>
            <a:r>
              <a:rPr lang="en-US"/>
              <a:t>Để khắc phục nhược điểm này có thể sử dụng phân vùng cố định có kích thước không bằng nhau.</a:t>
            </a:r>
          </a:p>
          <a:p>
            <a:r>
              <a:rPr lang="en-US"/>
              <a:t>Có 2 lựa chọn để đưa tiến trình vào dạng phân vùng này.</a:t>
            </a:r>
          </a:p>
          <a:p>
            <a:pPr>
              <a:buFont typeface="Wingdings" pitchFamily="2" charset="2"/>
              <a:buNone/>
            </a:pPr>
            <a:endParaRPr lang="en-US"/>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vùng cố định (t)</a:t>
            </a:r>
          </a:p>
        </p:txBody>
      </p:sp>
    </p:spTree>
    <p:extLst>
      <p:ext uri="{BB962C8B-B14F-4D97-AF65-F5344CB8AC3E}">
        <p14:creationId xmlns:p14="http://schemas.microsoft.com/office/powerpoint/2010/main" val="27704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Effect transition="in" filter="fade">
                                      <p:cBhvr>
                                        <p:cTn id="7" dur="500"/>
                                        <p:tgtEl>
                                          <p:spTgt spid="10342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animEffect transition="in" filter="fade">
                                      <p:cBhvr>
                                        <p:cTn id="11" dur="500"/>
                                        <p:tgtEl>
                                          <p:spTgt spid="103427">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animEffect transition="in" filter="fade">
                                      <p:cBhvr>
                                        <p:cTn id="15" dur="500"/>
                                        <p:tgtEl>
                                          <p:spTgt spid="103427">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animEffect transition="in" filter="fade">
                                      <p:cBhvr>
                                        <p:cTn id="19" dur="500"/>
                                        <p:tgtEl>
                                          <p:spTgt spid="1034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202</a:t>
            </a:fld>
            <a:endParaRPr lang="en-US"/>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vùng cố định (t)</a:t>
            </a:r>
          </a:p>
        </p:txBody>
      </p:sp>
      <p:sp>
        <p:nvSpPr>
          <p:cNvPr id="6" name="Rectangle 3"/>
          <p:cNvSpPr>
            <a:spLocks noGrp="1" noChangeArrowheads="1"/>
          </p:cNvSpPr>
          <p:nvPr>
            <p:ph idx="1"/>
          </p:nvPr>
        </p:nvSpPr>
        <p:spPr>
          <a:xfrm>
            <a:off x="204321" y="984889"/>
            <a:ext cx="4572000" cy="5364163"/>
          </a:xfrm>
        </p:spPr>
        <p:txBody>
          <a:bodyPr/>
          <a:lstStyle/>
          <a:p>
            <a:pPr marL="0" indent="0">
              <a:lnSpc>
                <a:spcPct val="120000"/>
              </a:lnSpc>
              <a:spcBef>
                <a:spcPts val="0"/>
              </a:spcBef>
              <a:buNone/>
            </a:pPr>
            <a:r>
              <a:rPr lang="en-US" sz="2400"/>
              <a:t>Lựa chọn 1: </a:t>
            </a:r>
          </a:p>
          <a:p>
            <a:pPr marL="336550" lvl="1" indent="-223838">
              <a:lnSpc>
                <a:spcPct val="120000"/>
              </a:lnSpc>
              <a:spcBef>
                <a:spcPts val="0"/>
              </a:spcBef>
            </a:pPr>
            <a:r>
              <a:rPr lang="en-US" sz="2400"/>
              <a:t>Mỗi phân vùng có một hàng đợi tương ứng.</a:t>
            </a:r>
          </a:p>
          <a:p>
            <a:pPr marL="336550" lvl="1" indent="-223838">
              <a:lnSpc>
                <a:spcPct val="120000"/>
              </a:lnSpc>
              <a:spcBef>
                <a:spcPts val="0"/>
              </a:spcBef>
            </a:pPr>
            <a:r>
              <a:rPr lang="en-US" sz="2400"/>
              <a:t>Khi 1 tiến trình cần được nạp vào bộ nhớ sẽ đưa vào hàng đợi của phân vùng có kích thước vừa đủ chứa nó để được đưa vào phân vùng.</a:t>
            </a:r>
          </a:p>
          <a:p>
            <a:pPr marL="336550" lvl="1" indent="-223838">
              <a:lnSpc>
                <a:spcPct val="120000"/>
              </a:lnSpc>
              <a:spcBef>
                <a:spcPts val="0"/>
              </a:spcBef>
            </a:pPr>
            <a:r>
              <a:rPr lang="en-US" sz="2400"/>
              <a:t>Nhược điểm: Có thể có phân vùng đang trống nhưng lại có nhiều tiến trình đang chờ để vào phân vùng khác.</a:t>
            </a:r>
            <a:endParaRPr lang="en-US" sz="2200"/>
          </a:p>
        </p:txBody>
      </p:sp>
      <p:graphicFrame>
        <p:nvGraphicFramePr>
          <p:cNvPr id="7" name="Group 57"/>
          <p:cNvGraphicFramePr>
            <a:graphicFrameLocks/>
          </p:cNvGraphicFramePr>
          <p:nvPr>
            <p:extLst/>
          </p:nvPr>
        </p:nvGraphicFramePr>
        <p:xfrm>
          <a:off x="7772400" y="1600200"/>
          <a:ext cx="1219200" cy="3880805"/>
        </p:xfrm>
        <a:graphic>
          <a:graphicData uri="http://schemas.openxmlformats.org/drawingml/2006/table">
            <a:tbl>
              <a:tblPr/>
              <a:tblGrid>
                <a:gridCol w="1219200">
                  <a:extLst>
                    <a:ext uri="{9D8B030D-6E8A-4147-A177-3AD203B41FA5}">
                      <a16:colId xmlns:a16="http://schemas.microsoft.com/office/drawing/2014/main" val="20000"/>
                    </a:ext>
                  </a:extLst>
                </a:gridCol>
              </a:tblGrid>
              <a:tr h="633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9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18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3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24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3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a:ln>
                            <a:noFill/>
                          </a:ln>
                          <a:solidFill>
                            <a:schemeClr val="tx1"/>
                          </a:solidFill>
                          <a:effectLst/>
                          <a:latin typeface="Arial" charset="0"/>
                        </a:rPr>
                        <a:t>OS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8" name="Group 63"/>
          <p:cNvGraphicFramePr>
            <a:graphicFrameLocks/>
          </p:cNvGraphicFramePr>
          <p:nvPr>
            <p:extLst/>
          </p:nvPr>
        </p:nvGraphicFramePr>
        <p:xfrm>
          <a:off x="6324600" y="1720516"/>
          <a:ext cx="1066800" cy="213360"/>
        </p:xfrm>
        <a:graphic>
          <a:graphicData uri="http://schemas.openxmlformats.org/drawingml/2006/table">
            <a:tbl>
              <a:tblPr/>
              <a:tblGrid>
                <a:gridCol w="266700">
                  <a:extLst>
                    <a:ext uri="{9D8B030D-6E8A-4147-A177-3AD203B41FA5}">
                      <a16:colId xmlns:a16="http://schemas.microsoft.com/office/drawing/2014/main" val="20000"/>
                    </a:ext>
                  </a:extLst>
                </a:gridCol>
                <a:gridCol w="266700">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66700">
                  <a:extLst>
                    <a:ext uri="{9D8B030D-6E8A-4147-A177-3AD203B41FA5}">
                      <a16:colId xmlns:a16="http://schemas.microsoft.com/office/drawing/2014/main" val="20003"/>
                    </a:ext>
                  </a:extLst>
                </a:gridCol>
              </a:tblGrid>
              <a:tr h="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 name="Line 64"/>
          <p:cNvSpPr>
            <a:spLocks noChangeShapeType="1"/>
          </p:cNvSpPr>
          <p:nvPr/>
        </p:nvSpPr>
        <p:spPr bwMode="auto">
          <a:xfrm>
            <a:off x="6096000" y="1720516"/>
            <a:ext cx="304800" cy="0"/>
          </a:xfrm>
          <a:prstGeom prst="line">
            <a:avLst/>
          </a:prstGeom>
          <a:noFill/>
          <a:ln w="1460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65"/>
          <p:cNvSpPr>
            <a:spLocks noChangeShapeType="1"/>
          </p:cNvSpPr>
          <p:nvPr/>
        </p:nvSpPr>
        <p:spPr bwMode="auto">
          <a:xfrm>
            <a:off x="6096000" y="1933241"/>
            <a:ext cx="30480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67"/>
          <p:cNvSpPr>
            <a:spLocks noChangeShapeType="1"/>
          </p:cNvSpPr>
          <p:nvPr/>
        </p:nvSpPr>
        <p:spPr bwMode="auto">
          <a:xfrm>
            <a:off x="7391400" y="1828800"/>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2" name="Group 68"/>
          <p:cNvGraphicFramePr>
            <a:graphicFrameLocks noGrp="1"/>
          </p:cNvGraphicFramePr>
          <p:nvPr>
            <p:extLst/>
          </p:nvPr>
        </p:nvGraphicFramePr>
        <p:xfrm>
          <a:off x="6324600" y="2377440"/>
          <a:ext cx="1066800" cy="213360"/>
        </p:xfrm>
        <a:graphic>
          <a:graphicData uri="http://schemas.openxmlformats.org/drawingml/2006/table">
            <a:tbl>
              <a:tblPr/>
              <a:tblGrid>
                <a:gridCol w="266700">
                  <a:extLst>
                    <a:ext uri="{9D8B030D-6E8A-4147-A177-3AD203B41FA5}">
                      <a16:colId xmlns:a16="http://schemas.microsoft.com/office/drawing/2014/main" val="20000"/>
                    </a:ext>
                  </a:extLst>
                </a:gridCol>
                <a:gridCol w="266700">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66700">
                  <a:extLst>
                    <a:ext uri="{9D8B030D-6E8A-4147-A177-3AD203B41FA5}">
                      <a16:colId xmlns:a16="http://schemas.microsoft.com/office/drawing/2014/main" val="20003"/>
                    </a:ext>
                  </a:extLst>
                </a:gridCol>
              </a:tblGrid>
              <a:tr h="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 name="Line 80"/>
          <p:cNvSpPr>
            <a:spLocks noChangeShapeType="1"/>
          </p:cNvSpPr>
          <p:nvPr/>
        </p:nvSpPr>
        <p:spPr bwMode="auto">
          <a:xfrm>
            <a:off x="6096000" y="2386264"/>
            <a:ext cx="304800" cy="0"/>
          </a:xfrm>
          <a:prstGeom prst="line">
            <a:avLst/>
          </a:prstGeom>
          <a:noFill/>
          <a:ln w="1460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81"/>
          <p:cNvSpPr>
            <a:spLocks noChangeShapeType="1"/>
          </p:cNvSpPr>
          <p:nvPr/>
        </p:nvSpPr>
        <p:spPr bwMode="auto">
          <a:xfrm>
            <a:off x="6096000" y="2590800"/>
            <a:ext cx="30480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82"/>
          <p:cNvSpPr>
            <a:spLocks noChangeShapeType="1"/>
          </p:cNvSpPr>
          <p:nvPr/>
        </p:nvSpPr>
        <p:spPr bwMode="auto">
          <a:xfrm>
            <a:off x="7391400" y="2454275"/>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6" name="Group 83"/>
          <p:cNvGraphicFramePr>
            <a:graphicFrameLocks noGrp="1"/>
          </p:cNvGraphicFramePr>
          <p:nvPr>
            <p:extLst/>
          </p:nvPr>
        </p:nvGraphicFramePr>
        <p:xfrm>
          <a:off x="6324600" y="2987675"/>
          <a:ext cx="1066800" cy="213360"/>
        </p:xfrm>
        <a:graphic>
          <a:graphicData uri="http://schemas.openxmlformats.org/drawingml/2006/table">
            <a:tbl>
              <a:tblPr/>
              <a:tblGrid>
                <a:gridCol w="266700">
                  <a:extLst>
                    <a:ext uri="{9D8B030D-6E8A-4147-A177-3AD203B41FA5}">
                      <a16:colId xmlns:a16="http://schemas.microsoft.com/office/drawing/2014/main" val="20000"/>
                    </a:ext>
                  </a:extLst>
                </a:gridCol>
                <a:gridCol w="266700">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66700">
                  <a:extLst>
                    <a:ext uri="{9D8B030D-6E8A-4147-A177-3AD203B41FA5}">
                      <a16:colId xmlns:a16="http://schemas.microsoft.com/office/drawing/2014/main" val="20003"/>
                    </a:ext>
                  </a:extLst>
                </a:gridCol>
              </a:tblGrid>
              <a:tr h="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 name="Line 95"/>
          <p:cNvSpPr>
            <a:spLocks noChangeShapeType="1"/>
          </p:cNvSpPr>
          <p:nvPr/>
        </p:nvSpPr>
        <p:spPr bwMode="auto">
          <a:xfrm>
            <a:off x="6096000" y="2987675"/>
            <a:ext cx="30480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96"/>
          <p:cNvSpPr>
            <a:spLocks noChangeShapeType="1"/>
          </p:cNvSpPr>
          <p:nvPr/>
        </p:nvSpPr>
        <p:spPr bwMode="auto">
          <a:xfrm>
            <a:off x="6096000" y="3200400"/>
            <a:ext cx="30480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97"/>
          <p:cNvSpPr>
            <a:spLocks noChangeShapeType="1"/>
          </p:cNvSpPr>
          <p:nvPr/>
        </p:nvSpPr>
        <p:spPr bwMode="auto">
          <a:xfrm>
            <a:off x="7391400" y="3063875"/>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0" name="Group 98"/>
          <p:cNvGraphicFramePr>
            <a:graphicFrameLocks noGrp="1"/>
          </p:cNvGraphicFramePr>
          <p:nvPr>
            <p:extLst/>
          </p:nvPr>
        </p:nvGraphicFramePr>
        <p:xfrm>
          <a:off x="6324600" y="3749675"/>
          <a:ext cx="1066800" cy="213360"/>
        </p:xfrm>
        <a:graphic>
          <a:graphicData uri="http://schemas.openxmlformats.org/drawingml/2006/table">
            <a:tbl>
              <a:tblPr/>
              <a:tblGrid>
                <a:gridCol w="266700">
                  <a:extLst>
                    <a:ext uri="{9D8B030D-6E8A-4147-A177-3AD203B41FA5}">
                      <a16:colId xmlns:a16="http://schemas.microsoft.com/office/drawing/2014/main" val="20000"/>
                    </a:ext>
                  </a:extLst>
                </a:gridCol>
                <a:gridCol w="266700">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66700">
                  <a:extLst>
                    <a:ext uri="{9D8B030D-6E8A-4147-A177-3AD203B41FA5}">
                      <a16:colId xmlns:a16="http://schemas.microsoft.com/office/drawing/2014/main" val="20003"/>
                    </a:ext>
                  </a:extLst>
                </a:gridCol>
              </a:tblGrid>
              <a:tr h="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1" name="Line 110"/>
          <p:cNvSpPr>
            <a:spLocks noChangeShapeType="1"/>
          </p:cNvSpPr>
          <p:nvPr/>
        </p:nvSpPr>
        <p:spPr bwMode="auto">
          <a:xfrm>
            <a:off x="6096000" y="3749675"/>
            <a:ext cx="30480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111"/>
          <p:cNvSpPr>
            <a:spLocks noChangeShapeType="1"/>
          </p:cNvSpPr>
          <p:nvPr/>
        </p:nvSpPr>
        <p:spPr bwMode="auto">
          <a:xfrm>
            <a:off x="6096000" y="3954380"/>
            <a:ext cx="30480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12"/>
          <p:cNvSpPr>
            <a:spLocks noChangeShapeType="1"/>
          </p:cNvSpPr>
          <p:nvPr/>
        </p:nvSpPr>
        <p:spPr bwMode="auto">
          <a:xfrm>
            <a:off x="7391400" y="3825875"/>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4" name="Group 113"/>
          <p:cNvGraphicFramePr>
            <a:graphicFrameLocks noGrp="1"/>
          </p:cNvGraphicFramePr>
          <p:nvPr>
            <p:extLst/>
          </p:nvPr>
        </p:nvGraphicFramePr>
        <p:xfrm>
          <a:off x="6324600" y="4435475"/>
          <a:ext cx="1066800" cy="213360"/>
        </p:xfrm>
        <a:graphic>
          <a:graphicData uri="http://schemas.openxmlformats.org/drawingml/2006/table">
            <a:tbl>
              <a:tblPr/>
              <a:tblGrid>
                <a:gridCol w="266700">
                  <a:extLst>
                    <a:ext uri="{9D8B030D-6E8A-4147-A177-3AD203B41FA5}">
                      <a16:colId xmlns:a16="http://schemas.microsoft.com/office/drawing/2014/main" val="20000"/>
                    </a:ext>
                  </a:extLst>
                </a:gridCol>
                <a:gridCol w="266700">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66700">
                  <a:extLst>
                    <a:ext uri="{9D8B030D-6E8A-4147-A177-3AD203B41FA5}">
                      <a16:colId xmlns:a16="http://schemas.microsoft.com/office/drawing/2014/main" val="20003"/>
                    </a:ext>
                  </a:extLst>
                </a:gridCol>
              </a:tblGrid>
              <a:tr h="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5" name="Line 125"/>
          <p:cNvSpPr>
            <a:spLocks noChangeShapeType="1"/>
          </p:cNvSpPr>
          <p:nvPr/>
        </p:nvSpPr>
        <p:spPr bwMode="auto">
          <a:xfrm>
            <a:off x="6096000" y="4435475"/>
            <a:ext cx="30480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26"/>
          <p:cNvSpPr>
            <a:spLocks noChangeShapeType="1"/>
          </p:cNvSpPr>
          <p:nvPr/>
        </p:nvSpPr>
        <p:spPr bwMode="auto">
          <a:xfrm>
            <a:off x="6096000" y="4640180"/>
            <a:ext cx="30480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127"/>
          <p:cNvSpPr>
            <a:spLocks noChangeShapeType="1"/>
          </p:cNvSpPr>
          <p:nvPr/>
        </p:nvSpPr>
        <p:spPr bwMode="auto">
          <a:xfrm>
            <a:off x="7391400" y="4511675"/>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128"/>
          <p:cNvSpPr>
            <a:spLocks noChangeShapeType="1"/>
          </p:cNvSpPr>
          <p:nvPr/>
        </p:nvSpPr>
        <p:spPr bwMode="auto">
          <a:xfrm flipV="1">
            <a:off x="5334000" y="1905000"/>
            <a:ext cx="7620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129"/>
          <p:cNvSpPr>
            <a:spLocks noChangeShapeType="1"/>
          </p:cNvSpPr>
          <p:nvPr/>
        </p:nvSpPr>
        <p:spPr bwMode="auto">
          <a:xfrm flipV="1">
            <a:off x="5334000" y="2514600"/>
            <a:ext cx="762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130"/>
          <p:cNvSpPr>
            <a:spLocks noChangeShapeType="1"/>
          </p:cNvSpPr>
          <p:nvPr/>
        </p:nvSpPr>
        <p:spPr bwMode="auto">
          <a:xfrm flipV="1">
            <a:off x="5334000" y="3048000"/>
            <a:ext cx="762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131"/>
          <p:cNvSpPr>
            <a:spLocks noChangeShapeType="1"/>
          </p:cNvSpPr>
          <p:nvPr/>
        </p:nvSpPr>
        <p:spPr bwMode="auto">
          <a:xfrm>
            <a:off x="5334000" y="3200400"/>
            <a:ext cx="7620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32"/>
          <p:cNvSpPr>
            <a:spLocks noChangeShapeType="1"/>
          </p:cNvSpPr>
          <p:nvPr/>
        </p:nvSpPr>
        <p:spPr bwMode="auto">
          <a:xfrm>
            <a:off x="5334000" y="3200400"/>
            <a:ext cx="7620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Text Box 133"/>
          <p:cNvSpPr txBox="1">
            <a:spLocks noChangeArrowheads="1"/>
          </p:cNvSpPr>
          <p:nvPr/>
        </p:nvSpPr>
        <p:spPr bwMode="auto">
          <a:xfrm>
            <a:off x="4718050" y="2826345"/>
            <a:ext cx="7683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b="1">
                <a:solidFill>
                  <a:srgbClr val="FF0000"/>
                </a:solidFill>
              </a:rPr>
              <a:t>Tiến trình</a:t>
            </a:r>
            <a:br>
              <a:rPr lang="en-US" b="1">
                <a:solidFill>
                  <a:srgbClr val="FF0000"/>
                </a:solidFill>
              </a:rPr>
            </a:br>
            <a:r>
              <a:rPr lang="en-US" b="1">
                <a:solidFill>
                  <a:srgbClr val="FF0000"/>
                </a:solidFill>
              </a:rPr>
              <a:t> mới</a:t>
            </a:r>
          </a:p>
        </p:txBody>
      </p:sp>
    </p:spTree>
    <p:extLst>
      <p:ext uri="{BB962C8B-B14F-4D97-AF65-F5344CB8AC3E}">
        <p14:creationId xmlns:p14="http://schemas.microsoft.com/office/powerpoint/2010/main" val="138860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par>
                                <p:cTn id="34" presetID="22" presetClass="entr" presetSubtype="8"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par>
                                <p:cTn id="46" presetID="22" presetClass="entr" presetSubtype="8"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par>
                                <p:cTn id="58" presetID="22" presetClass="entr" presetSubtype="8"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left)">
                                      <p:cBhvr>
                                        <p:cTn id="69" dur="500"/>
                                        <p:tgtEl>
                                          <p:spTgt spid="23"/>
                                        </p:tgtEl>
                                      </p:cBhvr>
                                    </p:animEffect>
                                  </p:childTnLst>
                                </p:cTn>
                              </p:par>
                              <p:par>
                                <p:cTn id="70" presetID="22" presetClass="entr" presetSubtype="8"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left)">
                                      <p:cBhvr>
                                        <p:cTn id="78" dur="500"/>
                                        <p:tgtEl>
                                          <p:spTgt spid="26"/>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left)">
                                      <p:cBhvr>
                                        <p:cTn id="81" dur="500"/>
                                        <p:tgtEl>
                                          <p:spTgt spid="27"/>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left)">
                                      <p:cBhvr>
                                        <p:cTn id="84" dur="500"/>
                                        <p:tgtEl>
                                          <p:spTgt spid="28"/>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left)">
                                      <p:cBhvr>
                                        <p:cTn id="90" dur="500"/>
                                        <p:tgtEl>
                                          <p:spTgt spid="30"/>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wipe(left)">
                                      <p:cBhvr>
                                        <p:cTn id="96" dur="500"/>
                                        <p:tgtEl>
                                          <p:spTgt spid="32"/>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wipe(left)">
                                      <p:cBhvr>
                                        <p:cTn id="99" dur="500"/>
                                        <p:tgtEl>
                                          <p:spTgt spid="33"/>
                                        </p:tgtEl>
                                      </p:cBhvr>
                                    </p:animEffect>
                                  </p:childTnLst>
                                </p:cTn>
                              </p:par>
                              <p:par>
                                <p:cTn id="100" presetID="22" presetClass="entr" presetSubtype="8" fill="hold"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left)">
                                      <p:cBhvr>
                                        <p:cTn id="10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7" grpId="0" animBg="1"/>
      <p:bldP spid="18" grpId="0" animBg="1"/>
      <p:bldP spid="19"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3"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203</a:t>
            </a:fld>
            <a:endParaRPr lang="en-US"/>
          </a:p>
        </p:txBody>
      </p:sp>
      <p:sp>
        <p:nvSpPr>
          <p:cNvPr id="6" name="Rectangle 3"/>
          <p:cNvSpPr txBox="1">
            <a:spLocks noChangeArrowheads="1"/>
          </p:cNvSpPr>
          <p:nvPr/>
        </p:nvSpPr>
        <p:spPr>
          <a:xfrm>
            <a:off x="155089" y="943608"/>
            <a:ext cx="4724400" cy="5410200"/>
          </a:xfrm>
          <a:prstGeom prst="rect">
            <a:avLst/>
          </a:prstGeom>
        </p:spPr>
        <p:txBody>
          <a:bodyPr vert="horz" lIns="91440" tIns="45720" rIns="91440" bIns="45720" rtlCol="0">
            <a:no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400"/>
              <a:t>Lựa chọn 2:</a:t>
            </a:r>
          </a:p>
          <a:p>
            <a:pPr marL="336550" lvl="1" indent="-223838">
              <a:lnSpc>
                <a:spcPct val="120000"/>
              </a:lnSpc>
            </a:pPr>
            <a:r>
              <a:rPr lang="en-US" sz="2400"/>
              <a:t>Dùng 1 hàng đời chung cho tất cả các phân vùng.</a:t>
            </a:r>
          </a:p>
          <a:p>
            <a:pPr marL="336550" lvl="1" indent="-223838">
              <a:lnSpc>
                <a:spcPct val="120000"/>
              </a:lnSpc>
            </a:pPr>
            <a:r>
              <a:rPr lang="en-US" sz="2400"/>
              <a:t>Khi có tiến trình muốn nạp vào bộ nhớ nhưng chưa được nạp sẽ được đưa vào hàng đợi.</a:t>
            </a:r>
          </a:p>
          <a:p>
            <a:pPr marL="336550" lvl="1" indent="-223838">
              <a:lnSpc>
                <a:spcPct val="120000"/>
              </a:lnSpc>
            </a:pPr>
            <a:r>
              <a:rPr lang="en-US" sz="2400"/>
              <a:t>Khi có phân vùng trống, HĐH sẽ chọn tiến trình có kích thước vừa đủ để đưa vào phân vùng.</a:t>
            </a:r>
          </a:p>
          <a:p>
            <a:pPr marL="336550" lvl="1" indent="-223838">
              <a:lnSpc>
                <a:spcPct val="120000"/>
              </a:lnSpc>
            </a:pPr>
            <a:r>
              <a:rPr lang="en-US" sz="2400"/>
              <a:t>Phương pháp này gây khó khăn trong việc lựa chọn tiến trình để nạp vào phân vùng.</a:t>
            </a:r>
          </a:p>
        </p:txBody>
      </p:sp>
      <p:sp>
        <p:nvSpPr>
          <p:cNvPr id="7" name="Rectangle 2"/>
          <p:cNvSpPr>
            <a:spLocks noGrp="1" noChangeArrowheads="1"/>
          </p:cNvSpPr>
          <p:nvPr>
            <p:ph type="title"/>
          </p:nvPr>
        </p:nvSpPr>
        <p:spPr>
          <a:xfrm>
            <a:off x="457200" y="152399"/>
            <a:ext cx="7315200" cy="936317"/>
          </a:xfrm>
        </p:spPr>
        <p:txBody>
          <a:bodyPr>
            <a:normAutofit/>
          </a:bodyPr>
          <a:lstStyle/>
          <a:p>
            <a:r>
              <a:rPr lang="en-US" sz="3400"/>
              <a:t>Kỹ thuật phân vùng cố định (t)</a:t>
            </a:r>
          </a:p>
        </p:txBody>
      </p:sp>
      <p:graphicFrame>
        <p:nvGraphicFramePr>
          <p:cNvPr id="8" name="Group 22"/>
          <p:cNvGraphicFramePr>
            <a:graphicFrameLocks noGrp="1"/>
          </p:cNvGraphicFramePr>
          <p:nvPr>
            <p:ph sz="half" idx="4294967295"/>
            <p:extLst/>
          </p:nvPr>
        </p:nvGraphicFramePr>
        <p:xfrm>
          <a:off x="7848600" y="1743708"/>
          <a:ext cx="1143000" cy="3133092"/>
        </p:xfrm>
        <a:graphic>
          <a:graphicData uri="http://schemas.openxmlformats.org/drawingml/2006/table">
            <a:tbl>
              <a:tblPr/>
              <a:tblGrid>
                <a:gridCol w="1143000">
                  <a:extLst>
                    <a:ext uri="{9D8B030D-6E8A-4147-A177-3AD203B41FA5}">
                      <a16:colId xmlns:a16="http://schemas.microsoft.com/office/drawing/2014/main" val="20000"/>
                    </a:ext>
                  </a:extLst>
                </a:gridCol>
              </a:tblGrid>
              <a:tr h="4968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11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18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84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68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2000" b="0" i="0" u="none" strike="noStrike" cap="none" normalizeH="0" baseline="0">
                          <a:ln>
                            <a:noFill/>
                          </a:ln>
                          <a:solidFill>
                            <a:schemeClr val="tx1"/>
                          </a:solidFill>
                          <a:effectLst/>
                          <a:latin typeface="Arial" charset="0"/>
                        </a:rPr>
                        <a:t>OS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 name="Line 23"/>
          <p:cNvSpPr>
            <a:spLocks noChangeShapeType="1"/>
          </p:cNvSpPr>
          <p:nvPr/>
        </p:nvSpPr>
        <p:spPr bwMode="auto">
          <a:xfrm flipV="1">
            <a:off x="6851650" y="1972308"/>
            <a:ext cx="92075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24"/>
          <p:cNvSpPr>
            <a:spLocks noChangeShapeType="1"/>
          </p:cNvSpPr>
          <p:nvPr/>
        </p:nvSpPr>
        <p:spPr bwMode="auto">
          <a:xfrm flipV="1">
            <a:off x="6851650" y="2429508"/>
            <a:ext cx="99695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25"/>
          <p:cNvSpPr>
            <a:spLocks noChangeShapeType="1"/>
          </p:cNvSpPr>
          <p:nvPr/>
        </p:nvSpPr>
        <p:spPr bwMode="auto">
          <a:xfrm flipV="1">
            <a:off x="6851650" y="3039108"/>
            <a:ext cx="99695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26"/>
          <p:cNvSpPr>
            <a:spLocks noChangeShapeType="1"/>
          </p:cNvSpPr>
          <p:nvPr/>
        </p:nvSpPr>
        <p:spPr bwMode="auto">
          <a:xfrm>
            <a:off x="6851650" y="3191508"/>
            <a:ext cx="99695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27"/>
          <p:cNvSpPr txBox="1">
            <a:spLocks noChangeArrowheads="1"/>
          </p:cNvSpPr>
          <p:nvPr/>
        </p:nvSpPr>
        <p:spPr bwMode="auto">
          <a:xfrm>
            <a:off x="4885839" y="3658205"/>
            <a:ext cx="1365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b="1">
                <a:solidFill>
                  <a:srgbClr val="FF0000"/>
                </a:solidFill>
              </a:rPr>
              <a:t>Tiến trình</a:t>
            </a:r>
            <a:br>
              <a:rPr lang="en-US" b="1">
                <a:solidFill>
                  <a:srgbClr val="FF0000"/>
                </a:solidFill>
              </a:rPr>
            </a:br>
            <a:r>
              <a:rPr lang="en-US" b="1">
                <a:solidFill>
                  <a:srgbClr val="FF0000"/>
                </a:solidFill>
              </a:rPr>
              <a:t> mới</a:t>
            </a:r>
          </a:p>
        </p:txBody>
      </p:sp>
      <p:sp>
        <p:nvSpPr>
          <p:cNvPr id="14" name="Line 28"/>
          <p:cNvSpPr>
            <a:spLocks noChangeShapeType="1"/>
          </p:cNvSpPr>
          <p:nvPr/>
        </p:nvSpPr>
        <p:spPr bwMode="auto">
          <a:xfrm>
            <a:off x="6858000" y="3191508"/>
            <a:ext cx="9906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5" name="Group 29"/>
          <p:cNvGraphicFramePr>
            <a:graphicFrameLocks noGrp="1"/>
          </p:cNvGraphicFramePr>
          <p:nvPr>
            <p:extLst/>
          </p:nvPr>
        </p:nvGraphicFramePr>
        <p:xfrm>
          <a:off x="5762625" y="3083391"/>
          <a:ext cx="1066800" cy="213360"/>
        </p:xfrm>
        <a:graphic>
          <a:graphicData uri="http://schemas.openxmlformats.org/drawingml/2006/table">
            <a:tbl>
              <a:tblPr/>
              <a:tblGrid>
                <a:gridCol w="266700">
                  <a:extLst>
                    <a:ext uri="{9D8B030D-6E8A-4147-A177-3AD203B41FA5}">
                      <a16:colId xmlns:a16="http://schemas.microsoft.com/office/drawing/2014/main" val="20000"/>
                    </a:ext>
                  </a:extLst>
                </a:gridCol>
                <a:gridCol w="266700">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66700">
                  <a:extLst>
                    <a:ext uri="{9D8B030D-6E8A-4147-A177-3AD203B41FA5}">
                      <a16:colId xmlns:a16="http://schemas.microsoft.com/office/drawing/2014/main" val="20003"/>
                    </a:ext>
                  </a:extLst>
                </a:gridCol>
              </a:tblGrid>
              <a:tr h="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Line 41"/>
          <p:cNvSpPr>
            <a:spLocks noChangeShapeType="1"/>
          </p:cNvSpPr>
          <p:nvPr/>
        </p:nvSpPr>
        <p:spPr bwMode="auto">
          <a:xfrm>
            <a:off x="5534025" y="3088106"/>
            <a:ext cx="30480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42"/>
          <p:cNvSpPr>
            <a:spLocks noChangeShapeType="1"/>
          </p:cNvSpPr>
          <p:nvPr/>
        </p:nvSpPr>
        <p:spPr bwMode="auto">
          <a:xfrm>
            <a:off x="5534025" y="3296654"/>
            <a:ext cx="30480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44"/>
          <p:cNvSpPr>
            <a:spLocks noChangeShapeType="1"/>
          </p:cNvSpPr>
          <p:nvPr/>
        </p:nvSpPr>
        <p:spPr bwMode="auto">
          <a:xfrm flipV="1">
            <a:off x="5181600" y="3191508"/>
            <a:ext cx="304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55100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par>
                                <p:cTn id="44" presetID="22" presetClass="entr" presetSubtype="8"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par>
                                <p:cTn id="56" presetID="22" presetClass="entr" presetSubtype="8"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animBg="1"/>
      <p:bldP spid="16" grpId="0" animBg="1"/>
      <p:bldP spid="17" grpId="0" animBg="1"/>
      <p:bldP spid="18"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38200" y="152400"/>
            <a:ext cx="8229600" cy="762000"/>
          </a:xfrm>
        </p:spPr>
        <p:txBody>
          <a:bodyPr>
            <a:normAutofit/>
          </a:bodyPr>
          <a:lstStyle/>
          <a:p>
            <a:r>
              <a:rPr lang="en-US" sz="3400"/>
              <a:t>Kỹ thuật phân vùng động</a:t>
            </a:r>
          </a:p>
        </p:txBody>
      </p:sp>
      <p:sp>
        <p:nvSpPr>
          <p:cNvPr id="90115" name="Rectangle 3"/>
          <p:cNvSpPr>
            <a:spLocks noGrp="1" noChangeArrowheads="1"/>
          </p:cNvSpPr>
          <p:nvPr>
            <p:ph type="body" idx="1"/>
          </p:nvPr>
        </p:nvSpPr>
        <p:spPr>
          <a:xfrm>
            <a:off x="152400" y="1295400"/>
            <a:ext cx="8991600" cy="4830763"/>
          </a:xfrm>
        </p:spPr>
        <p:txBody>
          <a:bodyPr/>
          <a:lstStyle/>
          <a:p>
            <a:r>
              <a:rPr lang="en-US"/>
              <a:t>Vùng nhớ user program không được phân chia trước.</a:t>
            </a:r>
          </a:p>
          <a:p>
            <a:r>
              <a:rPr lang="en-US"/>
              <a:t>Khi có tiến trình nạp vào bộ nhớ HĐH cấp không gian nhớ đúng kích thước của nó.</a:t>
            </a:r>
          </a:p>
          <a:p>
            <a:r>
              <a:rPr lang="en-US"/>
              <a:t>Khi tiến trình kết thúc vùng nhớ của nó sẽ được thu hồi để HĐH cấp cho tiến trình khác, kể cả tiến trình mới có kích thước nhỏ hơn vùng nhớ của tiến trình đã giải phóng.</a:t>
            </a:r>
          </a:p>
        </p:txBody>
      </p:sp>
    </p:spTree>
    <p:extLst>
      <p:ext uri="{BB962C8B-B14F-4D97-AF65-F5344CB8AC3E}">
        <p14:creationId xmlns:p14="http://schemas.microsoft.com/office/powerpoint/2010/main" val="40468261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205</a:t>
            </a:fld>
            <a:endParaRPr lang="en-US"/>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vùng động (t)</a:t>
            </a:r>
          </a:p>
        </p:txBody>
      </p:sp>
      <p:sp>
        <p:nvSpPr>
          <p:cNvPr id="6" name="Text Box 31"/>
          <p:cNvSpPr txBox="1">
            <a:spLocks noChangeArrowheads="1"/>
          </p:cNvSpPr>
          <p:nvPr/>
        </p:nvSpPr>
        <p:spPr bwMode="auto">
          <a:xfrm>
            <a:off x="304800" y="1075169"/>
            <a:ext cx="39624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defRPr>
                <a:solidFill>
                  <a:schemeClr val="tx1"/>
                </a:solidFill>
                <a:latin typeface="Arial" charset="0"/>
              </a:defRPr>
            </a:lvl1pPr>
            <a:lvl2pPr marL="800100" indent="-342900" algn="l">
              <a:defRPr>
                <a:solidFill>
                  <a:schemeClr val="tx1"/>
                </a:solidFill>
                <a:latin typeface="Arial" charset="0"/>
              </a:defRPr>
            </a:lvl2pPr>
            <a:lvl3pPr marL="1257300" indent="-342900" algn="l">
              <a:defRPr>
                <a:solidFill>
                  <a:schemeClr val="tx1"/>
                </a:solidFill>
                <a:latin typeface="Arial" charset="0"/>
              </a:defRPr>
            </a:lvl3pPr>
            <a:lvl4pPr marL="1714500" indent="-342900" algn="l">
              <a:defRPr>
                <a:solidFill>
                  <a:schemeClr val="tx1"/>
                </a:solidFill>
                <a:latin typeface="Arial" charset="0"/>
              </a:defRPr>
            </a:lvl4pPr>
            <a:lvl5pPr marL="2171700" indent="-342900" algn="l">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a:buFontTx/>
              <a:buAutoNum type="arabicPeriod"/>
            </a:pPr>
            <a:r>
              <a:rPr lang="en-US" sz="2400">
                <a:latin typeface="Times New Roman" pitchFamily="18" charset="0"/>
                <a:cs typeface="Times New Roman" pitchFamily="18" charset="0"/>
              </a:rPr>
              <a:t>Tiến trình 1,2,3,4 lần lượt được nạp vào bộ nhớ.</a:t>
            </a:r>
          </a:p>
          <a:p>
            <a:pPr>
              <a:buFontTx/>
              <a:buAutoNum type="arabicPeriod"/>
            </a:pPr>
            <a:r>
              <a:rPr lang="en-US" sz="2400">
                <a:latin typeface="Times New Roman" pitchFamily="18" charset="0"/>
                <a:cs typeface="Times New Roman" pitchFamily="18" charset="0"/>
              </a:rPr>
              <a:t>Tiến trình 2 kết thúc, vùng nhớ được giải phóng.</a:t>
            </a:r>
          </a:p>
          <a:p>
            <a:pPr>
              <a:buFontTx/>
              <a:buAutoNum type="arabicPeriod"/>
            </a:pPr>
            <a:r>
              <a:rPr lang="en-US" sz="2400">
                <a:latin typeface="Times New Roman" pitchFamily="18" charset="0"/>
                <a:cs typeface="Times New Roman" pitchFamily="18" charset="0"/>
              </a:rPr>
              <a:t>Tiến trình 5 được nạp vào vùng nhớ của tiến trình </a:t>
            </a:r>
          </a:p>
          <a:p>
            <a:r>
              <a:rPr lang="en-US" sz="2400">
                <a:latin typeface="Times New Roman" pitchFamily="18" charset="0"/>
                <a:cs typeface="Times New Roman" pitchFamily="18" charset="0"/>
              </a:rPr>
              <a:t>     2 vừa giải phóng.</a:t>
            </a:r>
          </a:p>
          <a:p>
            <a:r>
              <a:rPr lang="en-US" sz="2400">
                <a:latin typeface="Times New Roman" pitchFamily="18" charset="0"/>
                <a:cs typeface="Times New Roman" pitchFamily="18" charset="0"/>
              </a:rPr>
              <a:t>4. Tiến trình 6 yêu cầu được nạp vào bộ nhớ nhưng</a:t>
            </a:r>
          </a:p>
          <a:p>
            <a:r>
              <a:rPr lang="en-US" sz="2400">
                <a:latin typeface="Times New Roman" pitchFamily="18" charset="0"/>
                <a:cs typeface="Times New Roman" pitchFamily="18" charset="0"/>
              </a:rPr>
              <a:t>     không thể vì không có vùng nhớ trống phù hợp. </a:t>
            </a:r>
          </a:p>
          <a:p>
            <a:r>
              <a:rPr lang="en-US" sz="2400">
                <a:latin typeface="Times New Roman" pitchFamily="18" charset="0"/>
                <a:cs typeface="Times New Roman" pitchFamily="18" charset="0"/>
              </a:rPr>
              <a:t>    Trong khi tổng dung lượng nhớ còn trống &gt; kích thước mà tiến trình yêu cầu .</a:t>
            </a:r>
          </a:p>
        </p:txBody>
      </p:sp>
      <p:sp>
        <p:nvSpPr>
          <p:cNvPr id="7" name="Text Box 16"/>
          <p:cNvSpPr txBox="1">
            <a:spLocks noChangeArrowheads="1"/>
          </p:cNvSpPr>
          <p:nvPr/>
        </p:nvSpPr>
        <p:spPr bwMode="auto">
          <a:xfrm>
            <a:off x="8350250" y="42275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p>
        </p:txBody>
      </p:sp>
      <p:sp>
        <p:nvSpPr>
          <p:cNvPr id="8" name="Rectangle 22"/>
          <p:cNvSpPr>
            <a:spLocks noChangeArrowheads="1"/>
          </p:cNvSpPr>
          <p:nvPr/>
        </p:nvSpPr>
        <p:spPr bwMode="auto">
          <a:xfrm>
            <a:off x="7094538" y="914400"/>
            <a:ext cx="1371600" cy="502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23"/>
          <p:cNvSpPr>
            <a:spLocks noChangeArrowheads="1"/>
          </p:cNvSpPr>
          <p:nvPr/>
        </p:nvSpPr>
        <p:spPr bwMode="auto">
          <a:xfrm>
            <a:off x="7081987" y="6336033"/>
            <a:ext cx="1371600" cy="4572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OS- 128k</a:t>
            </a:r>
          </a:p>
        </p:txBody>
      </p:sp>
      <p:sp>
        <p:nvSpPr>
          <p:cNvPr id="10" name="Rectangle 24"/>
          <p:cNvSpPr>
            <a:spLocks noChangeArrowheads="1"/>
          </p:cNvSpPr>
          <p:nvPr/>
        </p:nvSpPr>
        <p:spPr bwMode="auto">
          <a:xfrm>
            <a:off x="7094538" y="5423157"/>
            <a:ext cx="1371600" cy="914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t>Process1</a:t>
            </a:r>
          </a:p>
          <a:p>
            <a:r>
              <a:rPr lang="en-US" sz="1400"/>
              <a:t>64k</a:t>
            </a:r>
          </a:p>
        </p:txBody>
      </p:sp>
      <p:sp>
        <p:nvSpPr>
          <p:cNvPr id="11" name="Rectangle 25"/>
          <p:cNvSpPr>
            <a:spLocks noChangeArrowheads="1"/>
          </p:cNvSpPr>
          <p:nvPr/>
        </p:nvSpPr>
        <p:spPr bwMode="auto">
          <a:xfrm>
            <a:off x="7086600" y="3017806"/>
            <a:ext cx="1371600" cy="14478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t>Process2</a:t>
            </a:r>
          </a:p>
          <a:p>
            <a:r>
              <a:rPr lang="en-US" sz="1400"/>
              <a:t>128k</a:t>
            </a:r>
          </a:p>
        </p:txBody>
      </p:sp>
      <p:sp>
        <p:nvSpPr>
          <p:cNvPr id="12" name="Rectangle 26"/>
          <p:cNvSpPr>
            <a:spLocks noChangeArrowheads="1"/>
          </p:cNvSpPr>
          <p:nvPr/>
        </p:nvSpPr>
        <p:spPr bwMode="auto">
          <a:xfrm>
            <a:off x="7094538" y="2560606"/>
            <a:ext cx="1371600" cy="4572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t>Process3</a:t>
            </a:r>
          </a:p>
          <a:p>
            <a:r>
              <a:rPr lang="en-US" sz="1400"/>
              <a:t>32k</a:t>
            </a:r>
          </a:p>
        </p:txBody>
      </p:sp>
      <p:sp>
        <p:nvSpPr>
          <p:cNvPr id="13" name="Rectangle 27"/>
          <p:cNvSpPr>
            <a:spLocks noChangeArrowheads="1"/>
          </p:cNvSpPr>
          <p:nvPr/>
        </p:nvSpPr>
        <p:spPr bwMode="auto">
          <a:xfrm>
            <a:off x="7094538" y="1195644"/>
            <a:ext cx="1371600" cy="13716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t>Process4</a:t>
            </a:r>
          </a:p>
          <a:p>
            <a:r>
              <a:rPr lang="en-US" sz="1400"/>
              <a:t>128k</a:t>
            </a:r>
          </a:p>
        </p:txBody>
      </p:sp>
      <p:sp>
        <p:nvSpPr>
          <p:cNvPr id="14" name="Rectangle 29"/>
          <p:cNvSpPr>
            <a:spLocks noChangeArrowheads="1"/>
          </p:cNvSpPr>
          <p:nvPr/>
        </p:nvSpPr>
        <p:spPr bwMode="auto">
          <a:xfrm>
            <a:off x="7094538" y="4465606"/>
            <a:ext cx="1371600" cy="1143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t>Process5</a:t>
            </a:r>
          </a:p>
          <a:p>
            <a:r>
              <a:rPr lang="en-US" sz="1400"/>
              <a:t>120k</a:t>
            </a:r>
          </a:p>
        </p:txBody>
      </p:sp>
      <p:sp>
        <p:nvSpPr>
          <p:cNvPr id="15" name="Rectangle 30"/>
          <p:cNvSpPr>
            <a:spLocks noChangeArrowheads="1"/>
          </p:cNvSpPr>
          <p:nvPr/>
        </p:nvSpPr>
        <p:spPr bwMode="auto">
          <a:xfrm>
            <a:off x="5241925" y="4419600"/>
            <a:ext cx="1371600" cy="11430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t>Process6</a:t>
            </a:r>
          </a:p>
          <a:p>
            <a:r>
              <a:rPr lang="en-US" sz="1400"/>
              <a:t>65k</a:t>
            </a:r>
          </a:p>
        </p:txBody>
      </p:sp>
    </p:spTree>
    <p:extLst>
      <p:ext uri="{BB962C8B-B14F-4D97-AF65-F5344CB8AC3E}">
        <p14:creationId xmlns:p14="http://schemas.microsoft.com/office/powerpoint/2010/main" val="30440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nodePh="1">
                                  <p:stCondLst>
                                    <p:cond delay="0"/>
                                  </p:stCondLst>
                                  <p:endCondLst>
                                    <p:cond evt="begin" delay="0">
                                      <p:tn val="49"/>
                                    </p:cond>
                                  </p:end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animBg="1"/>
      <p:bldP spid="14" grpId="0" animBg="1"/>
      <p:bldP spid="15" grpId="0" animBg="1"/>
    </p:bld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3" name="Rectangle 3"/>
          <p:cNvSpPr>
            <a:spLocks noGrp="1" noChangeArrowheads="1"/>
          </p:cNvSpPr>
          <p:nvPr>
            <p:ph type="body" idx="1"/>
          </p:nvPr>
        </p:nvSpPr>
        <p:spPr/>
        <p:txBody>
          <a:bodyPr/>
          <a:lstStyle/>
          <a:p>
            <a:pPr>
              <a:lnSpc>
                <a:spcPct val="120000"/>
              </a:lnSpc>
            </a:pPr>
            <a:r>
              <a:rPr lang="en-US" sz="2600">
                <a:latin typeface="Times New Roman" pitchFamily="18" charset="0"/>
              </a:rPr>
              <a:t>Trong kỹ thuật phân vùng động, HĐH phải đưa ra các cơ chế thích hợp để quản lý các khối nhớ đã cấp phát hay còn trống trên bộ nhớ. </a:t>
            </a:r>
          </a:p>
          <a:p>
            <a:pPr>
              <a:lnSpc>
                <a:spcPct val="120000"/>
              </a:lnSpc>
            </a:pPr>
            <a:r>
              <a:rPr lang="en-US" sz="2600">
                <a:latin typeface="Times New Roman" pitchFamily="18" charset="0"/>
              </a:rPr>
              <a:t>HĐH sử dụng 2 cơ chế: Bản đồ bít và Danh sách liên kết.</a:t>
            </a:r>
          </a:p>
          <a:p>
            <a:pPr>
              <a:lnSpc>
                <a:spcPct val="120000"/>
              </a:lnSpc>
            </a:pPr>
            <a:r>
              <a:rPr lang="en-US" sz="2600">
                <a:latin typeface="Times New Roman" pitchFamily="18" charset="0"/>
              </a:rPr>
              <a:t>Hai cơ chế HĐH đều chia không gian nhớ thành các đơn vị cấp phát có kích thước bằng nhau, các đơn vị cấp phát liên tiếp nhau tạo thành 1 khối nhớ, HĐH cấp phát các khối nhớ này cho các tiến trình</a:t>
            </a:r>
          </a:p>
        </p:txBody>
      </p:sp>
      <p:pic>
        <p:nvPicPr>
          <p:cNvPr id="113350" name="Picture 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34000"/>
            <a:ext cx="8001000" cy="647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457200" y="152399"/>
            <a:ext cx="7315200" cy="936317"/>
          </a:xfrm>
        </p:spPr>
        <p:txBody>
          <a:bodyPr>
            <a:normAutofit/>
          </a:bodyPr>
          <a:lstStyle/>
          <a:p>
            <a:r>
              <a:rPr lang="en-US" sz="3400"/>
              <a:t>Kỹ thuật phân vùng động (t)</a:t>
            </a:r>
          </a:p>
        </p:txBody>
      </p:sp>
    </p:spTree>
    <p:extLst>
      <p:ext uri="{BB962C8B-B14F-4D97-AF65-F5344CB8AC3E}">
        <p14:creationId xmlns:p14="http://schemas.microsoft.com/office/powerpoint/2010/main" val="188949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animEffect transition="in" filter="fade">
                                      <p:cBhvr>
                                        <p:cTn id="7" dur="500"/>
                                        <p:tgtEl>
                                          <p:spTgt spid="112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643">
                                            <p:txEl>
                                              <p:pRg st="1" end="1"/>
                                            </p:txEl>
                                          </p:spTgt>
                                        </p:tgtEl>
                                        <p:attrNameLst>
                                          <p:attrName>style.visibility</p:attrName>
                                        </p:attrNameLst>
                                      </p:cBhvr>
                                      <p:to>
                                        <p:strVal val="visible"/>
                                      </p:to>
                                    </p:set>
                                    <p:animEffect transition="in" filter="fade">
                                      <p:cBhvr>
                                        <p:cTn id="12" dur="500"/>
                                        <p:tgtEl>
                                          <p:spTgt spid="112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43">
                                            <p:txEl>
                                              <p:pRg st="2" end="2"/>
                                            </p:txEl>
                                          </p:spTgt>
                                        </p:tgtEl>
                                        <p:attrNameLst>
                                          <p:attrName>style.visibility</p:attrName>
                                        </p:attrNameLst>
                                      </p:cBhvr>
                                      <p:to>
                                        <p:strVal val="visible"/>
                                      </p:to>
                                    </p:set>
                                    <p:animEffect transition="in" filter="fade">
                                      <p:cBhvr>
                                        <p:cTn id="17" dur="500"/>
                                        <p:tgtEl>
                                          <p:spTgt spid="1126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350"/>
                                        </p:tgtEl>
                                        <p:attrNameLst>
                                          <p:attrName>style.visibility</p:attrName>
                                        </p:attrNameLst>
                                      </p:cBhvr>
                                      <p:to>
                                        <p:strVal val="visible"/>
                                      </p:to>
                                    </p:set>
                                    <p:animEffect transition="in" filter="fade">
                                      <p:cBhvr>
                                        <p:cTn id="22" dur="500"/>
                                        <p:tgtEl>
                                          <p:spTgt spid="113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7" name="Rectangle 3"/>
          <p:cNvSpPr>
            <a:spLocks noGrp="1" noChangeArrowheads="1"/>
          </p:cNvSpPr>
          <p:nvPr>
            <p:ph type="body" idx="1"/>
          </p:nvPr>
        </p:nvSpPr>
        <p:spPr>
          <a:xfrm>
            <a:off x="457200" y="1295400"/>
            <a:ext cx="8458200" cy="4830763"/>
          </a:xfrm>
        </p:spPr>
        <p:txBody>
          <a:bodyPr/>
          <a:lstStyle/>
          <a:p>
            <a:r>
              <a:rPr lang="en-US"/>
              <a:t>Cơ chế bản đồ Bit: Mỗi đơn vị cấp phát được đại diện bởi một Bit trong bản đồ bit. Đơn vị cấp phát còn trống đại diện bằng bit 0, ngược lại đại diện bằng bit 1.</a:t>
            </a:r>
          </a:p>
        </p:txBody>
      </p:sp>
      <p:pic>
        <p:nvPicPr>
          <p:cNvPr id="1136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876800"/>
            <a:ext cx="80010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3672" name="Text Box 8"/>
          <p:cNvSpPr txBox="1">
            <a:spLocks noChangeArrowheads="1"/>
          </p:cNvSpPr>
          <p:nvPr/>
        </p:nvSpPr>
        <p:spPr bwMode="auto">
          <a:xfrm>
            <a:off x="3886200" y="5105400"/>
            <a:ext cx="1327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a:t>Bản đồ bit</a:t>
            </a:r>
          </a:p>
        </p:txBody>
      </p:sp>
      <p:pic>
        <p:nvPicPr>
          <p:cNvPr id="11367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657600"/>
            <a:ext cx="80010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3674" name="AutoShape 10"/>
          <p:cNvSpPr>
            <a:spLocks noChangeArrowheads="1"/>
          </p:cNvSpPr>
          <p:nvPr/>
        </p:nvSpPr>
        <p:spPr bwMode="auto">
          <a:xfrm>
            <a:off x="457200" y="3886200"/>
            <a:ext cx="152400" cy="1371600"/>
          </a:xfrm>
          <a:prstGeom prst="curvedRightArrow">
            <a:avLst>
              <a:gd name="adj1" fmla="val 180000"/>
              <a:gd name="adj2" fmla="val 360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2"/>
          <p:cNvSpPr>
            <a:spLocks noGrp="1" noChangeArrowheads="1"/>
          </p:cNvSpPr>
          <p:nvPr>
            <p:ph type="title"/>
          </p:nvPr>
        </p:nvSpPr>
        <p:spPr>
          <a:xfrm>
            <a:off x="457200" y="152399"/>
            <a:ext cx="7315200" cy="936317"/>
          </a:xfrm>
        </p:spPr>
        <p:txBody>
          <a:bodyPr>
            <a:normAutofit/>
          </a:bodyPr>
          <a:lstStyle/>
          <a:p>
            <a:r>
              <a:rPr lang="en-US" sz="3400"/>
              <a:t>Kỹ thuật phân vùng động (t)</a:t>
            </a:r>
          </a:p>
        </p:txBody>
      </p:sp>
    </p:spTree>
    <p:extLst>
      <p:ext uri="{BB962C8B-B14F-4D97-AF65-F5344CB8AC3E}">
        <p14:creationId xmlns:p14="http://schemas.microsoft.com/office/powerpoint/2010/main" val="14427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fade">
                                      <p:cBhvr>
                                        <p:cTn id="7" dur="500"/>
                                        <p:tgtEl>
                                          <p:spTgt spid="1136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673"/>
                                        </p:tgtEl>
                                        <p:attrNameLst>
                                          <p:attrName>style.visibility</p:attrName>
                                        </p:attrNameLst>
                                      </p:cBhvr>
                                      <p:to>
                                        <p:strVal val="visible"/>
                                      </p:to>
                                    </p:set>
                                    <p:animEffect transition="in" filter="fade">
                                      <p:cBhvr>
                                        <p:cTn id="12" dur="500"/>
                                        <p:tgtEl>
                                          <p:spTgt spid="1136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3674"/>
                                        </p:tgtEl>
                                        <p:attrNameLst>
                                          <p:attrName>style.visibility</p:attrName>
                                        </p:attrNameLst>
                                      </p:cBhvr>
                                      <p:to>
                                        <p:strVal val="visible"/>
                                      </p:to>
                                    </p:set>
                                    <p:animEffect transition="in" filter="wipe(up)">
                                      <p:cBhvr>
                                        <p:cTn id="17" dur="500"/>
                                        <p:tgtEl>
                                          <p:spTgt spid="1136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670"/>
                                        </p:tgtEl>
                                        <p:attrNameLst>
                                          <p:attrName>style.visibility</p:attrName>
                                        </p:attrNameLst>
                                      </p:cBhvr>
                                      <p:to>
                                        <p:strVal val="visible"/>
                                      </p:to>
                                    </p:set>
                                    <p:animEffect transition="in" filter="fade">
                                      <p:cBhvr>
                                        <p:cTn id="22" dur="500"/>
                                        <p:tgtEl>
                                          <p:spTgt spid="113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4" grpId="0" animBg="1"/>
    </p:bldLst>
  </p:timing>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3" name="Rectangle 3"/>
          <p:cNvSpPr>
            <a:spLocks noGrp="1" noChangeArrowheads="1"/>
          </p:cNvSpPr>
          <p:nvPr>
            <p:ph type="body" idx="1"/>
          </p:nvPr>
        </p:nvSpPr>
        <p:spPr>
          <a:xfrm>
            <a:off x="228600" y="1219200"/>
            <a:ext cx="8534400" cy="5562600"/>
          </a:xfrm>
        </p:spPr>
        <p:txBody>
          <a:bodyPr>
            <a:normAutofit/>
          </a:bodyPr>
          <a:lstStyle/>
          <a:p>
            <a:r>
              <a:rPr lang="en-US"/>
              <a:t>Cơ chế danh sách liên kết:</a:t>
            </a:r>
          </a:p>
          <a:p>
            <a:pPr lvl="1"/>
            <a:r>
              <a:rPr lang="en-US"/>
              <a:t>Mỗi khối trên bộ nhớ được đại diện bởi một phần tử trong danh sách liên kết.</a:t>
            </a:r>
          </a:p>
          <a:p>
            <a:pPr lvl="1"/>
            <a:r>
              <a:rPr lang="en-US"/>
              <a:t>Mỗi phần tử gồm 3 trường chính:</a:t>
            </a:r>
          </a:p>
          <a:p>
            <a:pPr lvl="2"/>
            <a:r>
              <a:rPr lang="en-US"/>
              <a:t>Trường đầu tiên: cho biết khối nhớ đã cấp phát (kí hiệu P) hay còn trống (kí hiệu H).</a:t>
            </a:r>
          </a:p>
          <a:p>
            <a:pPr lvl="2"/>
            <a:r>
              <a:rPr lang="en-US"/>
              <a:t>Trường thứ 2: cho biết thư tự của đơn vị cấp phát đầu tiên trong khối.</a:t>
            </a:r>
          </a:p>
          <a:p>
            <a:pPr lvl="2"/>
            <a:r>
              <a:rPr lang="en-US"/>
              <a:t>Trường thứ 3: cho biết đơn vị tổng số đơn vị cấp phát trong khối.</a:t>
            </a:r>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vùng động (t)</a:t>
            </a:r>
          </a:p>
        </p:txBody>
      </p:sp>
    </p:spTree>
    <p:extLst>
      <p:ext uri="{BB962C8B-B14F-4D97-AF65-F5344CB8AC3E}">
        <p14:creationId xmlns:p14="http://schemas.microsoft.com/office/powerpoint/2010/main" val="2378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fade">
                                      <p:cBhvr>
                                        <p:cTn id="7" dur="500"/>
                                        <p:tgtEl>
                                          <p:spTgt spid="11776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animEffect transition="in" filter="fade">
                                      <p:cBhvr>
                                        <p:cTn id="11" dur="500"/>
                                        <p:tgtEl>
                                          <p:spTgt spid="11776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animEffect transition="in" filter="fade">
                                      <p:cBhvr>
                                        <p:cTn id="15" dur="500"/>
                                        <p:tgtEl>
                                          <p:spTgt spid="11776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7763">
                                            <p:txEl>
                                              <p:pRg st="3" end="3"/>
                                            </p:txEl>
                                          </p:spTgt>
                                        </p:tgtEl>
                                        <p:attrNameLst>
                                          <p:attrName>style.visibility</p:attrName>
                                        </p:attrNameLst>
                                      </p:cBhvr>
                                      <p:to>
                                        <p:strVal val="visible"/>
                                      </p:to>
                                    </p:set>
                                    <p:animEffect transition="in" filter="fade">
                                      <p:cBhvr>
                                        <p:cTn id="20" dur="500"/>
                                        <p:tgtEl>
                                          <p:spTgt spid="117763">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7763">
                                            <p:txEl>
                                              <p:pRg st="4" end="4"/>
                                            </p:txEl>
                                          </p:spTgt>
                                        </p:tgtEl>
                                        <p:attrNameLst>
                                          <p:attrName>style.visibility</p:attrName>
                                        </p:attrNameLst>
                                      </p:cBhvr>
                                      <p:to>
                                        <p:strVal val="visible"/>
                                      </p:to>
                                    </p:set>
                                    <p:animEffect transition="in" filter="fade">
                                      <p:cBhvr>
                                        <p:cTn id="24" dur="500"/>
                                        <p:tgtEl>
                                          <p:spTgt spid="117763">
                                            <p:txEl>
                                              <p:pRg st="4" end="4"/>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17763">
                                            <p:txEl>
                                              <p:pRg st="5" end="5"/>
                                            </p:txEl>
                                          </p:spTgt>
                                        </p:tgtEl>
                                        <p:attrNameLst>
                                          <p:attrName>style.visibility</p:attrName>
                                        </p:attrNameLst>
                                      </p:cBhvr>
                                      <p:to>
                                        <p:strVal val="visible"/>
                                      </p:to>
                                    </p:set>
                                    <p:animEffect transition="in" filter="fade">
                                      <p:cBhvr>
                                        <p:cTn id="28" dur="500"/>
                                        <p:tgtEl>
                                          <p:spTgt spid="1177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7" name="Rectangle 3"/>
          <p:cNvSpPr>
            <a:spLocks noGrp="1" noChangeArrowheads="1"/>
          </p:cNvSpPr>
          <p:nvPr>
            <p:ph type="body" idx="1"/>
          </p:nvPr>
        </p:nvSpPr>
        <p:spPr/>
        <p:txBody>
          <a:bodyPr/>
          <a:lstStyle/>
          <a:p>
            <a:endParaRPr lang="en-US"/>
          </a:p>
        </p:txBody>
      </p:sp>
      <p:pic>
        <p:nvPicPr>
          <p:cNvPr id="1187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57400"/>
            <a:ext cx="80010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187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505200"/>
            <a:ext cx="6181725" cy="12287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457200" y="152399"/>
            <a:ext cx="7315200" cy="936317"/>
          </a:xfrm>
        </p:spPr>
        <p:txBody>
          <a:bodyPr>
            <a:normAutofit/>
          </a:bodyPr>
          <a:lstStyle/>
          <a:p>
            <a:r>
              <a:rPr lang="en-US" sz="3400"/>
              <a:t>Kỹ thuật phân vùng động (t)</a:t>
            </a:r>
          </a:p>
        </p:txBody>
      </p:sp>
    </p:spTree>
    <p:extLst>
      <p:ext uri="{BB962C8B-B14F-4D97-AF65-F5344CB8AC3E}">
        <p14:creationId xmlns:p14="http://schemas.microsoft.com/office/powerpoint/2010/main" val="20783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788"/>
                                        </p:tgtEl>
                                        <p:attrNameLst>
                                          <p:attrName>style.visibility</p:attrName>
                                        </p:attrNameLst>
                                      </p:cBhvr>
                                      <p:to>
                                        <p:strVal val="visible"/>
                                      </p:to>
                                    </p:set>
                                    <p:animEffect transition="in" filter="fade">
                                      <p:cBhvr>
                                        <p:cTn id="7" dur="500"/>
                                        <p:tgtEl>
                                          <p:spTgt spid="1187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789"/>
                                        </p:tgtEl>
                                        <p:attrNameLst>
                                          <p:attrName>style.visibility</p:attrName>
                                        </p:attrNameLst>
                                      </p:cBhvr>
                                      <p:to>
                                        <p:strVal val="visible"/>
                                      </p:to>
                                    </p:set>
                                    <p:animEffect transition="in" filter="fade">
                                      <p:cBhvr>
                                        <p:cTn id="12" dur="500"/>
                                        <p:tgtEl>
                                          <p:spTgt spid="118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01109D7-61EC-474C-9AC5-7B4D78C6A9D1}" type="slidenum">
              <a:rPr lang="en-US" altLang="en-US"/>
              <a:pPr/>
              <a:t>21</a:t>
            </a:fld>
            <a:endParaRPr lang="en-US" altLang="en-US"/>
          </a:p>
        </p:txBody>
      </p:sp>
      <p:sp>
        <p:nvSpPr>
          <p:cNvPr id="16386" name="Rectangle 2"/>
          <p:cNvSpPr>
            <a:spLocks noGrp="1" noChangeArrowheads="1"/>
          </p:cNvSpPr>
          <p:nvPr>
            <p:ph type="title"/>
          </p:nvPr>
        </p:nvSpPr>
        <p:spPr>
          <a:xfrm>
            <a:off x="762000" y="228600"/>
            <a:ext cx="8229600" cy="762000"/>
          </a:xfrm>
        </p:spPr>
        <p:txBody>
          <a:bodyPr>
            <a:normAutofit/>
          </a:bodyPr>
          <a:lstStyle/>
          <a:p>
            <a:r>
              <a:rPr lang="en-US" sz="3200"/>
              <a:t>HỆ THỐNG PHÂN TÁN</a:t>
            </a:r>
          </a:p>
        </p:txBody>
      </p:sp>
      <p:sp>
        <p:nvSpPr>
          <p:cNvPr id="16387" name="Rectangle 3"/>
          <p:cNvSpPr>
            <a:spLocks noGrp="1" noChangeArrowheads="1"/>
          </p:cNvSpPr>
          <p:nvPr>
            <p:ph type="body" idx="1"/>
          </p:nvPr>
        </p:nvSpPr>
        <p:spPr>
          <a:xfrm>
            <a:off x="99508" y="991702"/>
            <a:ext cx="9067800" cy="5257800"/>
          </a:xfrm>
        </p:spPr>
        <p:txBody>
          <a:bodyPr>
            <a:normAutofit lnSpcReduction="10000"/>
          </a:bodyPr>
          <a:lstStyle/>
          <a:p>
            <a:pPr>
              <a:spcBef>
                <a:spcPts val="0"/>
              </a:spcBef>
            </a:pPr>
            <a:r>
              <a:rPr lang="en-US" sz="3000"/>
              <a:t>Phân tán sự tính toán trên các bộ xử lý vật lý.</a:t>
            </a:r>
          </a:p>
          <a:p>
            <a:pPr>
              <a:spcBef>
                <a:spcPts val="0"/>
              </a:spcBef>
            </a:pPr>
            <a:r>
              <a:rPr lang="en-US" sz="3000"/>
              <a:t>Mỗi bộ xử lý có bộ nhớ cục bộ riêng.</a:t>
            </a:r>
          </a:p>
          <a:p>
            <a:pPr>
              <a:spcBef>
                <a:spcPts val="0"/>
              </a:spcBef>
            </a:pPr>
            <a:r>
              <a:rPr lang="en-US" sz="3000"/>
              <a:t>Các bộ xử lý thông tin với nhau thông qua các đường truyền thông tốc độ cao.</a:t>
            </a:r>
          </a:p>
          <a:p>
            <a:pPr>
              <a:spcBef>
                <a:spcPts val="0"/>
              </a:spcBef>
            </a:pPr>
            <a:r>
              <a:rPr lang="en-US" sz="3000"/>
              <a:t>Hệ thống phân tán được sử dụng để: chia sẻ tài nguyên, tăng tốc độ tính toán, an toàn.</a:t>
            </a:r>
          </a:p>
          <a:p>
            <a:pPr>
              <a:spcBef>
                <a:spcPts val="0"/>
              </a:spcBef>
            </a:pPr>
            <a:r>
              <a:rPr lang="en-US" sz="3000"/>
              <a:t>Có 2 dạng hệ thống: </a:t>
            </a:r>
          </a:p>
          <a:p>
            <a:pPr lvl="1"/>
            <a:r>
              <a:rPr lang="en-US" sz="3000"/>
              <a:t>Client/Server</a:t>
            </a:r>
          </a:p>
          <a:p>
            <a:pPr lvl="1"/>
            <a:r>
              <a:rPr lang="en-US" sz="3000"/>
              <a:t>Peer-to-Peer.</a:t>
            </a:r>
          </a:p>
        </p:txBody>
      </p:sp>
      <p:pic>
        <p:nvPicPr>
          <p:cNvPr id="5122" name="Picture 2" descr="C:\Users\Administrator.MH9NAXVY7W2Q5DQ\Desktop\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384" y="4648200"/>
            <a:ext cx="2215816"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Administrator.MH9NAXVY7W2Q5DQ\Desktop\chỉ mụ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669733"/>
            <a:ext cx="2378529" cy="211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71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blinds(horizontal)">
                                      <p:cBhvr>
                                        <p:cTn id="7" dur="500"/>
                                        <p:tgtEl>
                                          <p:spTgt spid="16387">
                                            <p:txEl>
                                              <p:pRg st="0" end="0"/>
                                            </p:txEl>
                                          </p:spTgt>
                                        </p:tgtEl>
                                      </p:cBhvr>
                                    </p:animEffect>
                                  </p:childTnLst>
                                </p:cTn>
                              </p:par>
                            </p:childTnLst>
                          </p:cTn>
                        </p:par>
                        <p:par>
                          <p:cTn id="8" fill="hold" nodeType="with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animEffect transition="in" filter="blinds(horizontal)">
                                      <p:cBhvr>
                                        <p:cTn id="11" dur="500"/>
                                        <p:tgtEl>
                                          <p:spTgt spid="16387">
                                            <p:txEl>
                                              <p:pRg st="1" end="1"/>
                                            </p:txEl>
                                          </p:spTgt>
                                        </p:tgtEl>
                                      </p:cBhvr>
                                    </p:animEffect>
                                  </p:childTnLst>
                                </p:cTn>
                              </p:par>
                            </p:childTnLst>
                          </p:cTn>
                        </p:par>
                        <p:par>
                          <p:cTn id="12" fill="hold" nodeType="with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animEffect transition="in" filter="blinds(horizontal)">
                                      <p:cBhvr>
                                        <p:cTn id="15" dur="500"/>
                                        <p:tgtEl>
                                          <p:spTgt spid="16387">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animEffect transition="in" filter="blinds(horizontal)">
                                      <p:cBhvr>
                                        <p:cTn id="19" dur="500"/>
                                        <p:tgtEl>
                                          <p:spTgt spid="16387">
                                            <p:txEl>
                                              <p:pRg st="3" end="3"/>
                                            </p:txEl>
                                          </p:spTgt>
                                        </p:tgtEl>
                                      </p:cBhvr>
                                    </p:animEffect>
                                  </p:childTnLst>
                                </p:cTn>
                              </p:par>
                            </p:childTnLst>
                          </p:cTn>
                        </p:par>
                        <p:par>
                          <p:cTn id="20" fill="hold" nodeType="with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16387">
                                            <p:txEl>
                                              <p:pRg st="4" end="4"/>
                                            </p:txEl>
                                          </p:spTgt>
                                        </p:tgtEl>
                                        <p:attrNameLst>
                                          <p:attrName>style.visibility</p:attrName>
                                        </p:attrNameLst>
                                      </p:cBhvr>
                                      <p:to>
                                        <p:strVal val="visible"/>
                                      </p:to>
                                    </p:set>
                                    <p:animEffect transition="in" filter="blinds(horizontal)">
                                      <p:cBhvr>
                                        <p:cTn id="23" dur="500"/>
                                        <p:tgtEl>
                                          <p:spTgt spid="16387">
                                            <p:txEl>
                                              <p:pRg st="4" end="4"/>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6387">
                                            <p:txEl>
                                              <p:pRg st="5" end="5"/>
                                            </p:txEl>
                                          </p:spTgt>
                                        </p:tgtEl>
                                        <p:attrNameLst>
                                          <p:attrName>style.visibility</p:attrName>
                                        </p:attrNameLst>
                                      </p:cBhvr>
                                      <p:to>
                                        <p:strVal val="visible"/>
                                      </p:to>
                                    </p:set>
                                    <p:animEffect transition="in" filter="blinds(horizontal)">
                                      <p:cBhvr>
                                        <p:cTn id="27" dur="500"/>
                                        <p:tgtEl>
                                          <p:spTgt spid="16387">
                                            <p:txEl>
                                              <p:pRg st="5" end="5"/>
                                            </p:txEl>
                                          </p:spTgt>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16387">
                                            <p:txEl>
                                              <p:pRg st="6" end="6"/>
                                            </p:txEl>
                                          </p:spTgt>
                                        </p:tgtEl>
                                        <p:attrNameLst>
                                          <p:attrName>style.visibility</p:attrName>
                                        </p:attrNameLst>
                                      </p:cBhvr>
                                      <p:to>
                                        <p:strVal val="visible"/>
                                      </p:to>
                                    </p:set>
                                    <p:animEffect transition="in" filter="blinds(horizontal)">
                                      <p:cBhvr>
                                        <p:cTn id="31" dur="500"/>
                                        <p:tgtEl>
                                          <p:spTgt spid="16387">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122"/>
                                        </p:tgtEl>
                                        <p:attrNameLst>
                                          <p:attrName>style.visibility</p:attrName>
                                        </p:attrNameLst>
                                      </p:cBhvr>
                                      <p:to>
                                        <p:strVal val="visible"/>
                                      </p:to>
                                    </p:set>
                                    <p:animEffect transition="in" filter="fade">
                                      <p:cBhvr>
                                        <p:cTn id="35" dur="500"/>
                                        <p:tgtEl>
                                          <p:spTgt spid="512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123"/>
                                        </p:tgtEl>
                                        <p:attrNameLst>
                                          <p:attrName>style.visibility</p:attrName>
                                        </p:attrNameLst>
                                      </p:cBhvr>
                                      <p:to>
                                        <p:strVal val="visible"/>
                                      </p:to>
                                    </p:set>
                                    <p:animEffect transition="in" filter="fade">
                                      <p:cBhvr>
                                        <p:cTn id="39"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body" idx="1"/>
          </p:nvPr>
        </p:nvSpPr>
        <p:spPr>
          <a:xfrm>
            <a:off x="457200" y="1295400"/>
            <a:ext cx="8458200" cy="4830763"/>
          </a:xfrm>
        </p:spPr>
        <p:txBody>
          <a:bodyPr/>
          <a:lstStyle/>
          <a:p>
            <a:r>
              <a:rPr lang="en-US" dirty="0" err="1">
                <a:latin typeface="Times New Roman" pitchFamily="18" charset="0"/>
              </a:rPr>
              <a:t>Khi</a:t>
            </a:r>
            <a:r>
              <a:rPr lang="en-US" dirty="0">
                <a:latin typeface="Times New Roman" pitchFamily="18" charset="0"/>
              </a:rPr>
              <a:t> </a:t>
            </a:r>
            <a:r>
              <a:rPr lang="en-US" dirty="0" err="1">
                <a:latin typeface="Times New Roman" pitchFamily="18" charset="0"/>
              </a:rPr>
              <a:t>có</a:t>
            </a:r>
            <a:r>
              <a:rPr lang="en-US" dirty="0">
                <a:latin typeface="Times New Roman" pitchFamily="18" charset="0"/>
              </a:rPr>
              <a:t> </a:t>
            </a:r>
            <a:r>
              <a:rPr lang="en-US" dirty="0" err="1">
                <a:latin typeface="Times New Roman" pitchFamily="18" charset="0"/>
              </a:rPr>
              <a:t>một</a:t>
            </a:r>
            <a:r>
              <a:rPr lang="en-US" dirty="0">
                <a:latin typeface="Times New Roman" pitchFamily="18" charset="0"/>
              </a:rPr>
              <a:t> </a:t>
            </a:r>
            <a:r>
              <a:rPr lang="en-US" dirty="0" err="1">
                <a:latin typeface="Times New Roman" pitchFamily="18" charset="0"/>
              </a:rPr>
              <a:t>tiến</a:t>
            </a:r>
            <a:r>
              <a:rPr lang="en-US" dirty="0">
                <a:latin typeface="Times New Roman" pitchFamily="18" charset="0"/>
              </a:rPr>
              <a:t> </a:t>
            </a:r>
            <a:r>
              <a:rPr lang="en-US" dirty="0" err="1">
                <a:latin typeface="Times New Roman" pitchFamily="18" charset="0"/>
              </a:rPr>
              <a:t>trình</a:t>
            </a:r>
            <a:r>
              <a:rPr lang="en-US" dirty="0">
                <a:latin typeface="Times New Roman" pitchFamily="18" charset="0"/>
              </a:rPr>
              <a:t> </a:t>
            </a:r>
            <a:r>
              <a:rPr lang="en-US" dirty="0" err="1">
                <a:latin typeface="Times New Roman" pitchFamily="18" charset="0"/>
              </a:rPr>
              <a:t>cần</a:t>
            </a:r>
            <a:r>
              <a:rPr lang="en-US" dirty="0">
                <a:latin typeface="Times New Roman" pitchFamily="18" charset="0"/>
              </a:rPr>
              <a:t> </a:t>
            </a:r>
            <a:r>
              <a:rPr lang="en-US" dirty="0" err="1">
                <a:latin typeface="Times New Roman" pitchFamily="18" charset="0"/>
              </a:rPr>
              <a:t>được</a:t>
            </a:r>
            <a:r>
              <a:rPr lang="en-US" dirty="0">
                <a:latin typeface="Times New Roman" pitchFamily="18" charset="0"/>
              </a:rPr>
              <a:t> </a:t>
            </a:r>
            <a:r>
              <a:rPr lang="en-US" dirty="0" err="1">
                <a:latin typeface="Times New Roman" pitchFamily="18" charset="0"/>
              </a:rPr>
              <a:t>nạp</a:t>
            </a:r>
            <a:r>
              <a:rPr lang="en-US" dirty="0">
                <a:latin typeface="Times New Roman" pitchFamily="18" charset="0"/>
              </a:rPr>
              <a:t> </a:t>
            </a:r>
            <a:r>
              <a:rPr lang="en-US" dirty="0" err="1">
                <a:latin typeface="Times New Roman" pitchFamily="18" charset="0"/>
              </a:rPr>
              <a:t>vào</a:t>
            </a:r>
            <a:r>
              <a:rPr lang="en-US" dirty="0">
                <a:latin typeface="Times New Roman" pitchFamily="18" charset="0"/>
              </a:rPr>
              <a:t> </a:t>
            </a:r>
            <a:r>
              <a:rPr lang="en-US" dirty="0" err="1">
                <a:latin typeface="Times New Roman" pitchFamily="18" charset="0"/>
              </a:rPr>
              <a:t>bộ</a:t>
            </a:r>
            <a:r>
              <a:rPr lang="en-US" dirty="0">
                <a:latin typeface="Times New Roman" pitchFamily="18" charset="0"/>
              </a:rPr>
              <a:t> </a:t>
            </a:r>
            <a:r>
              <a:rPr lang="en-US" dirty="0" err="1">
                <a:latin typeface="Times New Roman" pitchFamily="18" charset="0"/>
              </a:rPr>
              <a:t>nhớ</a:t>
            </a:r>
            <a:r>
              <a:rPr lang="en-US" dirty="0">
                <a:latin typeface="Times New Roman" pitchFamily="18" charset="0"/>
              </a:rPr>
              <a:t>. </a:t>
            </a:r>
            <a:r>
              <a:rPr lang="en-US" dirty="0" err="1">
                <a:latin typeface="Times New Roman" pitchFamily="18" charset="0"/>
              </a:rPr>
              <a:t>Nếu</a:t>
            </a:r>
            <a:r>
              <a:rPr lang="en-US" dirty="0">
                <a:latin typeface="Times New Roman" pitchFamily="18" charset="0"/>
              </a:rPr>
              <a:t> </a:t>
            </a:r>
            <a:r>
              <a:rPr lang="en-US" dirty="0" err="1">
                <a:latin typeface="Times New Roman" pitchFamily="18" charset="0"/>
              </a:rPr>
              <a:t>bộ</a:t>
            </a:r>
            <a:r>
              <a:rPr lang="en-US" dirty="0">
                <a:latin typeface="Times New Roman" pitchFamily="18" charset="0"/>
              </a:rPr>
              <a:t> </a:t>
            </a:r>
            <a:r>
              <a:rPr lang="en-US" dirty="0" err="1">
                <a:latin typeface="Times New Roman" pitchFamily="18" charset="0"/>
              </a:rPr>
              <a:t>nhớ</a:t>
            </a:r>
            <a:r>
              <a:rPr lang="en-US" dirty="0">
                <a:latin typeface="Times New Roman" pitchFamily="18" charset="0"/>
              </a:rPr>
              <a:t> </a:t>
            </a:r>
            <a:r>
              <a:rPr lang="en-US" dirty="0" err="1">
                <a:latin typeface="Times New Roman" pitchFamily="18" charset="0"/>
              </a:rPr>
              <a:t>có</a:t>
            </a:r>
            <a:r>
              <a:rPr lang="en-US" dirty="0">
                <a:latin typeface="Times New Roman" pitchFamily="18" charset="0"/>
              </a:rPr>
              <a:t> </a:t>
            </a:r>
            <a:r>
              <a:rPr lang="en-US" dirty="0" err="1">
                <a:latin typeface="Times New Roman" pitchFamily="18" charset="0"/>
              </a:rPr>
              <a:t>nhiều</a:t>
            </a:r>
            <a:r>
              <a:rPr lang="en-US" dirty="0">
                <a:latin typeface="Times New Roman" pitchFamily="18" charset="0"/>
              </a:rPr>
              <a:t> </a:t>
            </a:r>
            <a:r>
              <a:rPr lang="en-US" dirty="0" err="1">
                <a:latin typeface="Times New Roman" pitchFamily="18" charset="0"/>
              </a:rPr>
              <a:t>hơn</a:t>
            </a:r>
            <a:r>
              <a:rPr lang="en-US" dirty="0">
                <a:latin typeface="Times New Roman" pitchFamily="18" charset="0"/>
              </a:rPr>
              <a:t> </a:t>
            </a:r>
            <a:r>
              <a:rPr lang="en-US" dirty="0" err="1">
                <a:latin typeface="Times New Roman" pitchFamily="18" charset="0"/>
              </a:rPr>
              <a:t>một</a:t>
            </a:r>
            <a:r>
              <a:rPr lang="en-US" dirty="0">
                <a:latin typeface="Times New Roman" pitchFamily="18" charset="0"/>
              </a:rPr>
              <a:t> </a:t>
            </a:r>
            <a:r>
              <a:rPr lang="en-US" dirty="0" err="1">
                <a:latin typeface="Times New Roman" pitchFamily="18" charset="0"/>
              </a:rPr>
              <a:t>khối</a:t>
            </a:r>
            <a:r>
              <a:rPr lang="en-US" dirty="0">
                <a:latin typeface="Times New Roman" pitchFamily="18" charset="0"/>
              </a:rPr>
              <a:t> </a:t>
            </a:r>
            <a:r>
              <a:rPr lang="en-US" dirty="0" err="1">
                <a:latin typeface="Times New Roman" pitchFamily="18" charset="0"/>
              </a:rPr>
              <a:t>nhớ</a:t>
            </a:r>
            <a:r>
              <a:rPr lang="en-US" dirty="0">
                <a:latin typeface="Times New Roman" pitchFamily="18" charset="0"/>
              </a:rPr>
              <a:t> </a:t>
            </a:r>
            <a:r>
              <a:rPr lang="en-US" dirty="0" err="1">
                <a:latin typeface="Times New Roman" pitchFamily="18" charset="0"/>
              </a:rPr>
              <a:t>trống</a:t>
            </a:r>
            <a:r>
              <a:rPr lang="en-US" dirty="0">
                <a:latin typeface="Times New Roman" pitchFamily="18" charset="0"/>
              </a:rPr>
              <a:t>, </a:t>
            </a:r>
            <a:r>
              <a:rPr lang="en-US" dirty="0" err="1">
                <a:latin typeface="Times New Roman" pitchFamily="18" charset="0"/>
              </a:rPr>
              <a:t>có</a:t>
            </a:r>
            <a:r>
              <a:rPr lang="en-US" dirty="0">
                <a:latin typeface="Times New Roman" pitchFamily="18" charset="0"/>
              </a:rPr>
              <a:t> </a:t>
            </a:r>
            <a:r>
              <a:rPr lang="en-US" dirty="0" err="1">
                <a:latin typeface="Times New Roman" pitchFamily="18" charset="0"/>
              </a:rPr>
              <a:t>kích</a:t>
            </a:r>
            <a:r>
              <a:rPr lang="en-US" dirty="0">
                <a:latin typeface="Times New Roman" pitchFamily="18" charset="0"/>
              </a:rPr>
              <a:t> </a:t>
            </a:r>
            <a:r>
              <a:rPr lang="en-US" dirty="0" err="1">
                <a:latin typeface="Times New Roman" pitchFamily="18" charset="0"/>
              </a:rPr>
              <a:t>thước</a:t>
            </a:r>
            <a:r>
              <a:rPr lang="en-US" dirty="0">
                <a:latin typeface="Times New Roman" pitchFamily="18" charset="0"/>
              </a:rPr>
              <a:t> &gt; </a:t>
            </a:r>
            <a:r>
              <a:rPr lang="en-US" dirty="0" err="1">
                <a:latin typeface="Times New Roman" pitchFamily="18" charset="0"/>
              </a:rPr>
              <a:t>kích</a:t>
            </a:r>
            <a:r>
              <a:rPr lang="en-US" dirty="0">
                <a:latin typeface="Times New Roman" pitchFamily="18" charset="0"/>
              </a:rPr>
              <a:t> </a:t>
            </a:r>
            <a:r>
              <a:rPr lang="en-US" dirty="0" err="1">
                <a:latin typeface="Times New Roman" pitchFamily="18" charset="0"/>
              </a:rPr>
              <a:t>thước</a:t>
            </a:r>
            <a:r>
              <a:rPr lang="en-US" dirty="0">
                <a:latin typeface="Times New Roman" pitchFamily="18" charset="0"/>
              </a:rPr>
              <a:t> </a:t>
            </a:r>
            <a:r>
              <a:rPr lang="en-US" dirty="0" err="1">
                <a:latin typeface="Times New Roman" pitchFamily="18" charset="0"/>
              </a:rPr>
              <a:t>của</a:t>
            </a:r>
            <a:r>
              <a:rPr lang="en-US" dirty="0">
                <a:latin typeface="Times New Roman" pitchFamily="18" charset="0"/>
              </a:rPr>
              <a:t> </a:t>
            </a:r>
            <a:r>
              <a:rPr lang="en-US" dirty="0" err="1">
                <a:latin typeface="Times New Roman" pitchFamily="18" charset="0"/>
              </a:rPr>
              <a:t>tiến</a:t>
            </a:r>
            <a:r>
              <a:rPr lang="en-US" dirty="0">
                <a:latin typeface="Times New Roman" pitchFamily="18" charset="0"/>
              </a:rPr>
              <a:t> </a:t>
            </a:r>
            <a:r>
              <a:rPr lang="en-US" dirty="0" err="1">
                <a:latin typeface="Times New Roman" pitchFamily="18" charset="0"/>
              </a:rPr>
              <a:t>trình</a:t>
            </a:r>
            <a:r>
              <a:rPr lang="en-US" dirty="0">
                <a:latin typeface="Times New Roman" pitchFamily="18" charset="0"/>
              </a:rPr>
              <a:t> </a:t>
            </a:r>
            <a:r>
              <a:rPr lang="en-US" dirty="0" err="1">
                <a:latin typeface="Times New Roman" pitchFamily="18" charset="0"/>
              </a:rPr>
              <a:t>đó</a:t>
            </a:r>
            <a:r>
              <a:rPr lang="en-US" dirty="0">
                <a:latin typeface="Times New Roman" pitchFamily="18" charset="0"/>
              </a:rPr>
              <a:t> =&gt; HĐH </a:t>
            </a:r>
            <a:r>
              <a:rPr lang="en-US" dirty="0" err="1">
                <a:latin typeface="Times New Roman" pitchFamily="18" charset="0"/>
              </a:rPr>
              <a:t>quyết</a:t>
            </a:r>
            <a:r>
              <a:rPr lang="en-US" dirty="0">
                <a:latin typeface="Times New Roman" pitchFamily="18" charset="0"/>
              </a:rPr>
              <a:t> </a:t>
            </a:r>
            <a:r>
              <a:rPr lang="en-US" dirty="0" err="1">
                <a:latin typeface="Times New Roman" pitchFamily="18" charset="0"/>
              </a:rPr>
              <a:t>định</a:t>
            </a:r>
            <a:r>
              <a:rPr lang="en-US" dirty="0">
                <a:latin typeface="Times New Roman" pitchFamily="18" charset="0"/>
              </a:rPr>
              <a:t> </a:t>
            </a:r>
            <a:r>
              <a:rPr lang="en-US" dirty="0" err="1">
                <a:latin typeface="Times New Roman" pitchFamily="18" charset="0"/>
              </a:rPr>
              <a:t>chọn</a:t>
            </a:r>
            <a:r>
              <a:rPr lang="en-US" dirty="0">
                <a:latin typeface="Times New Roman" pitchFamily="18" charset="0"/>
              </a:rPr>
              <a:t> </a:t>
            </a:r>
            <a:r>
              <a:rPr lang="en-US" dirty="0" err="1">
                <a:latin typeface="Times New Roman" pitchFamily="18" charset="0"/>
              </a:rPr>
              <a:t>một</a:t>
            </a:r>
            <a:r>
              <a:rPr lang="en-US" dirty="0">
                <a:latin typeface="Times New Roman" pitchFamily="18" charset="0"/>
              </a:rPr>
              <a:t> </a:t>
            </a:r>
            <a:r>
              <a:rPr lang="en-US" dirty="0" err="1">
                <a:latin typeface="Times New Roman" pitchFamily="18" charset="0"/>
              </a:rPr>
              <a:t>khối</a:t>
            </a:r>
            <a:r>
              <a:rPr lang="en-US" dirty="0">
                <a:latin typeface="Times New Roman" pitchFamily="18" charset="0"/>
              </a:rPr>
              <a:t> </a:t>
            </a:r>
            <a:r>
              <a:rPr lang="en-US" dirty="0" err="1">
                <a:latin typeface="Times New Roman" pitchFamily="18" charset="0"/>
              </a:rPr>
              <a:t>nhớ</a:t>
            </a:r>
            <a:r>
              <a:rPr lang="en-US" dirty="0">
                <a:latin typeface="Times New Roman" pitchFamily="18" charset="0"/>
              </a:rPr>
              <a:t> </a:t>
            </a:r>
            <a:r>
              <a:rPr lang="en-US" dirty="0" err="1">
                <a:latin typeface="Times New Roman" pitchFamily="18" charset="0"/>
              </a:rPr>
              <a:t>phù</a:t>
            </a:r>
            <a:r>
              <a:rPr lang="en-US" dirty="0">
                <a:latin typeface="Times New Roman" pitchFamily="18" charset="0"/>
              </a:rPr>
              <a:t> </a:t>
            </a:r>
            <a:r>
              <a:rPr lang="en-US" dirty="0" err="1">
                <a:latin typeface="Times New Roman" pitchFamily="18" charset="0"/>
              </a:rPr>
              <a:t>hợp</a:t>
            </a:r>
            <a:r>
              <a:rPr lang="en-US" dirty="0">
                <a:latin typeface="Times New Roman" pitchFamily="18" charset="0"/>
              </a:rPr>
              <a:t> </a:t>
            </a:r>
            <a:r>
              <a:rPr lang="en-US" dirty="0" err="1">
                <a:latin typeface="Times New Roman" pitchFamily="18" charset="0"/>
              </a:rPr>
              <a:t>để</a:t>
            </a:r>
            <a:r>
              <a:rPr lang="en-US" dirty="0">
                <a:latin typeface="Times New Roman" pitchFamily="18" charset="0"/>
              </a:rPr>
              <a:t> </a:t>
            </a:r>
            <a:r>
              <a:rPr lang="en-US" dirty="0" err="1">
                <a:latin typeface="Times New Roman" pitchFamily="18" charset="0"/>
              </a:rPr>
              <a:t>nạp</a:t>
            </a:r>
            <a:r>
              <a:rPr lang="en-US" dirty="0">
                <a:latin typeface="Times New Roman" pitchFamily="18" charset="0"/>
              </a:rPr>
              <a:t> </a:t>
            </a:r>
            <a:r>
              <a:rPr lang="en-US" dirty="0" err="1">
                <a:latin typeface="Times New Roman" pitchFamily="18" charset="0"/>
              </a:rPr>
              <a:t>tiến</a:t>
            </a:r>
            <a:r>
              <a:rPr lang="en-US" dirty="0">
                <a:latin typeface="Times New Roman" pitchFamily="18" charset="0"/>
              </a:rPr>
              <a:t> </a:t>
            </a:r>
            <a:r>
              <a:rPr lang="en-US" dirty="0" err="1">
                <a:latin typeface="Times New Roman" pitchFamily="18" charset="0"/>
              </a:rPr>
              <a:t>trình</a:t>
            </a:r>
            <a:r>
              <a:rPr lang="en-US" dirty="0">
                <a:latin typeface="Times New Roman" pitchFamily="18" charset="0"/>
              </a:rPr>
              <a:t> (</a:t>
            </a:r>
            <a:r>
              <a:rPr lang="en-US" dirty="0" err="1">
                <a:latin typeface="Times New Roman" pitchFamily="18" charset="0"/>
              </a:rPr>
              <a:t>sao</a:t>
            </a:r>
            <a:r>
              <a:rPr lang="en-US" dirty="0">
                <a:latin typeface="Times New Roman" pitchFamily="18" charset="0"/>
              </a:rPr>
              <a:t> </a:t>
            </a:r>
            <a:r>
              <a:rPr lang="en-US" dirty="0" err="1">
                <a:latin typeface="Times New Roman" pitchFamily="18" charset="0"/>
              </a:rPr>
              <a:t>cho</a:t>
            </a:r>
            <a:r>
              <a:rPr lang="en-US" dirty="0">
                <a:latin typeface="Times New Roman" pitchFamily="18" charset="0"/>
              </a:rPr>
              <a:t> </a:t>
            </a:r>
            <a:r>
              <a:rPr lang="en-US" dirty="0" err="1">
                <a:latin typeface="Times New Roman" pitchFamily="18" charset="0"/>
              </a:rPr>
              <a:t>việc</a:t>
            </a:r>
            <a:r>
              <a:rPr lang="en-US" dirty="0">
                <a:latin typeface="Times New Roman" pitchFamily="18" charset="0"/>
              </a:rPr>
              <a:t> </a:t>
            </a:r>
            <a:r>
              <a:rPr lang="en-US" dirty="0" err="1">
                <a:latin typeface="Times New Roman" pitchFamily="18" charset="0"/>
              </a:rPr>
              <a:t>lựa</a:t>
            </a:r>
            <a:r>
              <a:rPr lang="en-US" dirty="0">
                <a:latin typeface="Times New Roman" pitchFamily="18" charset="0"/>
              </a:rPr>
              <a:t> </a:t>
            </a:r>
            <a:r>
              <a:rPr lang="en-US" dirty="0" err="1">
                <a:latin typeface="Times New Roman" pitchFamily="18" charset="0"/>
              </a:rPr>
              <a:t>chọn</a:t>
            </a:r>
            <a:r>
              <a:rPr lang="en-US" dirty="0">
                <a:latin typeface="Times New Roman" pitchFamily="18" charset="0"/>
              </a:rPr>
              <a:t> </a:t>
            </a:r>
            <a:r>
              <a:rPr lang="en-US" dirty="0" err="1">
                <a:latin typeface="Times New Roman" pitchFamily="18" charset="0"/>
              </a:rPr>
              <a:t>này</a:t>
            </a:r>
            <a:r>
              <a:rPr lang="en-US" dirty="0">
                <a:latin typeface="Times New Roman" pitchFamily="18" charset="0"/>
              </a:rPr>
              <a:t> </a:t>
            </a:r>
            <a:r>
              <a:rPr lang="en-US" dirty="0" err="1">
                <a:latin typeface="Times New Roman" pitchFamily="18" charset="0"/>
              </a:rPr>
              <a:t>dẫn</a:t>
            </a:r>
            <a:r>
              <a:rPr lang="en-US" dirty="0">
                <a:latin typeface="Times New Roman" pitchFamily="18" charset="0"/>
              </a:rPr>
              <a:t> </a:t>
            </a:r>
            <a:r>
              <a:rPr lang="en-US" dirty="0" err="1">
                <a:latin typeface="Times New Roman" pitchFamily="18" charset="0"/>
              </a:rPr>
              <a:t>đến</a:t>
            </a:r>
            <a:r>
              <a:rPr lang="en-US" dirty="0">
                <a:latin typeface="Times New Roman" pitchFamily="18" charset="0"/>
              </a:rPr>
              <a:t> </a:t>
            </a:r>
            <a:r>
              <a:rPr lang="en-US" dirty="0" err="1">
                <a:latin typeface="Times New Roman" pitchFamily="18" charset="0"/>
              </a:rPr>
              <a:t>việc</a:t>
            </a:r>
            <a:r>
              <a:rPr lang="en-US" dirty="0">
                <a:latin typeface="Times New Roman" pitchFamily="18" charset="0"/>
              </a:rPr>
              <a:t> </a:t>
            </a:r>
            <a:r>
              <a:rPr lang="en-US" dirty="0" err="1">
                <a:latin typeface="Times New Roman" pitchFamily="18" charset="0"/>
              </a:rPr>
              <a:t>sử</a:t>
            </a:r>
            <a:r>
              <a:rPr lang="en-US" dirty="0">
                <a:latin typeface="Times New Roman" pitchFamily="18" charset="0"/>
              </a:rPr>
              <a:t> </a:t>
            </a:r>
            <a:r>
              <a:rPr lang="en-US" dirty="0" err="1">
                <a:latin typeface="Times New Roman" pitchFamily="18" charset="0"/>
              </a:rPr>
              <a:t>dụng</a:t>
            </a:r>
            <a:r>
              <a:rPr lang="en-US" dirty="0">
                <a:latin typeface="Times New Roman" pitchFamily="18" charset="0"/>
              </a:rPr>
              <a:t> </a:t>
            </a:r>
            <a:r>
              <a:rPr lang="en-US" dirty="0" err="1">
                <a:latin typeface="Times New Roman" pitchFamily="18" charset="0"/>
              </a:rPr>
              <a:t>bộ</a:t>
            </a:r>
            <a:r>
              <a:rPr lang="en-US" dirty="0">
                <a:latin typeface="Times New Roman" pitchFamily="18" charset="0"/>
              </a:rPr>
              <a:t> </a:t>
            </a:r>
            <a:r>
              <a:rPr lang="en-US" dirty="0" err="1">
                <a:latin typeface="Times New Roman" pitchFamily="18" charset="0"/>
              </a:rPr>
              <a:t>nhớ</a:t>
            </a:r>
            <a:r>
              <a:rPr lang="en-US" dirty="0">
                <a:latin typeface="Times New Roman" pitchFamily="18" charset="0"/>
              </a:rPr>
              <a:t> </a:t>
            </a:r>
            <a:r>
              <a:rPr lang="en-US" dirty="0" err="1">
                <a:latin typeface="Times New Roman" pitchFamily="18" charset="0"/>
              </a:rPr>
              <a:t>chính</a:t>
            </a:r>
            <a:r>
              <a:rPr lang="en-US" dirty="0">
                <a:latin typeface="Times New Roman" pitchFamily="18" charset="0"/>
              </a:rPr>
              <a:t> </a:t>
            </a:r>
            <a:r>
              <a:rPr lang="en-US" dirty="0" err="1">
                <a:latin typeface="Times New Roman" pitchFamily="18" charset="0"/>
              </a:rPr>
              <a:t>là</a:t>
            </a:r>
            <a:r>
              <a:rPr lang="en-US" dirty="0">
                <a:latin typeface="Times New Roman" pitchFamily="18" charset="0"/>
              </a:rPr>
              <a:t> </a:t>
            </a:r>
            <a:r>
              <a:rPr lang="en-US" dirty="0" err="1">
                <a:latin typeface="Times New Roman" pitchFamily="18" charset="0"/>
              </a:rPr>
              <a:t>hiệu</a:t>
            </a:r>
            <a:r>
              <a:rPr lang="en-US" dirty="0">
                <a:latin typeface="Times New Roman" pitchFamily="18" charset="0"/>
              </a:rPr>
              <a:t> </a:t>
            </a:r>
            <a:r>
              <a:rPr lang="en-US" dirty="0" err="1">
                <a:latin typeface="Times New Roman" pitchFamily="18" charset="0"/>
              </a:rPr>
              <a:t>quả</a:t>
            </a:r>
            <a:r>
              <a:rPr lang="en-US" dirty="0">
                <a:latin typeface="Times New Roman" pitchFamily="18" charset="0"/>
              </a:rPr>
              <a:t> </a:t>
            </a:r>
            <a:r>
              <a:rPr lang="en-US" dirty="0" err="1">
                <a:latin typeface="Times New Roman" pitchFamily="18" charset="0"/>
              </a:rPr>
              <a:t>nhất</a:t>
            </a:r>
            <a:r>
              <a:rPr lang="en-US" dirty="0">
                <a:latin typeface="Times New Roman" pitchFamily="18" charset="0"/>
              </a:rPr>
              <a:t>).</a:t>
            </a:r>
            <a:r>
              <a:rPr lang="en-US" dirty="0"/>
              <a:t> </a:t>
            </a:r>
          </a:p>
          <a:p>
            <a:r>
              <a:rPr lang="en-US" dirty="0" err="1">
                <a:latin typeface="Times New Roman" pitchFamily="18" charset="0"/>
              </a:rPr>
              <a:t>Có</a:t>
            </a:r>
            <a:r>
              <a:rPr lang="en-US" dirty="0">
                <a:latin typeface="Times New Roman" pitchFamily="18" charset="0"/>
              </a:rPr>
              <a:t> 3 </a:t>
            </a:r>
            <a:r>
              <a:rPr lang="en-US" dirty="0" err="1">
                <a:latin typeface="Times New Roman" pitchFamily="18" charset="0"/>
              </a:rPr>
              <a:t>thuật</a:t>
            </a:r>
            <a:r>
              <a:rPr lang="en-US" dirty="0">
                <a:latin typeface="Times New Roman" pitchFamily="18" charset="0"/>
              </a:rPr>
              <a:t> </a:t>
            </a:r>
            <a:r>
              <a:rPr lang="en-US" dirty="0" err="1">
                <a:latin typeface="Times New Roman" pitchFamily="18" charset="0"/>
              </a:rPr>
              <a:t>toán</a:t>
            </a:r>
            <a:r>
              <a:rPr lang="en-US" dirty="0">
                <a:latin typeface="Times New Roman" pitchFamily="18" charset="0"/>
              </a:rPr>
              <a:t> </a:t>
            </a:r>
            <a:r>
              <a:rPr lang="en-US" dirty="0" err="1">
                <a:latin typeface="Times New Roman" pitchFamily="18" charset="0"/>
              </a:rPr>
              <a:t>mà</a:t>
            </a:r>
            <a:r>
              <a:rPr lang="en-US" dirty="0">
                <a:latin typeface="Times New Roman" pitchFamily="18" charset="0"/>
              </a:rPr>
              <a:t> HĐH </a:t>
            </a:r>
            <a:r>
              <a:rPr lang="en-US" dirty="0" err="1">
                <a:latin typeface="Times New Roman" pitchFamily="18" charset="0"/>
              </a:rPr>
              <a:t>sử</a:t>
            </a:r>
            <a:r>
              <a:rPr lang="en-US" dirty="0">
                <a:latin typeface="Times New Roman" pitchFamily="18" charset="0"/>
              </a:rPr>
              <a:t> </a:t>
            </a:r>
            <a:r>
              <a:rPr lang="en-US" dirty="0" err="1">
                <a:latin typeface="Times New Roman" pitchFamily="18" charset="0"/>
              </a:rPr>
              <a:t>dụng</a:t>
            </a:r>
            <a:r>
              <a:rPr lang="en-US" dirty="0">
                <a:latin typeface="Times New Roman" pitchFamily="18" charset="0"/>
              </a:rPr>
              <a:t> </a:t>
            </a:r>
            <a:r>
              <a:rPr lang="en-US" dirty="0" err="1">
                <a:latin typeface="Times New Roman" pitchFamily="18" charset="0"/>
              </a:rPr>
              <a:t>trong</a:t>
            </a:r>
            <a:r>
              <a:rPr lang="en-US" dirty="0">
                <a:latin typeface="Times New Roman" pitchFamily="18" charset="0"/>
              </a:rPr>
              <a:t> </a:t>
            </a:r>
            <a:r>
              <a:rPr lang="en-US" dirty="0" err="1">
                <a:latin typeface="Times New Roman" pitchFamily="18" charset="0"/>
              </a:rPr>
              <a:t>trường</a:t>
            </a:r>
            <a:r>
              <a:rPr lang="en-US" dirty="0">
                <a:latin typeface="Times New Roman" pitchFamily="18" charset="0"/>
              </a:rPr>
              <a:t> </a:t>
            </a:r>
            <a:r>
              <a:rPr lang="en-US" dirty="0" err="1">
                <a:latin typeface="Times New Roman" pitchFamily="18" charset="0"/>
              </a:rPr>
              <a:t>hợp</a:t>
            </a:r>
            <a:r>
              <a:rPr lang="en-US" dirty="0">
                <a:latin typeface="Times New Roman" pitchFamily="18" charset="0"/>
              </a:rPr>
              <a:t> </a:t>
            </a:r>
            <a:r>
              <a:rPr lang="en-US" dirty="0" err="1">
                <a:latin typeface="Times New Roman" pitchFamily="18" charset="0"/>
              </a:rPr>
              <a:t>này</a:t>
            </a:r>
            <a:r>
              <a:rPr lang="en-US" dirty="0">
                <a:latin typeface="Times New Roman" pitchFamily="18" charset="0"/>
              </a:rPr>
              <a:t>: Best-fit, First-fit, </a:t>
            </a:r>
            <a:r>
              <a:rPr lang="en-US" dirty="0" err="1">
                <a:latin typeface="Times New Roman" pitchFamily="18" charset="0"/>
              </a:rPr>
              <a:t>và</a:t>
            </a:r>
            <a:r>
              <a:rPr lang="en-US">
                <a:latin typeface="Times New Roman" pitchFamily="18" charset="0"/>
              </a:rPr>
              <a:t> </a:t>
            </a:r>
            <a:r>
              <a:rPr lang="en-US"/>
              <a:t>Worst</a:t>
            </a:r>
            <a:r>
              <a:rPr lang="en-US">
                <a:latin typeface="Times New Roman" pitchFamily="18" charset="0"/>
              </a:rPr>
              <a:t>-fit</a:t>
            </a:r>
            <a:r>
              <a:rPr lang="en-US" dirty="0">
                <a:latin typeface="Times New Roman" pitchFamily="18" charset="0"/>
              </a:rPr>
              <a:t>.</a:t>
            </a:r>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vùng động (t)</a:t>
            </a:r>
          </a:p>
        </p:txBody>
      </p:sp>
    </p:spTree>
    <p:extLst>
      <p:ext uri="{BB962C8B-B14F-4D97-AF65-F5344CB8AC3E}">
        <p14:creationId xmlns:p14="http://schemas.microsoft.com/office/powerpoint/2010/main" val="207703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Effect transition="in" filter="fade">
                                      <p:cBhvr>
                                        <p:cTn id="7" dur="500"/>
                                        <p:tgtEl>
                                          <p:spTgt spid="1198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811">
                                            <p:txEl>
                                              <p:pRg st="1" end="1"/>
                                            </p:txEl>
                                          </p:spTgt>
                                        </p:tgtEl>
                                        <p:attrNameLst>
                                          <p:attrName>style.visibility</p:attrName>
                                        </p:attrNameLst>
                                      </p:cBhvr>
                                      <p:to>
                                        <p:strVal val="visible"/>
                                      </p:to>
                                    </p:set>
                                    <p:animEffect transition="in" filter="fade">
                                      <p:cBhvr>
                                        <p:cTn id="12" dur="500"/>
                                        <p:tgtEl>
                                          <p:spTgt spid="1198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type="body" idx="1"/>
          </p:nvPr>
        </p:nvSpPr>
        <p:spPr>
          <a:xfrm>
            <a:off x="457200" y="1295400"/>
            <a:ext cx="8382000" cy="4830763"/>
          </a:xfrm>
        </p:spPr>
        <p:txBody>
          <a:bodyPr>
            <a:normAutofit/>
          </a:bodyPr>
          <a:lstStyle/>
          <a:p>
            <a:r>
              <a:rPr lang="en-US" b="1"/>
              <a:t>Best-fit:</a:t>
            </a:r>
            <a:r>
              <a:rPr lang="en-US"/>
              <a:t> HĐH cấp phát khối nhớ bé nhất thỏa mãn điều kiện =&gt; phải duyệt toàn bộ danh sách khối nhớ. </a:t>
            </a:r>
            <a:endParaRPr lang="en-US" b="1"/>
          </a:p>
          <a:p>
            <a:r>
              <a:rPr lang="en-US" b="1"/>
              <a:t>First-fit:</a:t>
            </a:r>
            <a:r>
              <a:rPr lang="en-US"/>
              <a:t> HĐH cấp phát khối nhớ đầu tiên thỏa mãn điều kiện. </a:t>
            </a:r>
          </a:p>
          <a:p>
            <a:r>
              <a:rPr lang="en-US" b="1"/>
              <a:t>Worst-fit:</a:t>
            </a:r>
            <a:r>
              <a:rPr lang="en-US"/>
              <a:t> HĐH cấp phát khối nhớ lớn nhất thỏa mãn điều kiện: phải duyệt toàn bộ danh sách khối nhớ.</a:t>
            </a:r>
          </a:p>
          <a:p>
            <a:pPr marL="0" indent="0">
              <a:buNone/>
            </a:pPr>
            <a:r>
              <a:rPr lang="en-US"/>
              <a:t>=&gt; First-fit và Best-fit tốt hơn Worst-fit theo nghĩa tốc độ và tận dụng bộ nhớ.</a:t>
            </a:r>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vùng động (t)</a:t>
            </a:r>
          </a:p>
        </p:txBody>
      </p:sp>
    </p:spTree>
    <p:extLst>
      <p:ext uri="{BB962C8B-B14F-4D97-AF65-F5344CB8AC3E}">
        <p14:creationId xmlns:p14="http://schemas.microsoft.com/office/powerpoint/2010/main" val="223378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Effect transition="in" filter="fade">
                                      <p:cBhvr>
                                        <p:cTn id="7" dur="500"/>
                                        <p:tgtEl>
                                          <p:spTgt spid="1208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835">
                                            <p:txEl>
                                              <p:pRg st="1" end="1"/>
                                            </p:txEl>
                                          </p:spTgt>
                                        </p:tgtEl>
                                        <p:attrNameLst>
                                          <p:attrName>style.visibility</p:attrName>
                                        </p:attrNameLst>
                                      </p:cBhvr>
                                      <p:to>
                                        <p:strVal val="visible"/>
                                      </p:to>
                                    </p:set>
                                    <p:animEffect transition="in" filter="fade">
                                      <p:cBhvr>
                                        <p:cTn id="12" dur="500"/>
                                        <p:tgtEl>
                                          <p:spTgt spid="1208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0835">
                                            <p:txEl>
                                              <p:pRg st="2" end="2"/>
                                            </p:txEl>
                                          </p:spTgt>
                                        </p:tgtEl>
                                        <p:attrNameLst>
                                          <p:attrName>style.visibility</p:attrName>
                                        </p:attrNameLst>
                                      </p:cBhvr>
                                      <p:to>
                                        <p:strVal val="visible"/>
                                      </p:to>
                                    </p:set>
                                    <p:animEffect transition="in" filter="fade">
                                      <p:cBhvr>
                                        <p:cTn id="17" dur="500"/>
                                        <p:tgtEl>
                                          <p:spTgt spid="1208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0835">
                                            <p:txEl>
                                              <p:pRg st="3" end="3"/>
                                            </p:txEl>
                                          </p:spTgt>
                                        </p:tgtEl>
                                        <p:attrNameLst>
                                          <p:attrName>style.visibility</p:attrName>
                                        </p:attrNameLst>
                                      </p:cBhvr>
                                      <p:to>
                                        <p:strVal val="visible"/>
                                      </p:to>
                                    </p:set>
                                    <p:animEffect transition="in" filter="fade">
                                      <p:cBhvr>
                                        <p:cTn id="22" dur="500"/>
                                        <p:tgtEl>
                                          <p:spTgt spid="1208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762000" y="152400"/>
            <a:ext cx="8229600" cy="762000"/>
          </a:xfrm>
        </p:spPr>
        <p:txBody>
          <a:bodyPr>
            <a:normAutofit/>
          </a:bodyPr>
          <a:lstStyle/>
          <a:p>
            <a:r>
              <a:rPr lang="en-US" sz="3400"/>
              <a:t>Kỹ thuật phân trang đơn</a:t>
            </a:r>
          </a:p>
        </p:txBody>
      </p:sp>
      <p:sp>
        <p:nvSpPr>
          <p:cNvPr id="91139" name="Rectangle 3"/>
          <p:cNvSpPr>
            <a:spLocks noGrp="1" noChangeArrowheads="1"/>
          </p:cNvSpPr>
          <p:nvPr>
            <p:ph type="body" idx="1"/>
          </p:nvPr>
        </p:nvSpPr>
        <p:spPr>
          <a:xfrm>
            <a:off x="457200" y="1295400"/>
            <a:ext cx="8229600" cy="5181600"/>
          </a:xfrm>
        </p:spPr>
        <p:txBody>
          <a:bodyPr/>
          <a:lstStyle/>
          <a:p>
            <a:r>
              <a:rPr lang="en-US"/>
              <a:t>Bộ nhớ chính được chia thành các phần bằng nhau và cố định, được đánh số bắt đầu từ 0 và được gọi là các khung trang.</a:t>
            </a:r>
          </a:p>
          <a:p>
            <a:r>
              <a:rPr lang="en-US"/>
              <a:t>Không gian địa chỉ của các tiến trình cũng được chia thành các phần có kích thước bằng kích thước của một khung trang được gọi là các trang.</a:t>
            </a:r>
          </a:p>
          <a:p>
            <a:r>
              <a:rPr lang="en-US"/>
              <a:t>Khi tiến trình nạp vào bộ nhớ thì các trang được nạp vào các khung trang bất kỳ còn trống có thể không liên tiếp nhau.</a:t>
            </a:r>
          </a:p>
        </p:txBody>
      </p:sp>
    </p:spTree>
    <p:extLst>
      <p:ext uri="{BB962C8B-B14F-4D97-AF65-F5344CB8AC3E}">
        <p14:creationId xmlns:p14="http://schemas.microsoft.com/office/powerpoint/2010/main" val="248111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fade">
                                      <p:cBhvr>
                                        <p:cTn id="7" dur="500"/>
                                        <p:tgtEl>
                                          <p:spTgt spid="911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139">
                                            <p:txEl>
                                              <p:pRg st="1" end="1"/>
                                            </p:txEl>
                                          </p:spTgt>
                                        </p:tgtEl>
                                        <p:attrNameLst>
                                          <p:attrName>style.visibility</p:attrName>
                                        </p:attrNameLst>
                                      </p:cBhvr>
                                      <p:to>
                                        <p:strVal val="visible"/>
                                      </p:to>
                                    </p:set>
                                    <p:animEffect transition="in" filter="fade">
                                      <p:cBhvr>
                                        <p:cTn id="12" dur="500"/>
                                        <p:tgtEl>
                                          <p:spTgt spid="911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139">
                                            <p:txEl>
                                              <p:pRg st="2" end="2"/>
                                            </p:txEl>
                                          </p:spTgt>
                                        </p:tgtEl>
                                        <p:attrNameLst>
                                          <p:attrName>style.visibility</p:attrName>
                                        </p:attrNameLst>
                                      </p:cBhvr>
                                      <p:to>
                                        <p:strVal val="visible"/>
                                      </p:to>
                                    </p:set>
                                    <p:animEffect transition="in" filter="fade">
                                      <p:cBhvr>
                                        <p:cTn id="17" dur="500"/>
                                        <p:tgtEl>
                                          <p:spTgt spid="911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body" idx="1"/>
          </p:nvPr>
        </p:nvSpPr>
        <p:spPr/>
        <p:txBody>
          <a:bodyPr/>
          <a:lstStyle/>
          <a:p>
            <a:r>
              <a:rPr lang="en-US"/>
              <a:t>HĐH sử dụng các bảng trang (PCT) để theo dõi vị trí các trang của tiến trình trên bộ nhớ. Mỗi tiến trình có bảng trang riêng </a:t>
            </a:r>
          </a:p>
          <a:p>
            <a:endParaRPr lang="en-US"/>
          </a:p>
        </p:txBody>
      </p:sp>
      <p:pic>
        <p:nvPicPr>
          <p:cNvPr id="1218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99" y="2971800"/>
            <a:ext cx="6826104"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457200" y="152399"/>
            <a:ext cx="7315200" cy="936317"/>
          </a:xfrm>
        </p:spPr>
        <p:txBody>
          <a:bodyPr>
            <a:normAutofit/>
          </a:bodyPr>
          <a:lstStyle/>
          <a:p>
            <a:r>
              <a:rPr lang="en-US" sz="3400"/>
              <a:t>Kỹ thuật phân trang đơn (t)</a:t>
            </a:r>
          </a:p>
        </p:txBody>
      </p:sp>
    </p:spTree>
    <p:extLst>
      <p:ext uri="{BB962C8B-B14F-4D97-AF65-F5344CB8AC3E}">
        <p14:creationId xmlns:p14="http://schemas.microsoft.com/office/powerpoint/2010/main" val="213501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fade">
                                      <p:cBhvr>
                                        <p:cTn id="7" dur="500"/>
                                        <p:tgtEl>
                                          <p:spTgt spid="1218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Effect transition="in" filter="fade">
                                      <p:cBhvr>
                                        <p:cTn id="12" dur="500"/>
                                        <p:tgtEl>
                                          <p:spTgt spid="121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p:txBody>
          <a:bodyPr/>
          <a:lstStyle/>
          <a:p>
            <a:r>
              <a:rPr lang="en-US"/>
              <a:t>Bộ nhớ chính được chia thành các phần cố định có kích thước không bằng nhau, được đánh số bắt đầu từ 0 được gọi là các phân đoạn.</a:t>
            </a:r>
          </a:p>
          <a:p>
            <a:r>
              <a:rPr lang="en-US"/>
              <a:t>Mỗi phân đoạn bao gồm số hiệu phân đoạn và kích thước của nó.</a:t>
            </a:r>
          </a:p>
          <a:p>
            <a:r>
              <a:rPr lang="en-US"/>
              <a:t>Không gian địa chỉ và các dữ liệu liên quan của các tiến trình, được chia thành các đoạn có kích thước không nhất thiết bằng nhau.</a:t>
            </a:r>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đoạn đơn</a:t>
            </a:r>
          </a:p>
        </p:txBody>
      </p:sp>
    </p:spTree>
    <p:extLst>
      <p:ext uri="{BB962C8B-B14F-4D97-AF65-F5344CB8AC3E}">
        <p14:creationId xmlns:p14="http://schemas.microsoft.com/office/powerpoint/2010/main" val="67291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fade">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fade">
                                      <p:cBhvr>
                                        <p:cTn id="12" dur="500"/>
                                        <p:tgtEl>
                                          <p:spTgt spid="92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fade">
                                      <p:cBhvr>
                                        <p:cTn id="17" dur="500"/>
                                        <p:tgtEl>
                                          <p:spTgt spid="921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Grp="1" noChangeArrowheads="1"/>
          </p:cNvSpPr>
          <p:nvPr>
            <p:ph type="body" idx="1"/>
          </p:nvPr>
        </p:nvSpPr>
        <p:spPr/>
        <p:txBody>
          <a:bodyPr/>
          <a:lstStyle/>
          <a:p>
            <a:r>
              <a:rPr lang="en-US"/>
              <a:t>Khi tiến trình được nạp vào bộ nhớ thì tất cả các đoạn của nó được nạp vào các phân đoạn còn trống trên bộ nhớ, các phân đoạn này có thể không liên tục nhau.</a:t>
            </a:r>
          </a:p>
          <a:p>
            <a:r>
              <a:rPr lang="en-US"/>
              <a:t>Để theo dõi các đoạn của các tiến trình khác nhau trên bộ nhớ HĐH sử dụng các bảng phân đoạn (SCT), thông thường mỗi tiến trình có 1 bảng phân đoạn riêng.</a:t>
            </a:r>
          </a:p>
        </p:txBody>
      </p:sp>
      <p:sp>
        <p:nvSpPr>
          <p:cNvPr id="5" name="Rectangle 2"/>
          <p:cNvSpPr>
            <a:spLocks noGrp="1" noChangeArrowheads="1"/>
          </p:cNvSpPr>
          <p:nvPr>
            <p:ph type="title"/>
          </p:nvPr>
        </p:nvSpPr>
        <p:spPr>
          <a:xfrm>
            <a:off x="457200" y="152399"/>
            <a:ext cx="7315200" cy="936317"/>
          </a:xfrm>
        </p:spPr>
        <p:txBody>
          <a:bodyPr>
            <a:normAutofit/>
          </a:bodyPr>
          <a:lstStyle/>
          <a:p>
            <a:r>
              <a:rPr lang="en-US" sz="3400"/>
              <a:t>Kỹ thuật phân đoạn đơn</a:t>
            </a:r>
          </a:p>
        </p:txBody>
      </p:sp>
    </p:spTree>
    <p:extLst>
      <p:ext uri="{BB962C8B-B14F-4D97-AF65-F5344CB8AC3E}">
        <p14:creationId xmlns:p14="http://schemas.microsoft.com/office/powerpoint/2010/main" val="320066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50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500"/>
                                        <p:tgtEl>
                                          <p:spTgt spid="1239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4"/>
          <p:cNvSpPr>
            <a:spLocks noChangeArrowheads="1"/>
          </p:cNvSpPr>
          <p:nvPr/>
        </p:nvSpPr>
        <p:spPr bwMode="auto">
          <a:xfrm>
            <a:off x="4905375" y="6324600"/>
            <a:ext cx="1295400" cy="381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57" name="Rectangle 5"/>
          <p:cNvSpPr>
            <a:spLocks noChangeArrowheads="1"/>
          </p:cNvSpPr>
          <p:nvPr/>
        </p:nvSpPr>
        <p:spPr bwMode="auto">
          <a:xfrm>
            <a:off x="4892675" y="5562600"/>
            <a:ext cx="1295400" cy="762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58" name="Rectangle 6"/>
          <p:cNvSpPr>
            <a:spLocks noChangeArrowheads="1"/>
          </p:cNvSpPr>
          <p:nvPr/>
        </p:nvSpPr>
        <p:spPr bwMode="auto">
          <a:xfrm>
            <a:off x="4892675" y="5181600"/>
            <a:ext cx="1295400" cy="381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59" name="Rectangle 7"/>
          <p:cNvSpPr>
            <a:spLocks noChangeArrowheads="1"/>
          </p:cNvSpPr>
          <p:nvPr/>
        </p:nvSpPr>
        <p:spPr bwMode="auto">
          <a:xfrm>
            <a:off x="4892675" y="4495800"/>
            <a:ext cx="1295400" cy="6858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60" name="Rectangle 8"/>
          <p:cNvSpPr>
            <a:spLocks noChangeArrowheads="1"/>
          </p:cNvSpPr>
          <p:nvPr/>
        </p:nvSpPr>
        <p:spPr bwMode="auto">
          <a:xfrm>
            <a:off x="4905375" y="3429000"/>
            <a:ext cx="1295400" cy="10668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61" name="Rectangle 9"/>
          <p:cNvSpPr>
            <a:spLocks noChangeArrowheads="1"/>
          </p:cNvSpPr>
          <p:nvPr/>
        </p:nvSpPr>
        <p:spPr bwMode="auto">
          <a:xfrm>
            <a:off x="4905375" y="3048000"/>
            <a:ext cx="1295400" cy="381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63" name="Rectangle 11"/>
          <p:cNvSpPr>
            <a:spLocks noChangeArrowheads="1"/>
          </p:cNvSpPr>
          <p:nvPr/>
        </p:nvSpPr>
        <p:spPr bwMode="auto">
          <a:xfrm>
            <a:off x="1295400" y="3657600"/>
            <a:ext cx="1295400" cy="762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Code</a:t>
            </a:r>
          </a:p>
          <a:p>
            <a:r>
              <a:rPr lang="en-US"/>
              <a:t>100k</a:t>
            </a:r>
          </a:p>
        </p:txBody>
      </p:sp>
      <p:sp>
        <p:nvSpPr>
          <p:cNvPr id="125964" name="Rectangle 12"/>
          <p:cNvSpPr>
            <a:spLocks noChangeArrowheads="1"/>
          </p:cNvSpPr>
          <p:nvPr/>
        </p:nvSpPr>
        <p:spPr bwMode="auto">
          <a:xfrm>
            <a:off x="1295400" y="4419600"/>
            <a:ext cx="1295400" cy="381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t>Data</a:t>
            </a:r>
          </a:p>
          <a:p>
            <a:r>
              <a:rPr lang="en-US" sz="1400"/>
              <a:t>64k</a:t>
            </a:r>
          </a:p>
        </p:txBody>
      </p:sp>
      <p:sp>
        <p:nvSpPr>
          <p:cNvPr id="125965" name="Rectangle 13"/>
          <p:cNvSpPr>
            <a:spLocks noChangeArrowheads="1"/>
          </p:cNvSpPr>
          <p:nvPr/>
        </p:nvSpPr>
        <p:spPr bwMode="auto">
          <a:xfrm>
            <a:off x="1295400" y="4800600"/>
            <a:ext cx="1295400" cy="10668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Stack</a:t>
            </a:r>
          </a:p>
          <a:p>
            <a:r>
              <a:rPr lang="en-US"/>
              <a:t>150</a:t>
            </a:r>
          </a:p>
        </p:txBody>
      </p:sp>
      <p:sp>
        <p:nvSpPr>
          <p:cNvPr id="125966" name="Rectangle 14"/>
          <p:cNvSpPr>
            <a:spLocks noChangeArrowheads="1"/>
          </p:cNvSpPr>
          <p:nvPr/>
        </p:nvSpPr>
        <p:spPr bwMode="auto">
          <a:xfrm>
            <a:off x="6934200" y="3124200"/>
            <a:ext cx="762000" cy="304800"/>
          </a:xfrm>
          <a:prstGeom prst="rect">
            <a:avLst/>
          </a:prstGeom>
          <a:solidFill>
            <a:srgbClr val="C0C0C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base</a:t>
            </a:r>
          </a:p>
        </p:txBody>
      </p:sp>
      <p:sp>
        <p:nvSpPr>
          <p:cNvPr id="125967" name="Rectangle 15"/>
          <p:cNvSpPr>
            <a:spLocks noChangeArrowheads="1"/>
          </p:cNvSpPr>
          <p:nvPr/>
        </p:nvSpPr>
        <p:spPr bwMode="auto">
          <a:xfrm>
            <a:off x="7696200" y="3124200"/>
            <a:ext cx="762000" cy="304800"/>
          </a:xfrm>
          <a:prstGeom prst="rect">
            <a:avLst/>
          </a:prstGeom>
          <a:solidFill>
            <a:srgbClr val="C0C0C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limit</a:t>
            </a:r>
          </a:p>
        </p:txBody>
      </p:sp>
      <p:sp>
        <p:nvSpPr>
          <p:cNvPr id="125968" name="Rectangle 16"/>
          <p:cNvSpPr>
            <a:spLocks noChangeArrowheads="1"/>
          </p:cNvSpPr>
          <p:nvPr/>
        </p:nvSpPr>
        <p:spPr bwMode="auto">
          <a:xfrm>
            <a:off x="6934200" y="3429000"/>
            <a:ext cx="762000" cy="304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64</a:t>
            </a:r>
          </a:p>
        </p:txBody>
      </p:sp>
      <p:sp>
        <p:nvSpPr>
          <p:cNvPr id="125969" name="Text Box 17"/>
          <p:cNvSpPr txBox="1">
            <a:spLocks noChangeArrowheads="1"/>
          </p:cNvSpPr>
          <p:nvPr/>
        </p:nvSpPr>
        <p:spPr bwMode="auto">
          <a:xfrm>
            <a:off x="6169025" y="6513513"/>
            <a:ext cx="311150" cy="36671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a:t>
            </a:r>
          </a:p>
        </p:txBody>
      </p:sp>
      <p:sp>
        <p:nvSpPr>
          <p:cNvPr id="125970" name="Text Box 18"/>
          <p:cNvSpPr txBox="1">
            <a:spLocks noChangeArrowheads="1"/>
          </p:cNvSpPr>
          <p:nvPr/>
        </p:nvSpPr>
        <p:spPr bwMode="auto">
          <a:xfrm>
            <a:off x="6172200" y="6096000"/>
            <a:ext cx="457200" cy="36671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64</a:t>
            </a:r>
          </a:p>
        </p:txBody>
      </p:sp>
      <p:sp>
        <p:nvSpPr>
          <p:cNvPr id="125971" name="Text Box 19"/>
          <p:cNvSpPr txBox="1">
            <a:spLocks noChangeArrowheads="1"/>
          </p:cNvSpPr>
          <p:nvPr/>
        </p:nvSpPr>
        <p:spPr bwMode="auto">
          <a:xfrm>
            <a:off x="6096000" y="5410200"/>
            <a:ext cx="685800" cy="36671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164</a:t>
            </a:r>
          </a:p>
        </p:txBody>
      </p:sp>
      <p:sp>
        <p:nvSpPr>
          <p:cNvPr id="125972" name="Text Box 20"/>
          <p:cNvSpPr txBox="1">
            <a:spLocks noChangeArrowheads="1"/>
          </p:cNvSpPr>
          <p:nvPr/>
        </p:nvSpPr>
        <p:spPr bwMode="auto">
          <a:xfrm>
            <a:off x="6096000" y="4953000"/>
            <a:ext cx="685800" cy="36671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228</a:t>
            </a:r>
          </a:p>
        </p:txBody>
      </p:sp>
      <p:sp>
        <p:nvSpPr>
          <p:cNvPr id="125973" name="Text Box 21"/>
          <p:cNvSpPr txBox="1">
            <a:spLocks noChangeArrowheads="1"/>
          </p:cNvSpPr>
          <p:nvPr/>
        </p:nvSpPr>
        <p:spPr bwMode="auto">
          <a:xfrm>
            <a:off x="6096000" y="4267200"/>
            <a:ext cx="685800" cy="36671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356</a:t>
            </a:r>
          </a:p>
        </p:txBody>
      </p:sp>
      <p:sp>
        <p:nvSpPr>
          <p:cNvPr id="125974" name="Text Box 22"/>
          <p:cNvSpPr txBox="1">
            <a:spLocks noChangeArrowheads="1"/>
          </p:cNvSpPr>
          <p:nvPr/>
        </p:nvSpPr>
        <p:spPr bwMode="auto">
          <a:xfrm>
            <a:off x="6096000" y="3200400"/>
            <a:ext cx="685800" cy="36671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478</a:t>
            </a:r>
          </a:p>
        </p:txBody>
      </p:sp>
      <p:sp>
        <p:nvSpPr>
          <p:cNvPr id="125975" name="Rectangle 23"/>
          <p:cNvSpPr>
            <a:spLocks noChangeArrowheads="1"/>
          </p:cNvSpPr>
          <p:nvPr/>
        </p:nvSpPr>
        <p:spPr bwMode="auto">
          <a:xfrm>
            <a:off x="7696200" y="3429000"/>
            <a:ext cx="762000" cy="304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100</a:t>
            </a:r>
          </a:p>
        </p:txBody>
      </p:sp>
      <p:sp>
        <p:nvSpPr>
          <p:cNvPr id="125976" name="Rectangle 24"/>
          <p:cNvSpPr>
            <a:spLocks noChangeArrowheads="1"/>
          </p:cNvSpPr>
          <p:nvPr/>
        </p:nvSpPr>
        <p:spPr bwMode="auto">
          <a:xfrm>
            <a:off x="6934200" y="3733800"/>
            <a:ext cx="762000" cy="304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164</a:t>
            </a:r>
          </a:p>
        </p:txBody>
      </p:sp>
      <p:sp>
        <p:nvSpPr>
          <p:cNvPr id="125977" name="Rectangle 25"/>
          <p:cNvSpPr>
            <a:spLocks noChangeArrowheads="1"/>
          </p:cNvSpPr>
          <p:nvPr/>
        </p:nvSpPr>
        <p:spPr bwMode="auto">
          <a:xfrm>
            <a:off x="7696200" y="3733800"/>
            <a:ext cx="762000" cy="304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64</a:t>
            </a:r>
          </a:p>
        </p:txBody>
      </p:sp>
      <p:sp>
        <p:nvSpPr>
          <p:cNvPr id="125978" name="Rectangle 26"/>
          <p:cNvSpPr>
            <a:spLocks noChangeArrowheads="1"/>
          </p:cNvSpPr>
          <p:nvPr/>
        </p:nvSpPr>
        <p:spPr bwMode="auto">
          <a:xfrm>
            <a:off x="6934200" y="4038600"/>
            <a:ext cx="762000" cy="304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356</a:t>
            </a:r>
          </a:p>
        </p:txBody>
      </p:sp>
      <p:sp>
        <p:nvSpPr>
          <p:cNvPr id="125979" name="Rectangle 27"/>
          <p:cNvSpPr>
            <a:spLocks noChangeArrowheads="1"/>
          </p:cNvSpPr>
          <p:nvPr/>
        </p:nvSpPr>
        <p:spPr bwMode="auto">
          <a:xfrm>
            <a:off x="7696200" y="4038600"/>
            <a:ext cx="762000" cy="304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150</a:t>
            </a:r>
          </a:p>
        </p:txBody>
      </p:sp>
      <p:sp>
        <p:nvSpPr>
          <p:cNvPr id="26" name="Rectangle 3"/>
          <p:cNvSpPr txBox="1">
            <a:spLocks noChangeArrowheads="1"/>
          </p:cNvSpPr>
          <p:nvPr/>
        </p:nvSpPr>
        <p:spPr>
          <a:xfrm>
            <a:off x="457200" y="1143000"/>
            <a:ext cx="8229600" cy="1981200"/>
          </a:xfrm>
          <a:prstGeom prst="rect">
            <a:avLst/>
          </a:prstGeom>
        </p:spPr>
        <p:txBody>
          <a:bodyPr vert="horz" lIns="91440" tIns="45720" rIns="91440" bIns="45720" rtlCol="0">
            <a:norm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Mỗi phần tử t rong bảng phân đoạn tối thiểu gồm 2 trường</a:t>
            </a:r>
          </a:p>
          <a:p>
            <a:pPr lvl="1"/>
            <a:r>
              <a:rPr lang="en-US" sz="2400"/>
              <a:t>Trường thứ nhất: cho biết địa chỉ cơ sở của phân đoạn mà đoạn chương trình tương ứng được nạp</a:t>
            </a:r>
          </a:p>
          <a:p>
            <a:pPr lvl="1"/>
            <a:r>
              <a:rPr lang="en-US" sz="2400"/>
              <a:t>Trường thứ 2: cho biết độ dài của phân đoạn</a:t>
            </a:r>
          </a:p>
        </p:txBody>
      </p:sp>
      <p:sp>
        <p:nvSpPr>
          <p:cNvPr id="28" name="Rectangle 2"/>
          <p:cNvSpPr>
            <a:spLocks noGrp="1" noChangeArrowheads="1"/>
          </p:cNvSpPr>
          <p:nvPr>
            <p:ph type="title"/>
          </p:nvPr>
        </p:nvSpPr>
        <p:spPr>
          <a:xfrm>
            <a:off x="457200" y="152399"/>
            <a:ext cx="7315200" cy="936317"/>
          </a:xfrm>
        </p:spPr>
        <p:txBody>
          <a:bodyPr>
            <a:normAutofit/>
          </a:bodyPr>
          <a:lstStyle/>
          <a:p>
            <a:r>
              <a:rPr lang="en-US" sz="3400"/>
              <a:t>Kỹ thuật phân đoạn đơn (t)</a:t>
            </a:r>
          </a:p>
        </p:txBody>
      </p:sp>
    </p:spTree>
    <p:extLst>
      <p:ext uri="{BB962C8B-B14F-4D97-AF65-F5344CB8AC3E}">
        <p14:creationId xmlns:p14="http://schemas.microsoft.com/office/powerpoint/2010/main" val="621042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2.77556E-17 -4.44444E-6 L 0.39583 0.27778 " pathEditMode="relative" rAng="0" ptsTypes="AA">
                                      <p:cBhvr>
                                        <p:cTn id="6" dur="2000" fill="hold"/>
                                        <p:tgtEl>
                                          <p:spTgt spid="125963"/>
                                        </p:tgtEl>
                                        <p:attrNameLst>
                                          <p:attrName>ppt_x</p:attrName>
                                          <p:attrName>ppt_y</p:attrName>
                                        </p:attrNameLst>
                                      </p:cBhvr>
                                      <p:rCtr x="19792" y="13889"/>
                                    </p:animMotion>
                                  </p:childTnLst>
                                </p:cTn>
                              </p:par>
                            </p:childTnLst>
                          </p:cTn>
                        </p:par>
                        <p:par>
                          <p:cTn id="7" fill="hold" nodeType="afterGroup">
                            <p:stCondLst>
                              <p:cond delay="2000"/>
                            </p:stCondLst>
                            <p:childTnLst>
                              <p:par>
                                <p:cTn id="8" presetID="4" presetClass="entr" presetSubtype="16" fill="hold" nodeType="afterEffect">
                                  <p:stCondLst>
                                    <p:cond delay="0"/>
                                  </p:stCondLst>
                                  <p:childTnLst>
                                    <p:set>
                                      <p:cBhvr>
                                        <p:cTn id="9" dur="1" fill="hold">
                                          <p:stCondLst>
                                            <p:cond delay="0"/>
                                          </p:stCondLst>
                                        </p:cTn>
                                        <p:tgtEl>
                                          <p:spTgt spid="125968">
                                            <p:txEl>
                                              <p:pRg st="0" end="0"/>
                                            </p:txEl>
                                          </p:spTgt>
                                        </p:tgtEl>
                                        <p:attrNameLst>
                                          <p:attrName>style.visibility</p:attrName>
                                        </p:attrNameLst>
                                      </p:cBhvr>
                                      <p:to>
                                        <p:strVal val="visible"/>
                                      </p:to>
                                    </p:set>
                                    <p:animEffect transition="in" filter="box(in)">
                                      <p:cBhvr>
                                        <p:cTn id="10" dur="2000"/>
                                        <p:tgtEl>
                                          <p:spTgt spid="125968">
                                            <p:txEl>
                                              <p:pRg st="0" end="0"/>
                                            </p:txEl>
                                          </p:spTgt>
                                        </p:tgtEl>
                                      </p:cBhvr>
                                    </p:animEffect>
                                  </p:childTnLst>
                                </p:cTn>
                              </p:par>
                            </p:childTnLst>
                          </p:cTn>
                        </p:par>
                        <p:par>
                          <p:cTn id="11" fill="hold" nodeType="afterGroup">
                            <p:stCondLst>
                              <p:cond delay="4000"/>
                            </p:stCondLst>
                            <p:childTnLst>
                              <p:par>
                                <p:cTn id="12" presetID="4" presetClass="entr" presetSubtype="16" fill="hold" nodeType="afterEffect">
                                  <p:stCondLst>
                                    <p:cond delay="0"/>
                                  </p:stCondLst>
                                  <p:childTnLst>
                                    <p:set>
                                      <p:cBhvr>
                                        <p:cTn id="13" dur="1" fill="hold">
                                          <p:stCondLst>
                                            <p:cond delay="0"/>
                                          </p:stCondLst>
                                        </p:cTn>
                                        <p:tgtEl>
                                          <p:spTgt spid="125975">
                                            <p:txEl>
                                              <p:pRg st="0" end="0"/>
                                            </p:txEl>
                                          </p:spTgt>
                                        </p:tgtEl>
                                        <p:attrNameLst>
                                          <p:attrName>style.visibility</p:attrName>
                                        </p:attrNameLst>
                                      </p:cBhvr>
                                      <p:to>
                                        <p:strVal val="visible"/>
                                      </p:to>
                                    </p:set>
                                    <p:animEffect transition="in" filter="box(in)">
                                      <p:cBhvr>
                                        <p:cTn id="14" dur="2000"/>
                                        <p:tgtEl>
                                          <p:spTgt spid="125975">
                                            <p:txEl>
                                              <p:pRg st="0" end="0"/>
                                            </p:txEl>
                                          </p:spTgt>
                                        </p:tgtEl>
                                      </p:cBhvr>
                                    </p:animEffect>
                                  </p:childTnLst>
                                </p:cTn>
                              </p:par>
                              <p:par>
                                <p:cTn id="15" presetID="0" presetClass="path" presetSubtype="0" accel="50000" decel="50000" fill="hold" grpId="0" nodeType="withEffect">
                                  <p:stCondLst>
                                    <p:cond delay="0"/>
                                  </p:stCondLst>
                                  <p:childTnLst>
                                    <p:animMotion origin="layout" path="M -0.00868 -0.00232 L 0.39549 0.11435 " pathEditMode="relative" rAng="0" ptsTypes="AA">
                                      <p:cBhvr>
                                        <p:cTn id="16" dur="2000" fill="hold"/>
                                        <p:tgtEl>
                                          <p:spTgt spid="125964"/>
                                        </p:tgtEl>
                                        <p:attrNameLst>
                                          <p:attrName>ppt_x</p:attrName>
                                          <p:attrName>ppt_y</p:attrName>
                                        </p:attrNameLst>
                                      </p:cBhvr>
                                      <p:rCtr x="20208" y="5833"/>
                                    </p:animMotion>
                                  </p:childTnLst>
                                </p:cTn>
                              </p:par>
                            </p:childTnLst>
                          </p:cTn>
                        </p:par>
                        <p:par>
                          <p:cTn id="17" fill="hold" nodeType="afterGroup">
                            <p:stCondLst>
                              <p:cond delay="6000"/>
                            </p:stCondLst>
                            <p:childTnLst>
                              <p:par>
                                <p:cTn id="18" presetID="4" presetClass="entr" presetSubtype="16" fill="hold" nodeType="afterEffect">
                                  <p:stCondLst>
                                    <p:cond delay="0"/>
                                  </p:stCondLst>
                                  <p:childTnLst>
                                    <p:set>
                                      <p:cBhvr>
                                        <p:cTn id="19" dur="1" fill="hold">
                                          <p:stCondLst>
                                            <p:cond delay="0"/>
                                          </p:stCondLst>
                                        </p:cTn>
                                        <p:tgtEl>
                                          <p:spTgt spid="125976">
                                            <p:txEl>
                                              <p:pRg st="0" end="0"/>
                                            </p:txEl>
                                          </p:spTgt>
                                        </p:tgtEl>
                                        <p:attrNameLst>
                                          <p:attrName>style.visibility</p:attrName>
                                        </p:attrNameLst>
                                      </p:cBhvr>
                                      <p:to>
                                        <p:strVal val="visible"/>
                                      </p:to>
                                    </p:set>
                                    <p:animEffect transition="in" filter="box(in)">
                                      <p:cBhvr>
                                        <p:cTn id="20" dur="2000"/>
                                        <p:tgtEl>
                                          <p:spTgt spid="125976">
                                            <p:txEl>
                                              <p:pRg st="0" end="0"/>
                                            </p:txEl>
                                          </p:spTgt>
                                        </p:tgtEl>
                                      </p:cBhvr>
                                    </p:animEffect>
                                  </p:childTnLst>
                                </p:cTn>
                              </p:par>
                            </p:childTnLst>
                          </p:cTn>
                        </p:par>
                        <p:par>
                          <p:cTn id="21" fill="hold" nodeType="afterGroup">
                            <p:stCondLst>
                              <p:cond delay="8000"/>
                            </p:stCondLst>
                            <p:childTnLst>
                              <p:par>
                                <p:cTn id="22" presetID="4" presetClass="entr" presetSubtype="16" fill="hold" nodeType="afterEffect">
                                  <p:stCondLst>
                                    <p:cond delay="0"/>
                                  </p:stCondLst>
                                  <p:childTnLst>
                                    <p:set>
                                      <p:cBhvr>
                                        <p:cTn id="23" dur="1" fill="hold">
                                          <p:stCondLst>
                                            <p:cond delay="0"/>
                                          </p:stCondLst>
                                        </p:cTn>
                                        <p:tgtEl>
                                          <p:spTgt spid="125977">
                                            <p:txEl>
                                              <p:pRg st="0" end="0"/>
                                            </p:txEl>
                                          </p:spTgt>
                                        </p:tgtEl>
                                        <p:attrNameLst>
                                          <p:attrName>style.visibility</p:attrName>
                                        </p:attrNameLst>
                                      </p:cBhvr>
                                      <p:to>
                                        <p:strVal val="visible"/>
                                      </p:to>
                                    </p:set>
                                    <p:animEffect transition="in" filter="box(in)">
                                      <p:cBhvr>
                                        <p:cTn id="24" dur="2000"/>
                                        <p:tgtEl>
                                          <p:spTgt spid="125977">
                                            <p:txEl>
                                              <p:pRg st="0" end="0"/>
                                            </p:txEl>
                                          </p:spTgt>
                                        </p:tgtEl>
                                      </p:cBhvr>
                                    </p:animEffect>
                                  </p:childTnLst>
                                </p:cTn>
                              </p:par>
                            </p:childTnLst>
                          </p:cTn>
                        </p:par>
                        <p:par>
                          <p:cTn id="25" fill="hold" nodeType="afterGroup">
                            <p:stCondLst>
                              <p:cond delay="10000"/>
                            </p:stCondLst>
                            <p:childTnLst>
                              <p:par>
                                <p:cTn id="26" presetID="0" presetClass="path" presetSubtype="0" accel="50000" decel="50000" fill="hold" grpId="0" nodeType="afterEffect">
                                  <p:stCondLst>
                                    <p:cond delay="0"/>
                                  </p:stCondLst>
                                  <p:childTnLst>
                                    <p:animMotion origin="layout" path="M 0.07917 -3.33333E-6 L 0.39583 -0.2 " pathEditMode="relative" rAng="0" ptsTypes="AA">
                                      <p:cBhvr>
                                        <p:cTn id="27" dur="2000" fill="hold"/>
                                        <p:tgtEl>
                                          <p:spTgt spid="125965"/>
                                        </p:tgtEl>
                                        <p:attrNameLst>
                                          <p:attrName>ppt_x</p:attrName>
                                          <p:attrName>ppt_y</p:attrName>
                                        </p:attrNameLst>
                                      </p:cBhvr>
                                      <p:rCtr x="15833" y="-10000"/>
                                    </p:animMotion>
                                  </p:childTnLst>
                                </p:cTn>
                              </p:par>
                            </p:childTnLst>
                          </p:cTn>
                        </p:par>
                        <p:par>
                          <p:cTn id="28" fill="hold" nodeType="afterGroup">
                            <p:stCondLst>
                              <p:cond delay="12000"/>
                            </p:stCondLst>
                            <p:childTnLst>
                              <p:par>
                                <p:cTn id="29" presetID="4" presetClass="entr" presetSubtype="16" fill="hold" nodeType="afterEffect">
                                  <p:stCondLst>
                                    <p:cond delay="0"/>
                                  </p:stCondLst>
                                  <p:childTnLst>
                                    <p:set>
                                      <p:cBhvr>
                                        <p:cTn id="30" dur="1" fill="hold">
                                          <p:stCondLst>
                                            <p:cond delay="0"/>
                                          </p:stCondLst>
                                        </p:cTn>
                                        <p:tgtEl>
                                          <p:spTgt spid="125978">
                                            <p:txEl>
                                              <p:pRg st="0" end="0"/>
                                            </p:txEl>
                                          </p:spTgt>
                                        </p:tgtEl>
                                        <p:attrNameLst>
                                          <p:attrName>style.visibility</p:attrName>
                                        </p:attrNameLst>
                                      </p:cBhvr>
                                      <p:to>
                                        <p:strVal val="visible"/>
                                      </p:to>
                                    </p:set>
                                    <p:animEffect transition="in" filter="box(in)">
                                      <p:cBhvr>
                                        <p:cTn id="31" dur="2000"/>
                                        <p:tgtEl>
                                          <p:spTgt spid="125978">
                                            <p:txEl>
                                              <p:pRg st="0" end="0"/>
                                            </p:txEl>
                                          </p:spTgt>
                                        </p:tgtEl>
                                      </p:cBhvr>
                                    </p:animEffect>
                                  </p:childTnLst>
                                </p:cTn>
                              </p:par>
                            </p:childTnLst>
                          </p:cTn>
                        </p:par>
                        <p:par>
                          <p:cTn id="32" fill="hold" nodeType="afterGroup">
                            <p:stCondLst>
                              <p:cond delay="14000"/>
                            </p:stCondLst>
                            <p:childTnLst>
                              <p:par>
                                <p:cTn id="33" presetID="4" presetClass="entr" presetSubtype="16" fill="hold" nodeType="afterEffect">
                                  <p:stCondLst>
                                    <p:cond delay="0"/>
                                  </p:stCondLst>
                                  <p:childTnLst>
                                    <p:set>
                                      <p:cBhvr>
                                        <p:cTn id="34" dur="1" fill="hold">
                                          <p:stCondLst>
                                            <p:cond delay="0"/>
                                          </p:stCondLst>
                                        </p:cTn>
                                        <p:tgtEl>
                                          <p:spTgt spid="125979">
                                            <p:txEl>
                                              <p:pRg st="0" end="0"/>
                                            </p:txEl>
                                          </p:spTgt>
                                        </p:tgtEl>
                                        <p:attrNameLst>
                                          <p:attrName>style.visibility</p:attrName>
                                        </p:attrNameLst>
                                      </p:cBhvr>
                                      <p:to>
                                        <p:strVal val="visible"/>
                                      </p:to>
                                    </p:set>
                                    <p:animEffect transition="in" filter="box(in)">
                                      <p:cBhvr>
                                        <p:cTn id="35" dur="2000"/>
                                        <p:tgtEl>
                                          <p:spTgt spid="1259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3" grpId="0" animBg="1"/>
      <p:bldP spid="125964" grpId="0" animBg="1"/>
      <p:bldP spid="125965"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772400" cy="4343400"/>
          </a:xfrm>
        </p:spPr>
        <p:txBody>
          <a:bodyPr>
            <a:noAutofit/>
          </a:bodyPr>
          <a:lstStyle/>
          <a:p>
            <a:pPr marL="0" indent="0">
              <a:buNone/>
            </a:pPr>
            <a:r>
              <a:rPr lang="en-US" sz="3600">
                <a:solidFill>
                  <a:srgbClr val="000000"/>
                </a:solidFill>
              </a:rPr>
              <a:t>5.3.1 Đặc điểm bộ nhớ ảo</a:t>
            </a:r>
          </a:p>
          <a:p>
            <a:pPr marL="0" indent="0">
              <a:buNone/>
            </a:pPr>
            <a:r>
              <a:rPr lang="en-US" sz="3600">
                <a:solidFill>
                  <a:srgbClr val="000000"/>
                </a:solidFill>
              </a:rPr>
              <a:t>5.3.2 Phân trang theo yêu cầu.</a:t>
            </a:r>
          </a:p>
          <a:p>
            <a:pPr marL="0" indent="0">
              <a:buNone/>
            </a:pPr>
            <a:r>
              <a:rPr lang="en-US" sz="3600"/>
              <a:t>5.3.3 Phân đoạn</a:t>
            </a:r>
          </a:p>
          <a:p>
            <a:pPr marL="457200" indent="-457200">
              <a:lnSpc>
                <a:spcPct val="110000"/>
              </a:lnSpc>
              <a:buFont typeface="+mj-lt"/>
              <a:buAutoNum type="arabicPeriod"/>
            </a:pPr>
            <a:endParaRPr lang="en-US"/>
          </a:p>
          <a:p>
            <a:pPr marL="457200" indent="-457200">
              <a:lnSpc>
                <a:spcPct val="110000"/>
              </a:lnSpc>
              <a:buFont typeface="+mj-lt"/>
              <a:buAutoNum type="arabicPeriod"/>
            </a:pPr>
            <a:endParaRPr lang="en-US"/>
          </a:p>
          <a:p>
            <a:pPr marL="457200" indent="-457200">
              <a:lnSpc>
                <a:spcPct val="110000"/>
              </a:lnSpc>
              <a:buFont typeface="+mj-lt"/>
              <a:buAutoNum type="arabicPeriod"/>
            </a:pPr>
            <a:endParaRPr lang="en-US"/>
          </a:p>
          <a:p>
            <a:pPr marL="457200" indent="-457200">
              <a:lnSpc>
                <a:spcPct val="110000"/>
              </a:lnSpc>
              <a:buFont typeface="+mj-lt"/>
              <a:buAutoNum type="arabicPeriod"/>
            </a:pPr>
            <a:endParaRPr lang="en-US"/>
          </a:p>
          <a:p>
            <a:pPr marL="857250" lvl="1" indent="-457200">
              <a:lnSpc>
                <a:spcPct val="110000"/>
              </a:lnSpc>
            </a:pPr>
            <a:endParaRPr lang="en-US" sz="2300"/>
          </a:p>
        </p:txBody>
      </p:sp>
      <p:sp>
        <p:nvSpPr>
          <p:cNvPr id="4" name="Slide Number Placeholder 3"/>
          <p:cNvSpPr>
            <a:spLocks noGrp="1"/>
          </p:cNvSpPr>
          <p:nvPr>
            <p:ph type="sldNum" sz="quarter" idx="12"/>
          </p:nvPr>
        </p:nvSpPr>
        <p:spPr/>
        <p:txBody>
          <a:bodyPr/>
          <a:lstStyle/>
          <a:p>
            <a:fld id="{6654560D-949A-4FF0-83BB-4886580DA1ED}" type="slidenum">
              <a:rPr lang="en-US" smtClean="0"/>
              <a:pPr/>
              <a:t>217</a:t>
            </a:fld>
            <a:endParaRPr lang="en-US"/>
          </a:p>
        </p:txBody>
      </p:sp>
      <p:sp>
        <p:nvSpPr>
          <p:cNvPr id="5" name="Title 1"/>
          <p:cNvSpPr>
            <a:spLocks noGrp="1"/>
          </p:cNvSpPr>
          <p:nvPr>
            <p:ph type="title"/>
          </p:nvPr>
        </p:nvSpPr>
        <p:spPr>
          <a:xfrm>
            <a:off x="533400" y="152399"/>
            <a:ext cx="6934200" cy="936317"/>
          </a:xfrm>
        </p:spPr>
        <p:txBody>
          <a:bodyPr>
            <a:noAutofit/>
          </a:bodyPr>
          <a:lstStyle/>
          <a:p>
            <a:pPr algn="l"/>
            <a:r>
              <a:rPr lang="en-US" sz="2800"/>
              <a:t>5.3 QUẢN LÝ BỘ NHỚ ẢO</a:t>
            </a:r>
          </a:p>
        </p:txBody>
      </p:sp>
    </p:spTree>
    <p:extLst>
      <p:ext uri="{BB962C8B-B14F-4D97-AF65-F5344CB8AC3E}">
        <p14:creationId xmlns:p14="http://schemas.microsoft.com/office/powerpoint/2010/main" val="194558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218</a:t>
            </a:fld>
            <a:endParaRPr lang="en-US"/>
          </a:p>
        </p:txBody>
      </p:sp>
      <p:sp>
        <p:nvSpPr>
          <p:cNvPr id="5" name="Title 1"/>
          <p:cNvSpPr txBox="1">
            <a:spLocks/>
          </p:cNvSpPr>
          <p:nvPr/>
        </p:nvSpPr>
        <p:spPr>
          <a:xfrm>
            <a:off x="609600" y="175419"/>
            <a:ext cx="7086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2800">
                <a:solidFill>
                  <a:schemeClr val="tx1"/>
                </a:solidFill>
                <a:latin typeface="Times New Roman" pitchFamily="18" charset="0"/>
                <a:cs typeface="Times New Roman" pitchFamily="18" charset="0"/>
              </a:rPr>
              <a:t>5.3.1 ĐẶC ĐIỂM BỘ NHỚ ẢO</a:t>
            </a:r>
          </a:p>
        </p:txBody>
      </p:sp>
      <p:sp>
        <p:nvSpPr>
          <p:cNvPr id="6" name="Content Placeholder 1"/>
          <p:cNvSpPr>
            <a:spLocks noGrp="1"/>
          </p:cNvSpPr>
          <p:nvPr>
            <p:ph idx="1"/>
          </p:nvPr>
        </p:nvSpPr>
        <p:spPr>
          <a:xfrm>
            <a:off x="0" y="1219200"/>
            <a:ext cx="9087853" cy="5181600"/>
          </a:xfrm>
        </p:spPr>
        <p:txBody>
          <a:bodyPr/>
          <a:lstStyle/>
          <a:p>
            <a:pPr>
              <a:lnSpc>
                <a:spcPct val="130000"/>
              </a:lnSpc>
              <a:spcBef>
                <a:spcPts val="0"/>
              </a:spcBef>
              <a:buClr>
                <a:schemeClr val="accent4"/>
              </a:buClr>
              <a:buFont typeface="Wingdings" pitchFamily="2" charset="2"/>
              <a:buChar char="§"/>
            </a:pPr>
            <a:r>
              <a:rPr lang="en-US" b="0">
                <a:solidFill>
                  <a:srgbClr val="000000"/>
                </a:solidFill>
              </a:rPr>
              <a:t>Toàn bộ chương trình khi thực hiện phải nằm trong bộ nhớ?</a:t>
            </a:r>
          </a:p>
          <a:p>
            <a:pPr lvl="1" indent="-365760">
              <a:lnSpc>
                <a:spcPct val="130000"/>
              </a:lnSpc>
              <a:spcBef>
                <a:spcPts val="0"/>
              </a:spcBef>
              <a:buClr>
                <a:schemeClr val="accent4"/>
              </a:buClr>
              <a:buFont typeface="Wingdings" pitchFamily="2" charset="2"/>
              <a:buChar char="ü"/>
            </a:pPr>
            <a:r>
              <a:rPr lang="en-US" sz="2400">
                <a:solidFill>
                  <a:srgbClr val="000000"/>
                </a:solidFill>
              </a:rPr>
              <a:t>Tiếp cận đầu tiên: đặt toàn bộ không gian địa chỉ luận lý trong bộ nhớ vật lý.</a:t>
            </a:r>
          </a:p>
          <a:p>
            <a:pPr lvl="1" indent="-365760">
              <a:lnSpc>
                <a:spcPct val="130000"/>
              </a:lnSpc>
              <a:spcBef>
                <a:spcPts val="0"/>
              </a:spcBef>
              <a:buClr>
                <a:schemeClr val="accent4"/>
              </a:buClr>
              <a:buFont typeface="Wingdings" pitchFamily="2" charset="2"/>
              <a:buChar char="ü"/>
            </a:pPr>
            <a:r>
              <a:rPr lang="en-US" sz="2400">
                <a:solidFill>
                  <a:srgbClr val="000000"/>
                </a:solidFill>
              </a:rPr>
              <a:t>Cấu trúc động, cấu trúc Overlay: nạp từng phần -&gt; đòi hỏi</a:t>
            </a:r>
          </a:p>
          <a:p>
            <a:pPr marL="377190" lvl="1" indent="0">
              <a:lnSpc>
                <a:spcPct val="130000"/>
              </a:lnSpc>
              <a:spcBef>
                <a:spcPts val="0"/>
              </a:spcBef>
              <a:buClr>
                <a:schemeClr val="accent4"/>
              </a:buClr>
              <a:buNone/>
            </a:pPr>
            <a:r>
              <a:rPr lang="en-US" sz="2400">
                <a:solidFill>
                  <a:srgbClr val="000000"/>
                </a:solidFill>
              </a:rPr>
              <a:t> sự chú ý đặc biệt từ lập trình viên.</a:t>
            </a:r>
          </a:p>
          <a:p>
            <a:pPr marL="0" indent="-22860">
              <a:lnSpc>
                <a:spcPct val="130000"/>
              </a:lnSpc>
              <a:spcBef>
                <a:spcPts val="0"/>
              </a:spcBef>
              <a:buClr>
                <a:schemeClr val="accent4"/>
              </a:buClr>
              <a:buNone/>
            </a:pPr>
            <a:r>
              <a:rPr lang="en-US" sz="2400" b="1">
                <a:solidFill>
                  <a:srgbClr val="000000"/>
                </a:solidFill>
              </a:rPr>
              <a:t>=&gt; giới hạn kích thước của một chương trình đối với kích thước    bộ nhớ vật lý.</a:t>
            </a:r>
          </a:p>
          <a:p>
            <a:pPr marL="347472">
              <a:lnSpc>
                <a:spcPct val="130000"/>
              </a:lnSpc>
              <a:spcBef>
                <a:spcPts val="0"/>
              </a:spcBef>
              <a:buClr>
                <a:schemeClr val="accent4"/>
              </a:buClr>
              <a:buFont typeface="Wingdings" pitchFamily="2" charset="2"/>
              <a:buChar char="§"/>
            </a:pPr>
            <a:r>
              <a:rPr lang="en-US" b="0">
                <a:solidFill>
                  <a:srgbClr val="000000"/>
                </a:solidFill>
              </a:rPr>
              <a:t>Thực hiện chương trình chỉ có một phần nằm trong bộ nhớ =&gt; </a:t>
            </a:r>
            <a:r>
              <a:rPr lang="en-US" b="1">
                <a:solidFill>
                  <a:srgbClr val="000000"/>
                </a:solidFill>
              </a:rPr>
              <a:t>ý tưởng bộ nhớ ảo ra đời</a:t>
            </a:r>
            <a:r>
              <a:rPr lang="en-US" b="0">
                <a:solidFill>
                  <a:srgbClr val="000000"/>
                </a:solidFill>
              </a:rPr>
              <a:t>.</a:t>
            </a:r>
            <a:r>
              <a:rPr lang="en-US">
                <a:solidFill>
                  <a:srgbClr val="000000"/>
                </a:solidFill>
              </a:rPr>
              <a:t> </a:t>
            </a:r>
            <a:endParaRPr lang="en-US" b="0">
              <a:solidFill>
                <a:srgbClr val="000000"/>
              </a:solidFill>
            </a:endParaRPr>
          </a:p>
        </p:txBody>
      </p:sp>
    </p:spTree>
    <p:extLst>
      <p:ext uri="{BB962C8B-B14F-4D97-AF65-F5344CB8AC3E}">
        <p14:creationId xmlns:p14="http://schemas.microsoft.com/office/powerpoint/2010/main" val="91118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219</a:t>
            </a:fld>
            <a:endParaRPr lang="en-US"/>
          </a:p>
        </p:txBody>
      </p:sp>
      <p:sp>
        <p:nvSpPr>
          <p:cNvPr id="5" name="Title 1"/>
          <p:cNvSpPr txBox="1">
            <a:spLocks/>
          </p:cNvSpPr>
          <p:nvPr/>
        </p:nvSpPr>
        <p:spPr>
          <a:xfrm>
            <a:off x="762000" y="136525"/>
            <a:ext cx="7086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2800">
                <a:solidFill>
                  <a:schemeClr val="tx1"/>
                </a:solidFill>
                <a:latin typeface="Times New Roman" pitchFamily="18" charset="0"/>
                <a:cs typeface="Times New Roman" pitchFamily="18" charset="0"/>
              </a:rPr>
              <a:t>BỘ NHỚ ẢO</a:t>
            </a:r>
          </a:p>
        </p:txBody>
      </p:sp>
      <p:sp>
        <p:nvSpPr>
          <p:cNvPr id="6" name="Content Placeholder 1"/>
          <p:cNvSpPr>
            <a:spLocks noGrp="1"/>
          </p:cNvSpPr>
          <p:nvPr>
            <p:ph idx="1"/>
          </p:nvPr>
        </p:nvSpPr>
        <p:spPr>
          <a:xfrm>
            <a:off x="76200" y="1219201"/>
            <a:ext cx="9144000" cy="5181599"/>
          </a:xfrm>
        </p:spPr>
        <p:txBody>
          <a:bodyPr>
            <a:normAutofit/>
          </a:bodyPr>
          <a:lstStyle/>
          <a:p>
            <a:pPr>
              <a:lnSpc>
                <a:spcPct val="150000"/>
              </a:lnSpc>
              <a:spcBef>
                <a:spcPts val="0"/>
              </a:spcBef>
              <a:buClr>
                <a:schemeClr val="accent4"/>
              </a:buClr>
              <a:buFont typeface="Wingdings" pitchFamily="2" charset="2"/>
              <a:buChar char="§"/>
            </a:pPr>
            <a:r>
              <a:rPr lang="en-US" b="1">
                <a:solidFill>
                  <a:srgbClr val="000000"/>
                </a:solidFill>
              </a:rPr>
              <a:t>Virtual memory</a:t>
            </a:r>
            <a:r>
              <a:rPr lang="en-US">
                <a:solidFill>
                  <a:srgbClr val="000000"/>
                </a:solidFill>
              </a:rPr>
              <a:t> là kỹ thuật do hệ điều hành thực hiện với sự hỗ trợ của phần cứng.</a:t>
            </a:r>
          </a:p>
          <a:p>
            <a:pPr>
              <a:lnSpc>
                <a:spcPct val="150000"/>
              </a:lnSpc>
              <a:spcBef>
                <a:spcPts val="0"/>
              </a:spcBef>
              <a:buClr>
                <a:schemeClr val="accent4"/>
              </a:buClr>
              <a:buFont typeface="Wingdings" pitchFamily="2" charset="2"/>
              <a:buChar char="§"/>
            </a:pPr>
            <a:r>
              <a:rPr lang="en-US">
                <a:solidFill>
                  <a:srgbClr val="000000"/>
                </a:solidFill>
              </a:rPr>
              <a:t>Bộ nhớ ảo mô hình hoá bộ nhớ như một bảng lưu trữ rất lớn, đồng nhất; tách biệt hẳn khái niệm không gian địa chỉ và không gian vật lý.</a:t>
            </a:r>
          </a:p>
          <a:p>
            <a:pPr>
              <a:lnSpc>
                <a:spcPct val="150000"/>
              </a:lnSpc>
              <a:spcBef>
                <a:spcPts val="0"/>
              </a:spcBef>
              <a:buClr>
                <a:schemeClr val="accent4"/>
              </a:buClr>
              <a:buFont typeface="Wingdings" pitchFamily="2" charset="2"/>
              <a:buChar char="§"/>
            </a:pPr>
            <a:r>
              <a:rPr lang="en-US">
                <a:solidFill>
                  <a:srgbClr val="000000"/>
                </a:solidFill>
              </a:rPr>
              <a:t>Khi thực thi: hệ điều hành nạp chương trình vào bộ nhớ, chuyển đổi địa chỉ ảo thành địa chỉ vật lý, thực thi trên bộ nhớ vật lý.</a:t>
            </a:r>
          </a:p>
        </p:txBody>
      </p:sp>
    </p:spTree>
    <p:extLst>
      <p:ext uri="{BB962C8B-B14F-4D97-AF65-F5344CB8AC3E}">
        <p14:creationId xmlns:p14="http://schemas.microsoft.com/office/powerpoint/2010/main" val="211869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CE49545-9121-444E-8B57-F3BCA1E9DCA9}" type="slidenum">
              <a:rPr lang="en-US" altLang="en-US"/>
              <a:pPr/>
              <a:t>22</a:t>
            </a:fld>
            <a:endParaRPr lang="en-US" altLang="en-US"/>
          </a:p>
        </p:txBody>
      </p:sp>
      <p:sp>
        <p:nvSpPr>
          <p:cNvPr id="13314" name="Rectangle 2"/>
          <p:cNvSpPr>
            <a:spLocks noGrp="1" noChangeArrowheads="1"/>
          </p:cNvSpPr>
          <p:nvPr>
            <p:ph type="title"/>
          </p:nvPr>
        </p:nvSpPr>
        <p:spPr>
          <a:xfrm>
            <a:off x="685800" y="231775"/>
            <a:ext cx="8229600" cy="762000"/>
          </a:xfrm>
        </p:spPr>
        <p:txBody>
          <a:bodyPr/>
          <a:lstStyle/>
          <a:p>
            <a:r>
              <a:rPr lang="en-US" sz="3400"/>
              <a:t>HỆ THỐNG CHIA SẺ THỜI GIAN</a:t>
            </a:r>
          </a:p>
        </p:txBody>
      </p:sp>
      <p:sp>
        <p:nvSpPr>
          <p:cNvPr id="13315" name="Rectangle 3"/>
          <p:cNvSpPr>
            <a:spLocks noGrp="1" noChangeArrowheads="1"/>
          </p:cNvSpPr>
          <p:nvPr>
            <p:ph type="body" idx="1"/>
          </p:nvPr>
        </p:nvSpPr>
        <p:spPr>
          <a:xfrm>
            <a:off x="152400" y="1295400"/>
            <a:ext cx="8915400" cy="3886200"/>
          </a:xfrm>
        </p:spPr>
        <p:txBody>
          <a:bodyPr>
            <a:normAutofit lnSpcReduction="10000"/>
          </a:bodyPr>
          <a:lstStyle/>
          <a:p>
            <a:pPr>
              <a:lnSpc>
                <a:spcPct val="130000"/>
              </a:lnSpc>
              <a:spcBef>
                <a:spcPts val="0"/>
              </a:spcBef>
            </a:pPr>
            <a:r>
              <a:rPr lang="en-US" sz="3200"/>
              <a:t>Các tiến trình được sử dụng Processor luân phiên nhau theo lịch phân chia đã được lập.</a:t>
            </a:r>
          </a:p>
          <a:p>
            <a:pPr>
              <a:lnSpc>
                <a:spcPct val="130000"/>
              </a:lnSpc>
              <a:spcBef>
                <a:spcPts val="0"/>
              </a:spcBef>
            </a:pPr>
            <a:r>
              <a:rPr lang="en-US" sz="3200"/>
              <a:t>Người sử dụng có thể yêu cầu máy tính thực hiện đồng thời nhiều công việc.</a:t>
            </a:r>
          </a:p>
          <a:p>
            <a:pPr>
              <a:lnSpc>
                <a:spcPct val="130000"/>
              </a:lnSpc>
              <a:spcBef>
                <a:spcPts val="0"/>
              </a:spcBef>
            </a:pPr>
            <a:r>
              <a:rPr lang="en-US" sz="3200"/>
              <a:t>Có cơ chế quản trị vào bảo vệ bộ nhớ, sử dụng bộ nhớ ảo.</a:t>
            </a:r>
          </a:p>
          <a:p>
            <a:pPr>
              <a:lnSpc>
                <a:spcPct val="90000"/>
              </a:lnSpc>
              <a:buFont typeface="Wingdings" pitchFamily="2" charset="2"/>
              <a:buNone/>
            </a:pPr>
            <a:endParaRPr lang="en-US"/>
          </a:p>
        </p:txBody>
      </p:sp>
    </p:spTree>
    <p:extLst>
      <p:ext uri="{BB962C8B-B14F-4D97-AF65-F5344CB8AC3E}">
        <p14:creationId xmlns:p14="http://schemas.microsoft.com/office/powerpoint/2010/main" val="3388444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linds(horizontal)">
                                      <p:cBhvr>
                                        <p:cTn id="7" dur="500"/>
                                        <p:tgtEl>
                                          <p:spTgt spid="13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blinds(horizontal)">
                                      <p:cBhvr>
                                        <p:cTn id="12" dur="500"/>
                                        <p:tgtEl>
                                          <p:spTgt spid="133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blinds(horizontal)">
                                      <p:cBhvr>
                                        <p:cTn id="17" dur="5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220</a:t>
            </a:fld>
            <a:endParaRPr lang="en-US"/>
          </a:p>
        </p:txBody>
      </p:sp>
      <p:grpSp>
        <p:nvGrpSpPr>
          <p:cNvPr id="5" name="Group 4"/>
          <p:cNvGrpSpPr/>
          <p:nvPr/>
        </p:nvGrpSpPr>
        <p:grpSpPr>
          <a:xfrm>
            <a:off x="2510913" y="3048000"/>
            <a:ext cx="1143000" cy="2286000"/>
            <a:chOff x="3067665" y="2799736"/>
            <a:chExt cx="1143000" cy="2286000"/>
          </a:xfrm>
        </p:grpSpPr>
        <p:sp>
          <p:nvSpPr>
            <p:cNvPr id="6" name="Rectangle 5"/>
            <p:cNvSpPr/>
            <p:nvPr/>
          </p:nvSpPr>
          <p:spPr bwMode="auto">
            <a:xfrm>
              <a:off x="3067665" y="2799736"/>
              <a:ext cx="1143000" cy="2286000"/>
            </a:xfrm>
            <a:prstGeom prst="rect">
              <a:avLst/>
            </a:prstGeom>
            <a:solidFill>
              <a:schemeClr val="bg1"/>
            </a:solidFill>
            <a:ln>
              <a:solidFill>
                <a:srgbClr val="000000"/>
              </a:solidFill>
            </a:ln>
            <a:effectLst/>
            <a:ex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cxnSp>
          <p:nvCxnSpPr>
            <p:cNvPr id="7" name="Straight Connector 6"/>
            <p:cNvCxnSpPr>
              <a:stCxn id="6" idx="1"/>
              <a:endCxn id="6" idx="3"/>
            </p:cNvCxnSpPr>
            <p:nvPr/>
          </p:nvCxnSpPr>
          <p:spPr bwMode="auto">
            <a:xfrm>
              <a:off x="3067665" y="3942736"/>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3067665" y="3576484"/>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a:off x="3067665" y="4343400"/>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a:off x="3067665" y="4724400"/>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3067665" y="3200400"/>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 name="Group 11"/>
          <p:cNvGrpSpPr/>
          <p:nvPr/>
        </p:nvGrpSpPr>
        <p:grpSpPr>
          <a:xfrm>
            <a:off x="4572000" y="1844040"/>
            <a:ext cx="1154062" cy="4480560"/>
            <a:chOff x="4876800" y="1371600"/>
            <a:chExt cx="1154062" cy="4480560"/>
          </a:xfrm>
        </p:grpSpPr>
        <p:sp>
          <p:nvSpPr>
            <p:cNvPr id="13" name="Rectangle 12"/>
            <p:cNvSpPr/>
            <p:nvPr/>
          </p:nvSpPr>
          <p:spPr bwMode="auto">
            <a:xfrm>
              <a:off x="4876800" y="1371600"/>
              <a:ext cx="1143000" cy="4480560"/>
            </a:xfrm>
            <a:prstGeom prst="rect">
              <a:avLst/>
            </a:prstGeom>
            <a:solidFill>
              <a:schemeClr val="bg1"/>
            </a:solidFill>
            <a:ln>
              <a:solidFill>
                <a:srgbClr val="000000"/>
              </a:solidFill>
            </a:ln>
            <a:effectLst/>
            <a:ex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cxnSp>
          <p:nvCxnSpPr>
            <p:cNvPr id="14" name="Straight Connector 13"/>
            <p:cNvCxnSpPr/>
            <p:nvPr/>
          </p:nvCxnSpPr>
          <p:spPr bwMode="auto">
            <a:xfrm>
              <a:off x="4876800" y="3822780"/>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4876800" y="3028662"/>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a:off x="4876800" y="4650002"/>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a:off x="4876800" y="5477550"/>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a:off x="4876800" y="2182106"/>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4876800" y="4237704"/>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a:off x="4876800" y="5056240"/>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a:off x="4876800" y="3414252"/>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a:off x="4887862" y="2605548"/>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4876800" y="1767348"/>
              <a:ext cx="1143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 name="Group 23"/>
          <p:cNvGrpSpPr/>
          <p:nvPr/>
        </p:nvGrpSpPr>
        <p:grpSpPr>
          <a:xfrm>
            <a:off x="381000" y="1371600"/>
            <a:ext cx="1219200" cy="4800600"/>
            <a:chOff x="381000" y="1371600"/>
            <a:chExt cx="1219200" cy="4800600"/>
          </a:xfrm>
        </p:grpSpPr>
        <p:grpSp>
          <p:nvGrpSpPr>
            <p:cNvPr id="25" name="Group 24"/>
            <p:cNvGrpSpPr/>
            <p:nvPr/>
          </p:nvGrpSpPr>
          <p:grpSpPr>
            <a:xfrm>
              <a:off x="381000" y="1371600"/>
              <a:ext cx="1219200" cy="4800600"/>
              <a:chOff x="381000" y="1371600"/>
              <a:chExt cx="1219200" cy="4800600"/>
            </a:xfrm>
          </p:grpSpPr>
          <p:grpSp>
            <p:nvGrpSpPr>
              <p:cNvPr id="27" name="Group 26"/>
              <p:cNvGrpSpPr/>
              <p:nvPr/>
            </p:nvGrpSpPr>
            <p:grpSpPr>
              <a:xfrm>
                <a:off x="381000" y="1371600"/>
                <a:ext cx="1219200" cy="4800600"/>
                <a:chOff x="381000" y="1371600"/>
                <a:chExt cx="1219200" cy="4800600"/>
              </a:xfrm>
            </p:grpSpPr>
            <p:sp>
              <p:nvSpPr>
                <p:cNvPr id="31" name="Rectangle 30"/>
                <p:cNvSpPr/>
                <p:nvPr/>
              </p:nvSpPr>
              <p:spPr bwMode="auto">
                <a:xfrm>
                  <a:off x="381000" y="1371600"/>
                  <a:ext cx="1219200" cy="4800600"/>
                </a:xfrm>
                <a:prstGeom prst="rect">
                  <a:avLst/>
                </a:prstGeom>
                <a:solidFill>
                  <a:schemeClr val="bg1"/>
                </a:solidFill>
                <a:ln>
                  <a:solidFill>
                    <a:srgbClr val="000000"/>
                  </a:solidFill>
                </a:ln>
                <a:effectLst/>
                <a:ex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cxnSp>
              <p:nvCxnSpPr>
                <p:cNvPr id="32" name="Straight Connector 31"/>
                <p:cNvCxnSpPr/>
                <p:nvPr/>
              </p:nvCxnSpPr>
              <p:spPr bwMode="auto">
                <a:xfrm>
                  <a:off x="381000" y="2819400"/>
                  <a:ext cx="12192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p:nvPr/>
              </p:nvCxnSpPr>
              <p:spPr bwMode="auto">
                <a:xfrm>
                  <a:off x="381000" y="1828800"/>
                  <a:ext cx="12192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p:nvPr/>
              </p:nvCxnSpPr>
              <p:spPr bwMode="auto">
                <a:xfrm>
                  <a:off x="381000" y="2300748"/>
                  <a:ext cx="12192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a:off x="381000" y="5700252"/>
                  <a:ext cx="12192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8" name="TextBox 27"/>
              <p:cNvSpPr txBox="1"/>
              <p:nvPr/>
            </p:nvSpPr>
            <p:spPr>
              <a:xfrm>
                <a:off x="381000" y="1401096"/>
                <a:ext cx="121920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trang 1</a:t>
                </a:r>
              </a:p>
            </p:txBody>
          </p:sp>
          <p:sp>
            <p:nvSpPr>
              <p:cNvPr id="29" name="TextBox 28"/>
              <p:cNvSpPr txBox="1"/>
              <p:nvPr/>
            </p:nvSpPr>
            <p:spPr>
              <a:xfrm>
                <a:off x="381000" y="1871142"/>
                <a:ext cx="121920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trang 2</a:t>
                </a:r>
              </a:p>
            </p:txBody>
          </p:sp>
          <p:sp>
            <p:nvSpPr>
              <p:cNvPr id="30" name="TextBox 29"/>
              <p:cNvSpPr txBox="1"/>
              <p:nvPr/>
            </p:nvSpPr>
            <p:spPr>
              <a:xfrm>
                <a:off x="381000" y="2819400"/>
                <a:ext cx="1219200" cy="1692771"/>
              </a:xfrm>
              <a:prstGeom prst="rect">
                <a:avLst/>
              </a:prstGeom>
              <a:noFill/>
            </p:spPr>
            <p:txBody>
              <a:bodyPr wrap="square" rtlCol="0">
                <a:spAutoFit/>
              </a:bodyPr>
              <a:lstStyle/>
              <a:p>
                <a:pPr algn="ctr" eaLnBrk="0" fontAlgn="base" hangingPunct="0">
                  <a:spcBef>
                    <a:spcPct val="0"/>
                  </a:spcBef>
                  <a:spcAft>
                    <a:spcPct val="0"/>
                  </a:spcAft>
                </a:pPr>
                <a:r>
                  <a:rPr lang="en-US" sz="2800" b="1">
                    <a:solidFill>
                      <a:srgbClr val="000000"/>
                    </a:solidFill>
                    <a:latin typeface="Arial" charset="0"/>
                  </a:rPr>
                  <a:t>.</a:t>
                </a:r>
              </a:p>
              <a:p>
                <a:pPr algn="ctr" eaLnBrk="0" fontAlgn="base" hangingPunct="0">
                  <a:spcBef>
                    <a:spcPct val="0"/>
                  </a:spcBef>
                  <a:spcAft>
                    <a:spcPct val="0"/>
                  </a:spcAft>
                </a:pPr>
                <a:r>
                  <a:rPr lang="en-US" sz="2800" b="1">
                    <a:solidFill>
                      <a:srgbClr val="000000"/>
                    </a:solidFill>
                    <a:latin typeface="Arial" charset="0"/>
                  </a:rPr>
                  <a:t>.</a:t>
                </a:r>
              </a:p>
              <a:p>
                <a:pPr algn="ctr" eaLnBrk="0" fontAlgn="base" hangingPunct="0">
                  <a:spcBef>
                    <a:spcPct val="0"/>
                  </a:spcBef>
                  <a:spcAft>
                    <a:spcPct val="0"/>
                  </a:spcAft>
                </a:pPr>
                <a:r>
                  <a:rPr lang="en-US" sz="2800" b="1">
                    <a:solidFill>
                      <a:srgbClr val="000000"/>
                    </a:solidFill>
                    <a:latin typeface="Arial" charset="0"/>
                  </a:rPr>
                  <a:t>.</a:t>
                </a:r>
              </a:p>
              <a:p>
                <a:pPr algn="ctr" eaLnBrk="0" fontAlgn="base" hangingPunct="0">
                  <a:spcBef>
                    <a:spcPct val="0"/>
                  </a:spcBef>
                  <a:spcAft>
                    <a:spcPct val="0"/>
                  </a:spcAft>
                </a:pPr>
                <a:endParaRPr lang="en-US" sz="2000" b="1">
                  <a:solidFill>
                    <a:srgbClr val="000000"/>
                  </a:solidFill>
                  <a:latin typeface="Arial" charset="0"/>
                </a:endParaRPr>
              </a:p>
            </p:txBody>
          </p:sp>
        </p:grpSp>
        <p:sp>
          <p:nvSpPr>
            <p:cNvPr id="26" name="TextBox 25"/>
            <p:cNvSpPr txBox="1"/>
            <p:nvPr/>
          </p:nvSpPr>
          <p:spPr>
            <a:xfrm>
              <a:off x="381000" y="5734665"/>
              <a:ext cx="121920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trang n</a:t>
              </a:r>
            </a:p>
          </p:txBody>
        </p:sp>
      </p:grpSp>
      <p:sp>
        <p:nvSpPr>
          <p:cNvPr id="36" name="Rounded Rectangular Callout 35"/>
          <p:cNvSpPr/>
          <p:nvPr/>
        </p:nvSpPr>
        <p:spPr bwMode="auto">
          <a:xfrm>
            <a:off x="1263212" y="233990"/>
            <a:ext cx="2876409" cy="442674"/>
          </a:xfrm>
          <a:prstGeom prst="wedgeRoundRectCallout">
            <a:avLst>
              <a:gd name="adj1" fmla="val -44432"/>
              <a:gd name="adj2" fmla="val 326478"/>
              <a:gd name="adj3" fmla="val 16667"/>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2000" b="1">
                <a:latin typeface="Arial" charset="0"/>
              </a:rPr>
              <a:t>Không gian địa chỉ ảo</a:t>
            </a:r>
          </a:p>
        </p:txBody>
      </p:sp>
      <p:sp>
        <p:nvSpPr>
          <p:cNvPr id="37" name="Rounded Rectangular Callout 36"/>
          <p:cNvSpPr/>
          <p:nvPr/>
        </p:nvSpPr>
        <p:spPr bwMode="auto">
          <a:xfrm>
            <a:off x="2133600" y="1995726"/>
            <a:ext cx="2245191" cy="442674"/>
          </a:xfrm>
          <a:prstGeom prst="wedgeRoundRectCallout">
            <a:avLst>
              <a:gd name="adj1" fmla="val -16186"/>
              <a:gd name="adj2" fmla="val 306488"/>
              <a:gd name="adj3" fmla="val 16667"/>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2000" b="1">
                <a:solidFill>
                  <a:srgbClr val="000000"/>
                </a:solidFill>
                <a:latin typeface="Arial" charset="0"/>
              </a:rPr>
              <a:t>Bảng phân trang</a:t>
            </a:r>
          </a:p>
        </p:txBody>
      </p:sp>
      <p:sp>
        <p:nvSpPr>
          <p:cNvPr id="38" name="Rounded Rectangular Callout 37"/>
          <p:cNvSpPr/>
          <p:nvPr/>
        </p:nvSpPr>
        <p:spPr bwMode="auto">
          <a:xfrm>
            <a:off x="4724400" y="425175"/>
            <a:ext cx="3234099" cy="442674"/>
          </a:xfrm>
          <a:prstGeom prst="wedgeRoundRectCallout">
            <a:avLst>
              <a:gd name="adj1" fmla="val -33031"/>
              <a:gd name="adj2" fmla="val 269840"/>
              <a:gd name="adj3" fmla="val 16667"/>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2000" b="1">
                <a:latin typeface="Arial" charset="0"/>
              </a:rPr>
              <a:t>Không gian địa chỉ vật lý</a:t>
            </a:r>
          </a:p>
        </p:txBody>
      </p:sp>
      <p:cxnSp>
        <p:nvCxnSpPr>
          <p:cNvPr id="39" name="Straight Arrow Connector 38"/>
          <p:cNvCxnSpPr/>
          <p:nvPr/>
        </p:nvCxnSpPr>
        <p:spPr bwMode="auto">
          <a:xfrm>
            <a:off x="1600200" y="3274140"/>
            <a:ext cx="910713" cy="1130710"/>
          </a:xfrm>
          <a:prstGeom prst="straightConnector1">
            <a:avLst/>
          </a:prstGeom>
          <a:noFill/>
          <a:ln w="95250" cap="flat" cmpd="sng" algn="ctr">
            <a:solidFill>
              <a:schemeClr val="bg2">
                <a:lumMod val="7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p:cNvCxnSpPr/>
          <p:nvPr/>
        </p:nvCxnSpPr>
        <p:spPr bwMode="auto">
          <a:xfrm flipV="1">
            <a:off x="3653913" y="2971800"/>
            <a:ext cx="929149" cy="1018620"/>
          </a:xfrm>
          <a:prstGeom prst="straightConnector1">
            <a:avLst/>
          </a:prstGeom>
          <a:noFill/>
          <a:ln w="95250" cap="flat" cmpd="sng" algn="ctr">
            <a:solidFill>
              <a:schemeClr val="bg2">
                <a:lumMod val="7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p:cNvCxnSpPr/>
          <p:nvPr/>
        </p:nvCxnSpPr>
        <p:spPr bwMode="auto">
          <a:xfrm>
            <a:off x="3653913" y="4812892"/>
            <a:ext cx="929149" cy="612056"/>
          </a:xfrm>
          <a:prstGeom prst="straightConnector1">
            <a:avLst/>
          </a:prstGeom>
          <a:noFill/>
          <a:ln w="95250" cap="flat" cmpd="sng" algn="ctr">
            <a:solidFill>
              <a:schemeClr val="bg2">
                <a:lumMod val="7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2" name="Group 41"/>
          <p:cNvGrpSpPr/>
          <p:nvPr/>
        </p:nvGrpSpPr>
        <p:grpSpPr>
          <a:xfrm>
            <a:off x="6400800" y="2286000"/>
            <a:ext cx="2057400" cy="3657600"/>
            <a:chOff x="6400800" y="2286000"/>
            <a:chExt cx="2057400" cy="3657600"/>
          </a:xfrm>
        </p:grpSpPr>
        <p:grpSp>
          <p:nvGrpSpPr>
            <p:cNvPr id="43" name="Group 42"/>
            <p:cNvGrpSpPr/>
            <p:nvPr/>
          </p:nvGrpSpPr>
          <p:grpSpPr>
            <a:xfrm>
              <a:off x="6400800" y="2286000"/>
              <a:ext cx="2057400" cy="3657600"/>
              <a:chOff x="6629400" y="1767348"/>
              <a:chExt cx="2057400" cy="3657600"/>
            </a:xfrm>
          </p:grpSpPr>
          <p:sp>
            <p:nvSpPr>
              <p:cNvPr id="45" name="Flowchart: Magnetic Disk 44"/>
              <p:cNvSpPr/>
              <p:nvPr/>
            </p:nvSpPr>
            <p:spPr bwMode="auto">
              <a:xfrm>
                <a:off x="6629400" y="1767348"/>
                <a:ext cx="2057400" cy="3657600"/>
              </a:xfrm>
              <a:prstGeom prst="flowChartMagneticDisk">
                <a:avLst/>
              </a:prstGeom>
              <a:gradFill flip="none" rotWithShape="1">
                <a:gsLst>
                  <a:gs pos="28000">
                    <a:schemeClr val="accent1">
                      <a:tint val="66000"/>
                      <a:satMod val="160000"/>
                    </a:schemeClr>
                  </a:gs>
                  <a:gs pos="53000">
                    <a:schemeClr val="accent1">
                      <a:tint val="44500"/>
                      <a:satMod val="160000"/>
                    </a:schemeClr>
                  </a:gs>
                  <a:gs pos="88000">
                    <a:schemeClr val="accent1">
                      <a:tint val="23500"/>
                      <a:satMod val="160000"/>
                    </a:schemeClr>
                  </a:gs>
                </a:gsLst>
                <a:lin ang="27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46" name="Rectangle 45"/>
              <p:cNvSpPr/>
              <p:nvPr/>
            </p:nvSpPr>
            <p:spPr bwMode="auto">
              <a:xfrm>
                <a:off x="6858000" y="3200400"/>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47" name="Rectangle 46"/>
              <p:cNvSpPr/>
              <p:nvPr/>
            </p:nvSpPr>
            <p:spPr bwMode="auto">
              <a:xfrm>
                <a:off x="7425813" y="3200400"/>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48" name="Rectangle 47"/>
              <p:cNvSpPr/>
              <p:nvPr/>
            </p:nvSpPr>
            <p:spPr bwMode="auto">
              <a:xfrm>
                <a:off x="8013291" y="3873910"/>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49" name="Rectangle 48"/>
              <p:cNvSpPr/>
              <p:nvPr/>
            </p:nvSpPr>
            <p:spPr bwMode="auto">
              <a:xfrm>
                <a:off x="7429500" y="3891117"/>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50" name="Rectangle 49"/>
              <p:cNvSpPr/>
              <p:nvPr/>
            </p:nvSpPr>
            <p:spPr bwMode="auto">
              <a:xfrm>
                <a:off x="8032956" y="4603956"/>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51" name="Rectangle 50"/>
              <p:cNvSpPr/>
              <p:nvPr/>
            </p:nvSpPr>
            <p:spPr bwMode="auto">
              <a:xfrm>
                <a:off x="6858000" y="3886200"/>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52" name="Rectangle 51"/>
              <p:cNvSpPr/>
              <p:nvPr/>
            </p:nvSpPr>
            <p:spPr bwMode="auto">
              <a:xfrm>
                <a:off x="7445477" y="4584292"/>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53" name="Rectangle 52"/>
              <p:cNvSpPr/>
              <p:nvPr/>
            </p:nvSpPr>
            <p:spPr bwMode="auto">
              <a:xfrm>
                <a:off x="6858000" y="4603956"/>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54" name="Rectangle 53"/>
              <p:cNvSpPr/>
              <p:nvPr/>
            </p:nvSpPr>
            <p:spPr bwMode="auto">
              <a:xfrm>
                <a:off x="8013291" y="3200400"/>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grpSp>
        <p:sp>
          <p:nvSpPr>
            <p:cNvPr id="44" name="TextBox 43"/>
            <p:cNvSpPr txBox="1"/>
            <p:nvPr/>
          </p:nvSpPr>
          <p:spPr>
            <a:xfrm>
              <a:off x="6781799" y="2771745"/>
              <a:ext cx="1327356"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FFFFFF"/>
                  </a:solidFill>
                  <a:latin typeface="Arial" charset="0"/>
                </a:rPr>
                <a:t>DISK</a:t>
              </a:r>
            </a:p>
          </p:txBody>
        </p:sp>
      </p:grpSp>
      <p:cxnSp>
        <p:nvCxnSpPr>
          <p:cNvPr id="55" name="Straight Arrow Connector 54"/>
          <p:cNvCxnSpPr>
            <a:endCxn id="13" idx="3"/>
          </p:cNvCxnSpPr>
          <p:nvPr/>
        </p:nvCxnSpPr>
        <p:spPr bwMode="auto">
          <a:xfrm flipH="1" flipV="1">
            <a:off x="5715000" y="4084320"/>
            <a:ext cx="685800" cy="536842"/>
          </a:xfrm>
          <a:prstGeom prst="straightConnector1">
            <a:avLst/>
          </a:prstGeom>
          <a:noFill/>
          <a:ln w="98425" cap="flat" cmpd="sng" algn="ctr">
            <a:solidFill>
              <a:schemeClr val="bg2">
                <a:lumMod val="7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a:off x="5715000" y="3665785"/>
            <a:ext cx="685800" cy="173710"/>
          </a:xfrm>
          <a:prstGeom prst="straightConnector1">
            <a:avLst/>
          </a:prstGeom>
          <a:noFill/>
          <a:ln w="98425" cap="flat" cmpd="sng" algn="ctr">
            <a:solidFill>
              <a:schemeClr val="bg2">
                <a:lumMod val="7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a:endCxn id="53" idx="1"/>
          </p:cNvCxnSpPr>
          <p:nvPr/>
        </p:nvCxnSpPr>
        <p:spPr bwMode="auto">
          <a:xfrm>
            <a:off x="4583062" y="5351208"/>
            <a:ext cx="2046338" cy="0"/>
          </a:xfrm>
          <a:prstGeom prst="straightConnector1">
            <a:avLst/>
          </a:prstGeom>
          <a:noFill/>
          <a:ln w="95250" cap="flat" cmpd="sng" algn="ctr">
            <a:solidFill>
              <a:schemeClr val="bg2">
                <a:lumMod val="75000"/>
              </a:schemeClr>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0553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down)">
                                      <p:cBhvr>
                                        <p:cTn id="32" dur="500"/>
                                        <p:tgtEl>
                                          <p:spTgt spid="40"/>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childTnLst>
                          </p:cTn>
                        </p:par>
                        <p:par>
                          <p:cTn id="41" fill="hold">
                            <p:stCondLst>
                              <p:cond delay="1500"/>
                            </p:stCondLst>
                            <p:childTnLst>
                              <p:par>
                                <p:cTn id="42" presetID="22" presetClass="entr" presetSubtype="4"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down)">
                                      <p:cBhvr>
                                        <p:cTn id="44" dur="500"/>
                                        <p:tgtEl>
                                          <p:spTgt spid="55"/>
                                        </p:tgtEl>
                                      </p:cBhvr>
                                    </p:animEffec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par>
                          <p:cTn id="54" fill="hold">
                            <p:stCondLst>
                              <p:cond delay="500"/>
                            </p:stCondLst>
                            <p:childTnLst>
                              <p:par>
                                <p:cTn id="55" presetID="10" presetClass="exit" presetSubtype="0" fill="hold" grpId="1" nodeType="after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500"/>
                                        <p:tgtEl>
                                          <p:spTgt spid="37"/>
                                        </p:tgtEl>
                                      </p:cBhvr>
                                    </p:animEffect>
                                    <p:set>
                                      <p:cBhvr>
                                        <p:cTn id="66" dur="1" fill="hold">
                                          <p:stCondLst>
                                            <p:cond delay="499"/>
                                          </p:stCondLst>
                                        </p:cTn>
                                        <p:tgtEl>
                                          <p:spTgt spid="3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par>
                          <p:cTn id="72" fill="hold">
                            <p:stCondLst>
                              <p:cond delay="500"/>
                            </p:stCondLst>
                            <p:childTnLst>
                              <p:par>
                                <p:cTn id="73" presetID="10" presetClass="exit" presetSubtype="0" fill="hold" grpId="1" nodeType="afterEffect">
                                  <p:stCondLst>
                                    <p:cond delay="0"/>
                                  </p:stCondLst>
                                  <p:childTnLst>
                                    <p:animEffect transition="out" filter="fade">
                                      <p:cBhvr>
                                        <p:cTn id="74" dur="500"/>
                                        <p:tgtEl>
                                          <p:spTgt spid="38"/>
                                        </p:tgtEl>
                                      </p:cBhvr>
                                    </p:animEffect>
                                    <p:set>
                                      <p:cBhvr>
                                        <p:cTn id="75"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38" grpId="0" animBg="1"/>
      <p:bldP spid="38" grpId="1"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221</a:t>
            </a:fld>
            <a:endParaRPr lang="en-US"/>
          </a:p>
        </p:txBody>
      </p:sp>
      <p:sp>
        <p:nvSpPr>
          <p:cNvPr id="5" name="Title 1"/>
          <p:cNvSpPr txBox="1">
            <a:spLocks/>
          </p:cNvSpPr>
          <p:nvPr/>
        </p:nvSpPr>
        <p:spPr>
          <a:xfrm>
            <a:off x="762000" y="150869"/>
            <a:ext cx="7086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a:solidFill>
                  <a:schemeClr val="tx1"/>
                </a:solidFill>
                <a:latin typeface="Times New Roman" pitchFamily="18" charset="0"/>
                <a:cs typeface="Times New Roman" pitchFamily="18" charset="0"/>
              </a:rPr>
              <a:t>ĐẶC ĐIỂM BỘ NHỚ ẢO (t)</a:t>
            </a:r>
          </a:p>
        </p:txBody>
      </p:sp>
      <p:sp>
        <p:nvSpPr>
          <p:cNvPr id="6" name="Content Placeholder 1"/>
          <p:cNvSpPr>
            <a:spLocks noGrp="1"/>
          </p:cNvSpPr>
          <p:nvPr>
            <p:ph idx="1"/>
          </p:nvPr>
        </p:nvSpPr>
        <p:spPr>
          <a:xfrm>
            <a:off x="152400" y="1219201"/>
            <a:ext cx="8991600" cy="5181599"/>
          </a:xfrm>
        </p:spPr>
        <p:txBody>
          <a:bodyPr/>
          <a:lstStyle/>
          <a:p>
            <a:pPr marL="347472" indent="-347472">
              <a:lnSpc>
                <a:spcPct val="130000"/>
              </a:lnSpc>
              <a:spcBef>
                <a:spcPts val="0"/>
              </a:spcBef>
              <a:buClr>
                <a:schemeClr val="accent4"/>
              </a:buClr>
              <a:buFont typeface="Wingdings" pitchFamily="2" charset="2"/>
              <a:buChar char="§"/>
            </a:pPr>
            <a:r>
              <a:rPr lang="en-US">
                <a:solidFill>
                  <a:srgbClr val="000000"/>
                </a:solidFill>
              </a:rPr>
              <a:t>Không gian địa chỉ logic có thể lớn hơn nhiều không gian địa chỉ vật lý.</a:t>
            </a:r>
          </a:p>
          <a:p>
            <a:pPr marL="857250" lvl="1" indent="-365760">
              <a:lnSpc>
                <a:spcPct val="130000"/>
              </a:lnSpc>
              <a:spcBef>
                <a:spcPts val="0"/>
              </a:spcBef>
              <a:buClr>
                <a:schemeClr val="accent4"/>
              </a:buClr>
              <a:buFont typeface="Wingdings" pitchFamily="2" charset="2"/>
              <a:buChar char="ü"/>
            </a:pPr>
            <a:r>
              <a:rPr lang="en-US">
                <a:solidFill>
                  <a:srgbClr val="000000"/>
                </a:solidFill>
              </a:rPr>
              <a:t>Cho phép thực thi tiến trình có kích thước lớn hơn  bộ nhớ vật lý cấp phát cho nó.</a:t>
            </a:r>
          </a:p>
          <a:p>
            <a:pPr marL="857250" lvl="1" indent="-365760">
              <a:lnSpc>
                <a:spcPct val="130000"/>
              </a:lnSpc>
              <a:spcBef>
                <a:spcPts val="0"/>
              </a:spcBef>
              <a:buClr>
                <a:schemeClr val="accent4"/>
              </a:buClr>
              <a:buFont typeface="Wingdings" pitchFamily="2" charset="2"/>
              <a:buChar char="ü"/>
            </a:pPr>
            <a:r>
              <a:rPr lang="en-US">
                <a:solidFill>
                  <a:srgbClr val="000000"/>
                </a:solidFill>
              </a:rPr>
              <a:t>phù hợp với hệ thống đa chương.</a:t>
            </a:r>
          </a:p>
          <a:p>
            <a:pPr marL="347472" indent="-347472">
              <a:lnSpc>
                <a:spcPct val="130000"/>
              </a:lnSpc>
              <a:spcBef>
                <a:spcPts val="0"/>
              </a:spcBef>
              <a:buClr>
                <a:schemeClr val="accent4"/>
              </a:buClr>
              <a:buFont typeface="Wingdings" pitchFamily="2" charset="2"/>
              <a:buChar char="§"/>
            </a:pPr>
            <a:r>
              <a:rPr lang="en-US">
                <a:solidFill>
                  <a:srgbClr val="000000"/>
                </a:solidFill>
              </a:rPr>
              <a:t>Chỉ phần đang thực thi của tiến trình nạp vào bộ nhớ.</a:t>
            </a:r>
          </a:p>
          <a:p>
            <a:pPr marL="347472" indent="-347472">
              <a:lnSpc>
                <a:spcPct val="130000"/>
              </a:lnSpc>
              <a:spcBef>
                <a:spcPts val="0"/>
              </a:spcBef>
              <a:buClr>
                <a:schemeClr val="accent4"/>
              </a:buClr>
              <a:buFont typeface="Wingdings" pitchFamily="2" charset="2"/>
              <a:buChar char="§"/>
            </a:pPr>
            <a:r>
              <a:rPr lang="en-US">
                <a:solidFill>
                  <a:srgbClr val="000000"/>
                </a:solidFill>
              </a:rPr>
              <a:t>Cho phép dùng chung không gian địa chỉ giữa các tiến trình =&gt; hỗ trợ liên kết động.</a:t>
            </a:r>
          </a:p>
          <a:p>
            <a:pPr marL="347472" indent="-347472">
              <a:lnSpc>
                <a:spcPct val="130000"/>
              </a:lnSpc>
              <a:spcBef>
                <a:spcPts val="0"/>
              </a:spcBef>
              <a:buClr>
                <a:schemeClr val="accent4"/>
              </a:buClr>
              <a:buFont typeface="Wingdings" pitchFamily="2" charset="2"/>
              <a:buChar char="§"/>
            </a:pPr>
            <a:r>
              <a:rPr lang="en-US">
                <a:solidFill>
                  <a:srgbClr val="000000"/>
                </a:solidFill>
              </a:rPr>
              <a:t>Cho phép tạo lập nhiều tiến trình hơn.</a:t>
            </a:r>
          </a:p>
        </p:txBody>
      </p:sp>
    </p:spTree>
    <p:extLst>
      <p:ext uri="{BB962C8B-B14F-4D97-AF65-F5344CB8AC3E}">
        <p14:creationId xmlns:p14="http://schemas.microsoft.com/office/powerpoint/2010/main" val="372354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222</a:t>
            </a:fld>
            <a:endParaRPr lang="en-US"/>
          </a:p>
        </p:txBody>
      </p:sp>
      <p:sp>
        <p:nvSpPr>
          <p:cNvPr id="5" name="Title 1"/>
          <p:cNvSpPr txBox="1">
            <a:spLocks/>
          </p:cNvSpPr>
          <p:nvPr/>
        </p:nvSpPr>
        <p:spPr>
          <a:xfrm>
            <a:off x="533400" y="202024"/>
            <a:ext cx="8077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3400">
                <a:solidFill>
                  <a:schemeClr val="tx1"/>
                </a:solidFill>
                <a:latin typeface="Times New Roman" pitchFamily="18" charset="0"/>
                <a:cs typeface="Times New Roman" pitchFamily="18" charset="0"/>
              </a:rPr>
              <a:t>5.3.2 PHÂN TRANG THEO YÊU CẦU</a:t>
            </a:r>
          </a:p>
        </p:txBody>
      </p:sp>
      <p:sp>
        <p:nvSpPr>
          <p:cNvPr id="6" name="Content Placeholder 1"/>
          <p:cNvSpPr>
            <a:spLocks noGrp="1"/>
          </p:cNvSpPr>
          <p:nvPr>
            <p:ph idx="1"/>
          </p:nvPr>
        </p:nvSpPr>
        <p:spPr>
          <a:xfrm>
            <a:off x="152400" y="1295401"/>
            <a:ext cx="8839200" cy="4800599"/>
          </a:xfrm>
        </p:spPr>
        <p:txBody>
          <a:bodyPr/>
          <a:lstStyle/>
          <a:p>
            <a:pPr>
              <a:lnSpc>
                <a:spcPct val="130000"/>
              </a:lnSpc>
              <a:spcBef>
                <a:spcPts val="0"/>
              </a:spcBef>
              <a:buClr>
                <a:schemeClr val="tx1"/>
              </a:buClr>
              <a:buFont typeface="Wingdings" pitchFamily="2" charset="2"/>
              <a:buChar char="§"/>
            </a:pPr>
            <a:r>
              <a:rPr lang="en-US">
                <a:solidFill>
                  <a:srgbClr val="000000"/>
                </a:solidFill>
              </a:rPr>
              <a:t>Không gian địa chỉ ảo chia thành các trang (page).</a:t>
            </a:r>
          </a:p>
          <a:p>
            <a:pPr>
              <a:lnSpc>
                <a:spcPct val="130000"/>
              </a:lnSpc>
              <a:spcBef>
                <a:spcPts val="0"/>
              </a:spcBef>
              <a:buClr>
                <a:schemeClr val="tx1"/>
              </a:buClr>
              <a:buFont typeface="Wingdings" pitchFamily="2" charset="2"/>
              <a:buChar char="§"/>
            </a:pPr>
            <a:r>
              <a:rPr lang="en-US">
                <a:solidFill>
                  <a:srgbClr val="000000"/>
                </a:solidFill>
              </a:rPr>
              <a:t>Không gian địa chỉ vật lý bao gồm các khung trang (page frame/frame).</a:t>
            </a:r>
          </a:p>
          <a:p>
            <a:pPr marL="640080" lvl="1" indent="-365760">
              <a:lnSpc>
                <a:spcPct val="130000"/>
              </a:lnSpc>
              <a:spcBef>
                <a:spcPts val="0"/>
              </a:spcBef>
              <a:buClr>
                <a:schemeClr val="tx1"/>
              </a:buClr>
              <a:buFont typeface="Wingdings" pitchFamily="2" charset="2"/>
              <a:buChar char="ü"/>
            </a:pPr>
            <a:r>
              <a:rPr lang="en-US">
                <a:solidFill>
                  <a:srgbClr val="000000"/>
                </a:solidFill>
              </a:rPr>
              <a:t>Kích thước khung trang = kích thước trang.</a:t>
            </a:r>
          </a:p>
          <a:p>
            <a:pPr marL="640080" lvl="1" indent="-365760">
              <a:lnSpc>
                <a:spcPct val="130000"/>
              </a:lnSpc>
              <a:spcBef>
                <a:spcPts val="0"/>
              </a:spcBef>
              <a:buClr>
                <a:schemeClr val="tx1"/>
              </a:buClr>
              <a:buFont typeface="Wingdings" pitchFamily="2" charset="2"/>
              <a:buChar char="ü"/>
            </a:pPr>
            <a:r>
              <a:rPr lang="en-US">
                <a:solidFill>
                  <a:srgbClr val="000000"/>
                </a:solidFill>
              </a:rPr>
              <a:t>Các trang của một tiến trình không cần ở trên các khung trang liên tục.</a:t>
            </a:r>
          </a:p>
          <a:p>
            <a:pPr marL="347472" indent="-347472">
              <a:lnSpc>
                <a:spcPct val="130000"/>
              </a:lnSpc>
              <a:spcBef>
                <a:spcPts val="0"/>
              </a:spcBef>
              <a:buClr>
                <a:schemeClr val="tx1"/>
              </a:buClr>
              <a:buFont typeface="Wingdings" pitchFamily="2" charset="2"/>
              <a:buChar char="§"/>
            </a:pPr>
            <a:r>
              <a:rPr lang="en-US">
                <a:solidFill>
                  <a:srgbClr val="000000"/>
                </a:solidFill>
              </a:rPr>
              <a:t>Mỗi tiến trình có một bảng trang (page table) quản lý các trang.</a:t>
            </a:r>
          </a:p>
          <a:p>
            <a:pPr marL="640080" lvl="1" indent="-365760">
              <a:lnSpc>
                <a:spcPct val="130000"/>
              </a:lnSpc>
              <a:spcBef>
                <a:spcPts val="0"/>
              </a:spcBef>
              <a:buClr>
                <a:schemeClr val="tx1"/>
              </a:buClr>
              <a:buFont typeface="Wingdings" pitchFamily="2" charset="2"/>
              <a:buChar char="ü"/>
            </a:pPr>
            <a:endParaRPr lang="en-US">
              <a:solidFill>
                <a:srgbClr val="000000"/>
              </a:solidFill>
            </a:endParaRPr>
          </a:p>
        </p:txBody>
      </p:sp>
    </p:spTree>
    <p:extLst>
      <p:ext uri="{BB962C8B-B14F-4D97-AF65-F5344CB8AC3E}">
        <p14:creationId xmlns:p14="http://schemas.microsoft.com/office/powerpoint/2010/main" val="30738473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223</a:t>
            </a:fld>
            <a:endParaRPr lang="en-US"/>
          </a:p>
        </p:txBody>
      </p:sp>
      <p:sp>
        <p:nvSpPr>
          <p:cNvPr id="5" name="Title 1"/>
          <p:cNvSpPr txBox="1">
            <a:spLocks/>
          </p:cNvSpPr>
          <p:nvPr/>
        </p:nvSpPr>
        <p:spPr>
          <a:xfrm>
            <a:off x="762000" y="211281"/>
            <a:ext cx="8077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3400">
                <a:solidFill>
                  <a:schemeClr val="tx1"/>
                </a:solidFill>
                <a:latin typeface="Times New Roman" pitchFamily="18" charset="0"/>
                <a:cs typeface="Times New Roman" pitchFamily="18" charset="0"/>
              </a:rPr>
              <a:t>BẢNG TRANG</a:t>
            </a:r>
          </a:p>
        </p:txBody>
      </p:sp>
      <p:sp>
        <p:nvSpPr>
          <p:cNvPr id="6" name="Title 1"/>
          <p:cNvSpPr txBox="1">
            <a:spLocks/>
          </p:cNvSpPr>
          <p:nvPr/>
        </p:nvSpPr>
        <p:spPr>
          <a:xfrm>
            <a:off x="1143000" y="319088"/>
            <a:ext cx="8077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endParaRPr lang="en-US" sz="3400">
              <a:solidFill>
                <a:srgbClr val="FFFFFF"/>
              </a:solidFill>
            </a:endParaRPr>
          </a:p>
        </p:txBody>
      </p:sp>
      <p:cxnSp>
        <p:nvCxnSpPr>
          <p:cNvPr id="7" name="Straight Arrow Connector 6"/>
          <p:cNvCxnSpPr/>
          <p:nvPr/>
        </p:nvCxnSpPr>
        <p:spPr bwMode="auto">
          <a:xfrm>
            <a:off x="2552700" y="3137426"/>
            <a:ext cx="914400" cy="914400"/>
          </a:xfrm>
          <a:prstGeom prst="straightConnector1">
            <a:avLst/>
          </a:prstGeom>
          <a:noFill/>
          <a:ln>
            <a:no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a:off x="1417320" y="2126347"/>
            <a:ext cx="1021080" cy="1011079"/>
          </a:xfrm>
          <a:prstGeom prst="straightConnector1">
            <a:avLst/>
          </a:prstGeom>
          <a:noFill/>
          <a:ln w="22225"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p:nvPr/>
        </p:nvCxnSpPr>
        <p:spPr bwMode="auto">
          <a:xfrm flipV="1">
            <a:off x="1417320" y="2126347"/>
            <a:ext cx="1021080" cy="1590060"/>
          </a:xfrm>
          <a:prstGeom prst="straightConnector1">
            <a:avLst/>
          </a:prstGeom>
          <a:noFill/>
          <a:ln w="22225"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V="1">
            <a:off x="1417320" y="2631886"/>
            <a:ext cx="1021080" cy="1628061"/>
          </a:xfrm>
          <a:prstGeom prst="straightConnector1">
            <a:avLst/>
          </a:prstGeom>
          <a:noFill/>
          <a:ln w="22225"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V="1">
            <a:off x="1417320" y="3467467"/>
            <a:ext cx="1021080" cy="2468880"/>
          </a:xfrm>
          <a:prstGeom prst="straightConnector1">
            <a:avLst/>
          </a:prstGeom>
          <a:noFill/>
          <a:ln w="22225"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 name="Group 11"/>
          <p:cNvGrpSpPr/>
          <p:nvPr/>
        </p:nvGrpSpPr>
        <p:grpSpPr>
          <a:xfrm>
            <a:off x="228600" y="1182469"/>
            <a:ext cx="1699260" cy="5065931"/>
            <a:chOff x="228600" y="1182469"/>
            <a:chExt cx="1699260" cy="5065931"/>
          </a:xfrm>
        </p:grpSpPr>
        <p:grpSp>
          <p:nvGrpSpPr>
            <p:cNvPr id="13" name="Group 12"/>
            <p:cNvGrpSpPr/>
            <p:nvPr/>
          </p:nvGrpSpPr>
          <p:grpSpPr>
            <a:xfrm>
              <a:off x="457200" y="1821547"/>
              <a:ext cx="960120" cy="4426853"/>
              <a:chOff x="457200" y="1676400"/>
              <a:chExt cx="960120" cy="4426853"/>
            </a:xfrm>
          </p:grpSpPr>
          <p:grpSp>
            <p:nvGrpSpPr>
              <p:cNvPr id="15" name="Group 14"/>
              <p:cNvGrpSpPr/>
              <p:nvPr/>
            </p:nvGrpSpPr>
            <p:grpSpPr>
              <a:xfrm>
                <a:off x="868680" y="1737360"/>
                <a:ext cx="548640" cy="4297680"/>
                <a:chOff x="457200" y="1752600"/>
                <a:chExt cx="548640" cy="4297680"/>
              </a:xfrm>
            </p:grpSpPr>
            <p:sp>
              <p:nvSpPr>
                <p:cNvPr id="17" name="Rectangle 16"/>
                <p:cNvSpPr/>
                <p:nvPr/>
              </p:nvSpPr>
              <p:spPr bwMode="auto">
                <a:xfrm>
                  <a:off x="457200" y="1752600"/>
                  <a:ext cx="548640" cy="429768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cxnSp>
              <p:nvCxnSpPr>
                <p:cNvPr id="18" name="Straight Connector 17"/>
                <p:cNvCxnSpPr/>
                <p:nvPr/>
              </p:nvCxnSpPr>
              <p:spPr bwMode="auto">
                <a:xfrm>
                  <a:off x="457200" y="227076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457200" y="278892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a:off x="457200" y="333756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a:off x="457200" y="388620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a:off x="457200" y="443484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457200" y="501396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p:nvPr/>
              </p:nvCxnSpPr>
              <p:spPr bwMode="auto">
                <a:xfrm>
                  <a:off x="457200" y="554736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TextBox 15"/>
              <p:cNvSpPr txBox="1"/>
              <p:nvPr/>
            </p:nvSpPr>
            <p:spPr>
              <a:xfrm>
                <a:off x="457200" y="1676400"/>
                <a:ext cx="381000" cy="4426853"/>
              </a:xfrm>
              <a:prstGeom prst="rect">
                <a:avLst/>
              </a:prstGeom>
              <a:noFill/>
            </p:spPr>
            <p:txBody>
              <a:bodyPr wrap="square" rtlCol="0">
                <a:spAutoFit/>
              </a:bodyPr>
              <a:lstStyle/>
              <a:p>
                <a:pPr algn="ctr" eaLnBrk="0" fontAlgn="base" hangingPunct="0">
                  <a:lnSpc>
                    <a:spcPts val="4000"/>
                  </a:lnSpc>
                  <a:spcBef>
                    <a:spcPct val="0"/>
                  </a:spcBef>
                  <a:spcAft>
                    <a:spcPct val="0"/>
                  </a:spcAft>
                </a:pPr>
                <a:r>
                  <a:rPr lang="en-US" sz="2000">
                    <a:solidFill>
                      <a:srgbClr val="000000"/>
                    </a:solidFill>
                    <a:latin typeface="Arial" charset="0"/>
                  </a:rPr>
                  <a:t>0</a:t>
                </a:r>
              </a:p>
              <a:p>
                <a:pPr algn="ctr" eaLnBrk="0" fontAlgn="base" hangingPunct="0">
                  <a:lnSpc>
                    <a:spcPts val="4000"/>
                  </a:lnSpc>
                  <a:spcBef>
                    <a:spcPct val="0"/>
                  </a:spcBef>
                  <a:spcAft>
                    <a:spcPct val="0"/>
                  </a:spcAft>
                </a:pPr>
                <a:r>
                  <a:rPr lang="en-US" sz="2000">
                    <a:solidFill>
                      <a:srgbClr val="000000"/>
                    </a:solidFill>
                    <a:latin typeface="Arial" charset="0"/>
                  </a:rPr>
                  <a:t>1</a:t>
                </a:r>
              </a:p>
              <a:p>
                <a:pPr algn="ctr" eaLnBrk="0" fontAlgn="base" hangingPunct="0">
                  <a:lnSpc>
                    <a:spcPts val="4000"/>
                  </a:lnSpc>
                  <a:spcBef>
                    <a:spcPts val="600"/>
                  </a:spcBef>
                  <a:spcAft>
                    <a:spcPct val="0"/>
                  </a:spcAft>
                </a:pPr>
                <a:r>
                  <a:rPr lang="en-US" sz="2000">
                    <a:solidFill>
                      <a:srgbClr val="000000"/>
                    </a:solidFill>
                    <a:latin typeface="Arial" charset="0"/>
                  </a:rPr>
                  <a:t>2</a:t>
                </a:r>
              </a:p>
              <a:p>
                <a:pPr algn="ctr" eaLnBrk="0" fontAlgn="base" hangingPunct="0">
                  <a:lnSpc>
                    <a:spcPts val="4000"/>
                  </a:lnSpc>
                  <a:spcBef>
                    <a:spcPct val="0"/>
                  </a:spcBef>
                  <a:spcAft>
                    <a:spcPct val="0"/>
                  </a:spcAft>
                </a:pPr>
                <a:r>
                  <a:rPr lang="en-US" sz="2000">
                    <a:solidFill>
                      <a:srgbClr val="000000"/>
                    </a:solidFill>
                    <a:latin typeface="Arial" charset="0"/>
                  </a:rPr>
                  <a:t>3</a:t>
                </a:r>
              </a:p>
              <a:p>
                <a:pPr algn="ctr" eaLnBrk="0" fontAlgn="base" hangingPunct="0">
                  <a:lnSpc>
                    <a:spcPts val="4000"/>
                  </a:lnSpc>
                  <a:spcBef>
                    <a:spcPts val="600"/>
                  </a:spcBef>
                  <a:spcAft>
                    <a:spcPct val="0"/>
                  </a:spcAft>
                </a:pPr>
                <a:r>
                  <a:rPr lang="en-US" sz="2000">
                    <a:solidFill>
                      <a:srgbClr val="000000"/>
                    </a:solidFill>
                    <a:latin typeface="Arial" charset="0"/>
                  </a:rPr>
                  <a:t>4</a:t>
                </a:r>
              </a:p>
              <a:p>
                <a:pPr algn="ctr" eaLnBrk="0" fontAlgn="base" hangingPunct="0">
                  <a:lnSpc>
                    <a:spcPts val="4000"/>
                  </a:lnSpc>
                  <a:spcBef>
                    <a:spcPts val="300"/>
                  </a:spcBef>
                  <a:spcAft>
                    <a:spcPct val="0"/>
                  </a:spcAft>
                </a:pPr>
                <a:r>
                  <a:rPr lang="en-US" sz="2000">
                    <a:solidFill>
                      <a:srgbClr val="000000"/>
                    </a:solidFill>
                    <a:latin typeface="Arial" charset="0"/>
                  </a:rPr>
                  <a:t>5</a:t>
                </a:r>
              </a:p>
              <a:p>
                <a:pPr algn="ctr" eaLnBrk="0" fontAlgn="base" hangingPunct="0">
                  <a:lnSpc>
                    <a:spcPts val="4000"/>
                  </a:lnSpc>
                  <a:spcBef>
                    <a:spcPct val="0"/>
                  </a:spcBef>
                  <a:spcAft>
                    <a:spcPct val="0"/>
                  </a:spcAft>
                </a:pPr>
                <a:r>
                  <a:rPr lang="en-US" sz="2000">
                    <a:solidFill>
                      <a:srgbClr val="000000"/>
                    </a:solidFill>
                    <a:latin typeface="Arial" charset="0"/>
                  </a:rPr>
                  <a:t>6</a:t>
                </a:r>
              </a:p>
              <a:p>
                <a:pPr algn="ctr" eaLnBrk="0" fontAlgn="base" hangingPunct="0">
                  <a:lnSpc>
                    <a:spcPts val="4000"/>
                  </a:lnSpc>
                  <a:spcBef>
                    <a:spcPct val="0"/>
                  </a:spcBef>
                  <a:spcAft>
                    <a:spcPct val="0"/>
                  </a:spcAft>
                </a:pPr>
                <a:r>
                  <a:rPr lang="en-US" sz="2000">
                    <a:solidFill>
                      <a:srgbClr val="000000"/>
                    </a:solidFill>
                    <a:latin typeface="Arial" charset="0"/>
                  </a:rPr>
                  <a:t>7</a:t>
                </a:r>
              </a:p>
            </p:txBody>
          </p:sp>
        </p:grpSp>
        <p:sp>
          <p:nvSpPr>
            <p:cNvPr id="14" name="TextBox 13"/>
            <p:cNvSpPr txBox="1"/>
            <p:nvPr/>
          </p:nvSpPr>
          <p:spPr>
            <a:xfrm>
              <a:off x="228600" y="1182469"/>
              <a:ext cx="1699260" cy="646331"/>
            </a:xfrm>
            <a:prstGeom prst="rect">
              <a:avLst/>
            </a:prstGeom>
            <a:noFill/>
          </p:spPr>
          <p:txBody>
            <a:bodyPr wrap="square" rtlCol="0">
              <a:spAutoFit/>
            </a:bodyPr>
            <a:lstStyle/>
            <a:p>
              <a:pPr algn="ctr" eaLnBrk="0" fontAlgn="base" hangingPunct="0">
                <a:spcBef>
                  <a:spcPct val="0"/>
                </a:spcBef>
                <a:spcAft>
                  <a:spcPct val="0"/>
                </a:spcAft>
              </a:pPr>
              <a:r>
                <a:rPr lang="en-US">
                  <a:solidFill>
                    <a:srgbClr val="000000"/>
                  </a:solidFill>
                  <a:latin typeface="Arial" charset="0"/>
                </a:rPr>
                <a:t>Không gian địa chỉ ảo</a:t>
              </a:r>
            </a:p>
          </p:txBody>
        </p:sp>
      </p:grpSp>
      <p:graphicFrame>
        <p:nvGraphicFramePr>
          <p:cNvPr id="25" name="Table 24"/>
          <p:cNvGraphicFramePr>
            <a:graphicFrameLocks noGrp="1"/>
          </p:cNvGraphicFramePr>
          <p:nvPr>
            <p:extLst/>
          </p:nvPr>
        </p:nvGraphicFramePr>
        <p:xfrm>
          <a:off x="5029200" y="1828800"/>
          <a:ext cx="3581400" cy="3337560"/>
        </p:xfrm>
        <a:graphic>
          <a:graphicData uri="http://schemas.openxmlformats.org/drawingml/2006/table">
            <a:tbl>
              <a:tblPr firstRow="1" bandRow="1">
                <a:tableStyleId>{5C22544A-7EE6-4342-B048-85BDC9FD1C3A}</a:tableStyleId>
              </a:tblPr>
              <a:tblGrid>
                <a:gridCol w="1790700">
                  <a:extLst>
                    <a:ext uri="{9D8B030D-6E8A-4147-A177-3AD203B41FA5}">
                      <a16:colId xmlns:a16="http://schemas.microsoft.com/office/drawing/2014/main" val="20000"/>
                    </a:ext>
                  </a:extLst>
                </a:gridCol>
                <a:gridCol w="1790700">
                  <a:extLst>
                    <a:ext uri="{9D8B030D-6E8A-4147-A177-3AD203B41FA5}">
                      <a16:colId xmlns:a16="http://schemas.microsoft.com/office/drawing/2014/main" val="20001"/>
                    </a:ext>
                  </a:extLst>
                </a:gridCol>
              </a:tblGrid>
              <a:tr h="370840">
                <a:tc>
                  <a:txBody>
                    <a:bodyPr/>
                    <a:lstStyle/>
                    <a:p>
                      <a:pPr algn="ctr"/>
                      <a:r>
                        <a:rPr lang="en-US"/>
                        <a:t>Khung trang</a:t>
                      </a:r>
                    </a:p>
                  </a:txBody>
                  <a:tcPr/>
                </a:tc>
                <a:tc>
                  <a:txBody>
                    <a:bodyPr/>
                    <a:lstStyle/>
                    <a:p>
                      <a:pPr algn="ctr"/>
                      <a:r>
                        <a:rPr lang="en-US"/>
                        <a:t>Bit kiểm</a:t>
                      </a:r>
                      <a:r>
                        <a:rPr lang="en-US" baseline="0"/>
                        <a:t> tra</a:t>
                      </a:r>
                      <a:endParaRPr lang="en-US"/>
                    </a:p>
                  </a:txBody>
                  <a:tcPr/>
                </a:tc>
                <a:extLst>
                  <a:ext uri="{0D108BD9-81ED-4DB2-BD59-A6C34878D82A}">
                    <a16:rowId xmlns:a16="http://schemas.microsoft.com/office/drawing/2014/main" val="10000"/>
                  </a:ext>
                </a:extLst>
              </a:tr>
              <a:tr h="370840">
                <a:tc>
                  <a:txBody>
                    <a:bodyPr/>
                    <a:lstStyle/>
                    <a:p>
                      <a:pPr algn="ctr"/>
                      <a:r>
                        <a:rPr lang="en-US"/>
                        <a:t>2</a:t>
                      </a:r>
                    </a:p>
                  </a:txBody>
                  <a:tcPr/>
                </a:tc>
                <a:tc>
                  <a:txBody>
                    <a:bodyPr/>
                    <a:lstStyle/>
                    <a:p>
                      <a:pPr algn="ctr"/>
                      <a:r>
                        <a:rPr lang="en-US"/>
                        <a:t>1</a:t>
                      </a:r>
                    </a:p>
                  </a:txBody>
                  <a:tcPr/>
                </a:tc>
                <a:extLst>
                  <a:ext uri="{0D108BD9-81ED-4DB2-BD59-A6C34878D82A}">
                    <a16:rowId xmlns:a16="http://schemas.microsoft.com/office/drawing/2014/main" val="10001"/>
                  </a:ext>
                </a:extLst>
              </a:tr>
              <a:tr h="370840">
                <a:tc>
                  <a:txBody>
                    <a:bodyPr/>
                    <a:lstStyle/>
                    <a:p>
                      <a:pPr algn="ctr"/>
                      <a:r>
                        <a:rPr lang="en-US"/>
                        <a:t>-</a:t>
                      </a:r>
                    </a:p>
                  </a:txBody>
                  <a:tcPr/>
                </a:tc>
                <a:tc>
                  <a:txBody>
                    <a:bodyPr/>
                    <a:lstStyle/>
                    <a:p>
                      <a:pPr algn="ctr"/>
                      <a:r>
                        <a:rPr lang="en-US"/>
                        <a:t>0</a:t>
                      </a:r>
                    </a:p>
                  </a:txBody>
                  <a:tcPr/>
                </a:tc>
                <a:extLst>
                  <a:ext uri="{0D108BD9-81ED-4DB2-BD59-A6C34878D82A}">
                    <a16:rowId xmlns:a16="http://schemas.microsoft.com/office/drawing/2014/main" val="10002"/>
                  </a:ext>
                </a:extLst>
              </a:tr>
              <a:tr h="370840">
                <a:tc>
                  <a:txBody>
                    <a:bodyPr/>
                    <a:lstStyle/>
                    <a:p>
                      <a:pPr algn="ctr"/>
                      <a:r>
                        <a:rPr lang="en-US"/>
                        <a:t>-</a:t>
                      </a:r>
                    </a:p>
                  </a:txBody>
                  <a:tcPr/>
                </a:tc>
                <a:tc>
                  <a:txBody>
                    <a:bodyPr/>
                    <a:lstStyle/>
                    <a:p>
                      <a:pPr algn="ctr"/>
                      <a:r>
                        <a:rPr lang="en-US"/>
                        <a:t>0</a:t>
                      </a:r>
                    </a:p>
                  </a:txBody>
                  <a:tcPr/>
                </a:tc>
                <a:extLst>
                  <a:ext uri="{0D108BD9-81ED-4DB2-BD59-A6C34878D82A}">
                    <a16:rowId xmlns:a16="http://schemas.microsoft.com/office/drawing/2014/main" val="10003"/>
                  </a:ext>
                </a:extLst>
              </a:tr>
              <a:tr h="370840">
                <a:tc>
                  <a:txBody>
                    <a:bodyPr/>
                    <a:lstStyle/>
                    <a:p>
                      <a:pPr algn="ctr"/>
                      <a:r>
                        <a:rPr lang="en-US"/>
                        <a:t>0</a:t>
                      </a:r>
                    </a:p>
                  </a:txBody>
                  <a:tcPr/>
                </a:tc>
                <a:tc>
                  <a:txBody>
                    <a:bodyPr/>
                    <a:lstStyle/>
                    <a:p>
                      <a:pPr algn="ctr"/>
                      <a:r>
                        <a:rPr lang="en-US"/>
                        <a:t>1</a:t>
                      </a:r>
                    </a:p>
                  </a:txBody>
                  <a:tcPr/>
                </a:tc>
                <a:extLst>
                  <a:ext uri="{0D108BD9-81ED-4DB2-BD59-A6C34878D82A}">
                    <a16:rowId xmlns:a16="http://schemas.microsoft.com/office/drawing/2014/main" val="10004"/>
                  </a:ext>
                </a:extLst>
              </a:tr>
              <a:tr h="370840">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0005"/>
                  </a:ext>
                </a:extLst>
              </a:tr>
              <a:tr h="370840">
                <a:tc>
                  <a:txBody>
                    <a:bodyPr/>
                    <a:lstStyle/>
                    <a:p>
                      <a:pPr algn="ctr"/>
                      <a:r>
                        <a:rPr lang="en-US"/>
                        <a:t>-</a:t>
                      </a:r>
                    </a:p>
                  </a:txBody>
                  <a:tcPr/>
                </a:tc>
                <a:tc>
                  <a:txBody>
                    <a:bodyPr/>
                    <a:lstStyle/>
                    <a:p>
                      <a:pPr algn="ctr"/>
                      <a:r>
                        <a:rPr lang="en-US"/>
                        <a:t>0</a:t>
                      </a:r>
                    </a:p>
                  </a:txBody>
                  <a:tcPr/>
                </a:tc>
                <a:extLst>
                  <a:ext uri="{0D108BD9-81ED-4DB2-BD59-A6C34878D82A}">
                    <a16:rowId xmlns:a16="http://schemas.microsoft.com/office/drawing/2014/main" val="10006"/>
                  </a:ext>
                </a:extLst>
              </a:tr>
              <a:tr h="370840">
                <a:tc>
                  <a:txBody>
                    <a:bodyPr/>
                    <a:lstStyle/>
                    <a:p>
                      <a:pPr algn="ctr"/>
                      <a:r>
                        <a:rPr lang="en-US"/>
                        <a:t>-</a:t>
                      </a:r>
                    </a:p>
                  </a:txBody>
                  <a:tcPr/>
                </a:tc>
                <a:tc>
                  <a:txBody>
                    <a:bodyPr/>
                    <a:lstStyle/>
                    <a:p>
                      <a:pPr algn="ctr"/>
                      <a:r>
                        <a:rPr lang="en-US"/>
                        <a:t>0</a:t>
                      </a:r>
                    </a:p>
                  </a:txBody>
                  <a:tcPr/>
                </a:tc>
                <a:extLst>
                  <a:ext uri="{0D108BD9-81ED-4DB2-BD59-A6C34878D82A}">
                    <a16:rowId xmlns:a16="http://schemas.microsoft.com/office/drawing/2014/main" val="10007"/>
                  </a:ext>
                </a:extLst>
              </a:tr>
              <a:tr h="370840">
                <a:tc>
                  <a:txBody>
                    <a:bodyPr/>
                    <a:lstStyle/>
                    <a:p>
                      <a:pPr algn="ctr"/>
                      <a:r>
                        <a:rPr lang="en-US"/>
                        <a:t>3</a:t>
                      </a:r>
                    </a:p>
                  </a:txBody>
                  <a:tcPr/>
                </a:tc>
                <a:tc>
                  <a:txBody>
                    <a:bodyPr/>
                    <a:lstStyle/>
                    <a:p>
                      <a:pPr algn="ctr"/>
                      <a:r>
                        <a:rPr lang="en-US"/>
                        <a:t>1</a:t>
                      </a:r>
                    </a:p>
                  </a:txBody>
                  <a:tcPr/>
                </a:tc>
                <a:extLst>
                  <a:ext uri="{0D108BD9-81ED-4DB2-BD59-A6C34878D82A}">
                    <a16:rowId xmlns:a16="http://schemas.microsoft.com/office/drawing/2014/main" val="10008"/>
                  </a:ext>
                </a:extLst>
              </a:tr>
            </a:tbl>
          </a:graphicData>
        </a:graphic>
      </p:graphicFrame>
      <p:graphicFrame>
        <p:nvGraphicFramePr>
          <p:cNvPr id="26" name="Table 25"/>
          <p:cNvGraphicFramePr>
            <a:graphicFrameLocks noGrp="1"/>
          </p:cNvGraphicFramePr>
          <p:nvPr>
            <p:extLst/>
          </p:nvPr>
        </p:nvGraphicFramePr>
        <p:xfrm>
          <a:off x="4114800" y="1821547"/>
          <a:ext cx="685800" cy="34848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tblGrid>
              <a:tr h="370840">
                <a:tc>
                  <a:txBody>
                    <a:bodyPr/>
                    <a:lstStyle/>
                    <a:p>
                      <a:pPr algn="ctr"/>
                      <a:r>
                        <a:rPr lang="en-US" sz="1400">
                          <a:latin typeface="+mj-lt"/>
                        </a:rPr>
                        <a:t>Trang</a:t>
                      </a:r>
                    </a:p>
                  </a:txBody>
                  <a:tcPr/>
                </a:tc>
                <a:extLst>
                  <a:ext uri="{0D108BD9-81ED-4DB2-BD59-A6C34878D82A}">
                    <a16:rowId xmlns:a16="http://schemas.microsoft.com/office/drawing/2014/main" val="10000"/>
                  </a:ext>
                </a:extLst>
              </a:tr>
              <a:tr h="370840">
                <a:tc>
                  <a:txBody>
                    <a:bodyPr/>
                    <a:lstStyle/>
                    <a:p>
                      <a:pPr algn="ctr"/>
                      <a:r>
                        <a:rPr lang="en-US"/>
                        <a:t>0</a:t>
                      </a:r>
                    </a:p>
                  </a:txBody>
                  <a:tcPr/>
                </a:tc>
                <a:extLst>
                  <a:ext uri="{0D108BD9-81ED-4DB2-BD59-A6C34878D82A}">
                    <a16:rowId xmlns:a16="http://schemas.microsoft.com/office/drawing/2014/main" val="10001"/>
                  </a:ext>
                </a:extLst>
              </a:tr>
              <a:tr h="370840">
                <a:tc>
                  <a:txBody>
                    <a:bodyPr/>
                    <a:lstStyle/>
                    <a:p>
                      <a:pPr algn="ctr"/>
                      <a:r>
                        <a:rPr lang="en-US"/>
                        <a:t>1</a:t>
                      </a:r>
                    </a:p>
                  </a:txBody>
                  <a:tcPr/>
                </a:tc>
                <a:extLst>
                  <a:ext uri="{0D108BD9-81ED-4DB2-BD59-A6C34878D82A}">
                    <a16:rowId xmlns:a16="http://schemas.microsoft.com/office/drawing/2014/main" val="10002"/>
                  </a:ext>
                </a:extLst>
              </a:tr>
              <a:tr h="370840">
                <a:tc>
                  <a:txBody>
                    <a:bodyPr/>
                    <a:lstStyle/>
                    <a:p>
                      <a:pPr algn="ctr"/>
                      <a:r>
                        <a:rPr lang="en-US"/>
                        <a:t>2</a:t>
                      </a:r>
                    </a:p>
                  </a:txBody>
                  <a:tcPr/>
                </a:tc>
                <a:extLst>
                  <a:ext uri="{0D108BD9-81ED-4DB2-BD59-A6C34878D82A}">
                    <a16:rowId xmlns:a16="http://schemas.microsoft.com/office/drawing/2014/main" val="10003"/>
                  </a:ext>
                </a:extLst>
              </a:tr>
              <a:tr h="370840">
                <a:tc>
                  <a:txBody>
                    <a:bodyPr/>
                    <a:lstStyle/>
                    <a:p>
                      <a:pPr algn="ctr"/>
                      <a:r>
                        <a:rPr lang="en-US"/>
                        <a:t>3</a:t>
                      </a:r>
                    </a:p>
                  </a:txBody>
                  <a:tcPr/>
                </a:tc>
                <a:extLst>
                  <a:ext uri="{0D108BD9-81ED-4DB2-BD59-A6C34878D82A}">
                    <a16:rowId xmlns:a16="http://schemas.microsoft.com/office/drawing/2014/main" val="10004"/>
                  </a:ext>
                </a:extLst>
              </a:tr>
              <a:tr h="370840">
                <a:tc>
                  <a:txBody>
                    <a:bodyPr/>
                    <a:lstStyle/>
                    <a:p>
                      <a:pPr algn="ctr"/>
                      <a:r>
                        <a:rPr lang="en-US"/>
                        <a:t>4</a:t>
                      </a:r>
                    </a:p>
                  </a:txBody>
                  <a:tcPr/>
                </a:tc>
                <a:extLst>
                  <a:ext uri="{0D108BD9-81ED-4DB2-BD59-A6C34878D82A}">
                    <a16:rowId xmlns:a16="http://schemas.microsoft.com/office/drawing/2014/main" val="10005"/>
                  </a:ext>
                </a:extLst>
              </a:tr>
              <a:tr h="370840">
                <a:tc>
                  <a:txBody>
                    <a:bodyPr/>
                    <a:lstStyle/>
                    <a:p>
                      <a:pPr algn="ctr"/>
                      <a:r>
                        <a:rPr lang="en-US"/>
                        <a:t>5</a:t>
                      </a:r>
                    </a:p>
                  </a:txBody>
                  <a:tcPr/>
                </a:tc>
                <a:extLst>
                  <a:ext uri="{0D108BD9-81ED-4DB2-BD59-A6C34878D82A}">
                    <a16:rowId xmlns:a16="http://schemas.microsoft.com/office/drawing/2014/main" val="10006"/>
                  </a:ext>
                </a:extLst>
              </a:tr>
              <a:tr h="370840">
                <a:tc>
                  <a:txBody>
                    <a:bodyPr/>
                    <a:lstStyle/>
                    <a:p>
                      <a:pPr algn="ctr"/>
                      <a:r>
                        <a:rPr lang="en-US"/>
                        <a:t>6</a:t>
                      </a:r>
                    </a:p>
                  </a:txBody>
                  <a:tcPr/>
                </a:tc>
                <a:extLst>
                  <a:ext uri="{0D108BD9-81ED-4DB2-BD59-A6C34878D82A}">
                    <a16:rowId xmlns:a16="http://schemas.microsoft.com/office/drawing/2014/main" val="10007"/>
                  </a:ext>
                </a:extLst>
              </a:tr>
              <a:tr h="370840">
                <a:tc>
                  <a:txBody>
                    <a:bodyPr/>
                    <a:lstStyle/>
                    <a:p>
                      <a:pPr algn="ctr"/>
                      <a:r>
                        <a:rPr lang="en-US"/>
                        <a:t>7</a:t>
                      </a:r>
                    </a:p>
                  </a:txBody>
                  <a:tcPr/>
                </a:tc>
                <a:extLst>
                  <a:ext uri="{0D108BD9-81ED-4DB2-BD59-A6C34878D82A}">
                    <a16:rowId xmlns:a16="http://schemas.microsoft.com/office/drawing/2014/main" val="10008"/>
                  </a:ext>
                </a:extLst>
              </a:tr>
            </a:tbl>
          </a:graphicData>
        </a:graphic>
      </p:graphicFrame>
      <p:sp>
        <p:nvSpPr>
          <p:cNvPr id="27" name="TextBox 26"/>
          <p:cNvSpPr txBox="1"/>
          <p:nvPr/>
        </p:nvSpPr>
        <p:spPr>
          <a:xfrm>
            <a:off x="5029200" y="1352490"/>
            <a:ext cx="312420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Bảng phân trang</a:t>
            </a:r>
          </a:p>
        </p:txBody>
      </p:sp>
      <p:grpSp>
        <p:nvGrpSpPr>
          <p:cNvPr id="28" name="Group 27"/>
          <p:cNvGrpSpPr/>
          <p:nvPr/>
        </p:nvGrpSpPr>
        <p:grpSpPr>
          <a:xfrm>
            <a:off x="1927860" y="1172233"/>
            <a:ext cx="1699260" cy="2544174"/>
            <a:chOff x="1927860" y="1172233"/>
            <a:chExt cx="1699260" cy="2544174"/>
          </a:xfrm>
        </p:grpSpPr>
        <p:grpSp>
          <p:nvGrpSpPr>
            <p:cNvPr id="29" name="Group 28"/>
            <p:cNvGrpSpPr/>
            <p:nvPr/>
          </p:nvGrpSpPr>
          <p:grpSpPr>
            <a:xfrm>
              <a:off x="2438400" y="1882507"/>
              <a:ext cx="914400" cy="1833900"/>
              <a:chOff x="2286000" y="2960479"/>
              <a:chExt cx="914400" cy="1833900"/>
            </a:xfrm>
          </p:grpSpPr>
          <p:grpSp>
            <p:nvGrpSpPr>
              <p:cNvPr id="31" name="Group 30"/>
              <p:cNvGrpSpPr/>
              <p:nvPr/>
            </p:nvGrpSpPr>
            <p:grpSpPr>
              <a:xfrm>
                <a:off x="2286000" y="2992279"/>
                <a:ext cx="533400" cy="1757362"/>
                <a:chOff x="2590800" y="1981200"/>
                <a:chExt cx="533400" cy="1757362"/>
              </a:xfrm>
            </p:grpSpPr>
            <p:sp>
              <p:nvSpPr>
                <p:cNvPr id="33" name="Rectangle 32"/>
                <p:cNvSpPr/>
                <p:nvPr/>
              </p:nvSpPr>
              <p:spPr bwMode="auto">
                <a:xfrm>
                  <a:off x="2590800" y="1981200"/>
                  <a:ext cx="533400" cy="175736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cxnSp>
              <p:nvCxnSpPr>
                <p:cNvPr id="34" name="Straight Connector 33"/>
                <p:cNvCxnSpPr>
                  <a:stCxn id="33" idx="1"/>
                  <a:endCxn id="33" idx="3"/>
                </p:cNvCxnSpPr>
                <p:nvPr/>
              </p:nvCxnSpPr>
              <p:spPr bwMode="auto">
                <a:xfrm>
                  <a:off x="2590800" y="2859881"/>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a:off x="2590800" y="2438400"/>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p:nvPr/>
              </p:nvCxnSpPr>
              <p:spPr bwMode="auto">
                <a:xfrm>
                  <a:off x="2590800" y="3301841"/>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 name="TextBox 31"/>
              <p:cNvSpPr txBox="1"/>
              <p:nvPr/>
            </p:nvSpPr>
            <p:spPr>
              <a:xfrm>
                <a:off x="2819400" y="2960479"/>
                <a:ext cx="381000" cy="1833900"/>
              </a:xfrm>
              <a:prstGeom prst="rect">
                <a:avLst/>
              </a:prstGeom>
              <a:noFill/>
            </p:spPr>
            <p:txBody>
              <a:bodyPr wrap="square" rtlCol="0">
                <a:spAutoFit/>
              </a:bodyPr>
              <a:lstStyle/>
              <a:p>
                <a:pPr algn="ctr" eaLnBrk="0" fontAlgn="base" hangingPunct="0">
                  <a:lnSpc>
                    <a:spcPts val="3500"/>
                  </a:lnSpc>
                  <a:spcAft>
                    <a:spcPct val="0"/>
                  </a:spcAft>
                </a:pPr>
                <a:r>
                  <a:rPr lang="en-US" sz="2000">
                    <a:solidFill>
                      <a:srgbClr val="000000"/>
                    </a:solidFill>
                    <a:latin typeface="Arial" charset="0"/>
                  </a:rPr>
                  <a:t>0</a:t>
                </a:r>
              </a:p>
              <a:p>
                <a:pPr algn="ctr" eaLnBrk="0" fontAlgn="base" hangingPunct="0">
                  <a:lnSpc>
                    <a:spcPts val="3500"/>
                  </a:lnSpc>
                  <a:spcAft>
                    <a:spcPct val="0"/>
                  </a:spcAft>
                </a:pPr>
                <a:r>
                  <a:rPr lang="en-US" sz="2000">
                    <a:solidFill>
                      <a:srgbClr val="000000"/>
                    </a:solidFill>
                    <a:latin typeface="Arial" charset="0"/>
                  </a:rPr>
                  <a:t>1</a:t>
                </a:r>
              </a:p>
              <a:p>
                <a:pPr algn="ctr" eaLnBrk="0" fontAlgn="base" hangingPunct="0">
                  <a:lnSpc>
                    <a:spcPts val="3500"/>
                  </a:lnSpc>
                  <a:spcAft>
                    <a:spcPct val="0"/>
                  </a:spcAft>
                </a:pPr>
                <a:r>
                  <a:rPr lang="en-US" sz="2000">
                    <a:solidFill>
                      <a:srgbClr val="000000"/>
                    </a:solidFill>
                    <a:latin typeface="Arial" charset="0"/>
                  </a:rPr>
                  <a:t>2</a:t>
                </a:r>
              </a:p>
              <a:p>
                <a:pPr algn="ctr" eaLnBrk="0" fontAlgn="base" hangingPunct="0">
                  <a:lnSpc>
                    <a:spcPts val="3500"/>
                  </a:lnSpc>
                  <a:spcAft>
                    <a:spcPct val="0"/>
                  </a:spcAft>
                </a:pPr>
                <a:r>
                  <a:rPr lang="en-US" sz="2000">
                    <a:solidFill>
                      <a:srgbClr val="000000"/>
                    </a:solidFill>
                    <a:latin typeface="Arial" charset="0"/>
                  </a:rPr>
                  <a:t>3</a:t>
                </a:r>
              </a:p>
            </p:txBody>
          </p:sp>
        </p:grpSp>
        <p:sp>
          <p:nvSpPr>
            <p:cNvPr id="30" name="TextBox 29"/>
            <p:cNvSpPr txBox="1"/>
            <p:nvPr/>
          </p:nvSpPr>
          <p:spPr>
            <a:xfrm>
              <a:off x="1927860" y="1172233"/>
              <a:ext cx="1699260" cy="646331"/>
            </a:xfrm>
            <a:prstGeom prst="rect">
              <a:avLst/>
            </a:prstGeom>
            <a:noFill/>
          </p:spPr>
          <p:txBody>
            <a:bodyPr wrap="square" rtlCol="0">
              <a:spAutoFit/>
            </a:bodyPr>
            <a:lstStyle/>
            <a:p>
              <a:pPr algn="ctr" eaLnBrk="0" fontAlgn="base" hangingPunct="0">
                <a:spcBef>
                  <a:spcPct val="0"/>
                </a:spcBef>
                <a:spcAft>
                  <a:spcPct val="0"/>
                </a:spcAft>
              </a:pPr>
              <a:r>
                <a:rPr lang="en-US">
                  <a:solidFill>
                    <a:srgbClr val="000000"/>
                  </a:solidFill>
                  <a:latin typeface="Arial" charset="0"/>
                </a:rPr>
                <a:t>Không gian địa chỉ vật lý</a:t>
              </a:r>
            </a:p>
          </p:txBody>
        </p:sp>
      </p:grpSp>
    </p:spTree>
    <p:extLst>
      <p:ext uri="{BB962C8B-B14F-4D97-AF65-F5344CB8AC3E}">
        <p14:creationId xmlns:p14="http://schemas.microsoft.com/office/powerpoint/2010/main" val="265911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2000"/>
                            </p:stCondLst>
                            <p:childTnLst>
                              <p:par>
                                <p:cTn id="26" presetID="22" presetClass="entr" presetSubtype="4"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par>
                          <p:cTn id="39" fill="hold">
                            <p:stCondLst>
                              <p:cond delay="500"/>
                            </p:stCondLst>
                            <p:childTnLst>
                              <p:par>
                                <p:cTn id="40" presetID="22" presetClass="entr" presetSubtype="1" fill="hold"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224</a:t>
            </a:fld>
            <a:endParaRPr lang="en-US"/>
          </a:p>
        </p:txBody>
      </p:sp>
      <p:sp>
        <p:nvSpPr>
          <p:cNvPr id="5" name="Title 1"/>
          <p:cNvSpPr txBox="1">
            <a:spLocks/>
          </p:cNvSpPr>
          <p:nvPr/>
        </p:nvSpPr>
        <p:spPr>
          <a:xfrm>
            <a:off x="609600" y="228600"/>
            <a:ext cx="8077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3300">
                <a:solidFill>
                  <a:schemeClr val="tx1"/>
                </a:solidFill>
                <a:latin typeface="Times New Roman" pitchFamily="18" charset="0"/>
                <a:cs typeface="Times New Roman" pitchFamily="18" charset="0"/>
              </a:rPr>
              <a:t>5.3.2 PHÂN TRANG THEO YÊU CẦU (t)</a:t>
            </a:r>
          </a:p>
        </p:txBody>
      </p:sp>
      <p:sp>
        <p:nvSpPr>
          <p:cNvPr id="6" name="Content Placeholder 1"/>
          <p:cNvSpPr>
            <a:spLocks noGrp="1"/>
          </p:cNvSpPr>
          <p:nvPr>
            <p:ph idx="1"/>
          </p:nvPr>
        </p:nvSpPr>
        <p:spPr>
          <a:xfrm>
            <a:off x="152400" y="1295401"/>
            <a:ext cx="8839200" cy="5181599"/>
          </a:xfrm>
        </p:spPr>
        <p:txBody>
          <a:bodyPr/>
          <a:lstStyle/>
          <a:p>
            <a:pPr algn="just">
              <a:lnSpc>
                <a:spcPct val="130000"/>
              </a:lnSpc>
              <a:spcBef>
                <a:spcPts val="0"/>
              </a:spcBef>
              <a:buClr>
                <a:schemeClr val="tx1"/>
              </a:buClr>
              <a:buFont typeface="Wingdings" pitchFamily="2" charset="2"/>
              <a:buChar char="§"/>
            </a:pPr>
            <a:r>
              <a:rPr lang="en-US">
                <a:solidFill>
                  <a:srgbClr val="000000"/>
                </a:solidFill>
              </a:rPr>
              <a:t>Chỉ đưa một trang vào bộ nhớ khi cần thiết.</a:t>
            </a:r>
          </a:p>
          <a:p>
            <a:pPr marL="640080" lvl="1" indent="-365760" algn="just">
              <a:lnSpc>
                <a:spcPct val="130000"/>
              </a:lnSpc>
              <a:spcBef>
                <a:spcPts val="0"/>
              </a:spcBef>
              <a:buClr>
                <a:schemeClr val="tx1"/>
              </a:buClr>
              <a:buFont typeface="Wingdings" pitchFamily="2" charset="2"/>
              <a:buChar char="ü"/>
            </a:pPr>
            <a:r>
              <a:rPr lang="en-US">
                <a:solidFill>
                  <a:srgbClr val="000000"/>
                </a:solidFill>
              </a:rPr>
              <a:t>Giảm các thao tác vào/ra.</a:t>
            </a:r>
          </a:p>
          <a:p>
            <a:pPr marL="640080" lvl="1" indent="-365760" algn="just">
              <a:lnSpc>
                <a:spcPct val="130000"/>
              </a:lnSpc>
              <a:spcBef>
                <a:spcPts val="0"/>
              </a:spcBef>
              <a:buClr>
                <a:schemeClr val="tx1"/>
              </a:buClr>
              <a:buFont typeface="Wingdings" pitchFamily="2" charset="2"/>
              <a:buChar char="ü"/>
            </a:pPr>
            <a:r>
              <a:rPr lang="en-US">
                <a:solidFill>
                  <a:srgbClr val="000000"/>
                </a:solidFill>
              </a:rPr>
              <a:t>Tiết kiệm bộ nhớ.</a:t>
            </a:r>
          </a:p>
          <a:p>
            <a:pPr marL="640080" lvl="1" indent="-365760" algn="just">
              <a:lnSpc>
                <a:spcPct val="130000"/>
              </a:lnSpc>
              <a:spcBef>
                <a:spcPts val="0"/>
              </a:spcBef>
              <a:buClr>
                <a:schemeClr val="tx1"/>
              </a:buClr>
              <a:buFont typeface="Wingdings" pitchFamily="2" charset="2"/>
              <a:buChar char="ü"/>
            </a:pPr>
            <a:r>
              <a:rPr lang="en-US">
                <a:solidFill>
                  <a:srgbClr val="000000"/>
                </a:solidFill>
              </a:rPr>
              <a:t>Đáp ứng nhanh hơn.</a:t>
            </a:r>
          </a:p>
          <a:p>
            <a:pPr marL="640080" lvl="1" indent="-365760" algn="just">
              <a:lnSpc>
                <a:spcPct val="130000"/>
              </a:lnSpc>
              <a:spcBef>
                <a:spcPts val="0"/>
              </a:spcBef>
              <a:buClr>
                <a:schemeClr val="tx1"/>
              </a:buClr>
              <a:buFont typeface="Wingdings" pitchFamily="2" charset="2"/>
              <a:buChar char="ü"/>
            </a:pPr>
            <a:r>
              <a:rPr lang="en-US">
                <a:solidFill>
                  <a:srgbClr val="000000"/>
                </a:solidFill>
              </a:rPr>
              <a:t>Tăng được số người sử dụng (tiến trình).</a:t>
            </a:r>
          </a:p>
          <a:p>
            <a:pPr algn="just">
              <a:lnSpc>
                <a:spcPct val="130000"/>
              </a:lnSpc>
              <a:spcBef>
                <a:spcPts val="0"/>
              </a:spcBef>
              <a:buClr>
                <a:schemeClr val="tx1"/>
              </a:buClr>
              <a:buFont typeface="Wingdings" pitchFamily="2" charset="2"/>
              <a:buChar char="§"/>
            </a:pPr>
            <a:r>
              <a:rPr lang="en-US">
                <a:solidFill>
                  <a:srgbClr val="000000"/>
                </a:solidFill>
              </a:rPr>
              <a:t>Khi cần một trang </a:t>
            </a:r>
            <a:r>
              <a:rPr lang="en-US">
                <a:solidFill>
                  <a:srgbClr val="000000"/>
                </a:solidFill>
                <a:sym typeface="Symbol" pitchFamily="18" charset="2"/>
              </a:rPr>
              <a:t> tham chiếu đến nó.</a:t>
            </a:r>
          </a:p>
          <a:p>
            <a:pPr marL="640080" lvl="1" indent="-365760" algn="just">
              <a:lnSpc>
                <a:spcPct val="130000"/>
              </a:lnSpc>
              <a:spcBef>
                <a:spcPts val="0"/>
              </a:spcBef>
              <a:buClr>
                <a:schemeClr val="tx1"/>
              </a:buClr>
              <a:buFont typeface="Wingdings" pitchFamily="2" charset="2"/>
              <a:buChar char="ü"/>
            </a:pPr>
            <a:r>
              <a:rPr lang="en-US">
                <a:solidFill>
                  <a:srgbClr val="000000"/>
                </a:solidFill>
              </a:rPr>
              <a:t>Tham chiếu không hợp lệ </a:t>
            </a:r>
            <a:r>
              <a:rPr lang="en-US">
                <a:solidFill>
                  <a:srgbClr val="000000"/>
                </a:solidFill>
                <a:sym typeface="Symbol" pitchFamily="18" charset="2"/>
              </a:rPr>
              <a:t> huỷ bỏ.</a:t>
            </a:r>
          </a:p>
          <a:p>
            <a:pPr marL="640080" lvl="1" indent="-365760" algn="just">
              <a:lnSpc>
                <a:spcPct val="130000"/>
              </a:lnSpc>
              <a:spcBef>
                <a:spcPts val="0"/>
              </a:spcBef>
              <a:buClr>
                <a:schemeClr val="tx1"/>
              </a:buClr>
              <a:buFont typeface="Wingdings" pitchFamily="2" charset="2"/>
              <a:buChar char="ü"/>
            </a:pPr>
            <a:r>
              <a:rPr lang="en-US">
                <a:solidFill>
                  <a:srgbClr val="000000"/>
                </a:solidFill>
                <a:sym typeface="Symbol" pitchFamily="18" charset="2"/>
              </a:rPr>
              <a:t>Không có trong bộ nhớ  đưa trang vào bộ nhớ.</a:t>
            </a:r>
            <a:endParaRPr lang="en-US" sz="3600">
              <a:solidFill>
                <a:srgbClr val="000000"/>
              </a:solidFill>
            </a:endParaRPr>
          </a:p>
        </p:txBody>
      </p:sp>
    </p:spTree>
    <p:extLst>
      <p:ext uri="{BB962C8B-B14F-4D97-AF65-F5344CB8AC3E}">
        <p14:creationId xmlns:p14="http://schemas.microsoft.com/office/powerpoint/2010/main" val="412941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225</a:t>
            </a:fld>
            <a:endParaRPr lang="en-US"/>
          </a:p>
        </p:txBody>
      </p:sp>
      <p:sp>
        <p:nvSpPr>
          <p:cNvPr id="5" name="Title 1"/>
          <p:cNvSpPr txBox="1">
            <a:spLocks/>
          </p:cNvSpPr>
          <p:nvPr/>
        </p:nvSpPr>
        <p:spPr>
          <a:xfrm>
            <a:off x="1143000" y="319088"/>
            <a:ext cx="8077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2800">
                <a:solidFill>
                  <a:schemeClr val="tx1"/>
                </a:solidFill>
                <a:latin typeface="Times New Roman" pitchFamily="18" charset="0"/>
                <a:cs typeface="Times New Roman" pitchFamily="18" charset="0"/>
              </a:rPr>
              <a:t>Nạp từng trang của tiến trình vào bộ nhớ</a:t>
            </a:r>
          </a:p>
        </p:txBody>
      </p:sp>
      <p:sp>
        <p:nvSpPr>
          <p:cNvPr id="6" name="Title 1"/>
          <p:cNvSpPr txBox="1">
            <a:spLocks/>
          </p:cNvSpPr>
          <p:nvPr/>
        </p:nvSpPr>
        <p:spPr>
          <a:xfrm>
            <a:off x="228600" y="319088"/>
            <a:ext cx="8077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endParaRPr lang="en-US" sz="2800">
              <a:solidFill>
                <a:srgbClr val="FFFFFF"/>
              </a:solidFill>
            </a:endParaRPr>
          </a:p>
        </p:txBody>
      </p:sp>
      <p:cxnSp>
        <p:nvCxnSpPr>
          <p:cNvPr id="7" name="Straight Arrow Connector 6"/>
          <p:cNvCxnSpPr/>
          <p:nvPr/>
        </p:nvCxnSpPr>
        <p:spPr bwMode="auto">
          <a:xfrm>
            <a:off x="2133600" y="3137426"/>
            <a:ext cx="914400" cy="914400"/>
          </a:xfrm>
          <a:prstGeom prst="straightConnector1">
            <a:avLst/>
          </a:prstGeom>
          <a:noFill/>
          <a:ln>
            <a:noFill/>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 name="Table 7"/>
          <p:cNvGraphicFramePr>
            <a:graphicFrameLocks noGrp="1"/>
          </p:cNvGraphicFramePr>
          <p:nvPr>
            <p:extLst/>
          </p:nvPr>
        </p:nvGraphicFramePr>
        <p:xfrm>
          <a:off x="2705100" y="2050167"/>
          <a:ext cx="800100" cy="2966720"/>
        </p:xfrm>
        <a:graphic>
          <a:graphicData uri="http://schemas.openxmlformats.org/drawingml/2006/table">
            <a:tbl>
              <a:tblPr firstRow="1" bandRow="1">
                <a:tableStyleId>{5C22544A-7EE6-4342-B048-85BDC9FD1C3A}</a:tableStyleId>
              </a:tblPr>
              <a:tblGrid>
                <a:gridCol w="40005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tblGrid>
              <a:tr h="370840">
                <a:tc>
                  <a:txBody>
                    <a:bodyPr/>
                    <a:lstStyle/>
                    <a:p>
                      <a:pPr algn="ctr"/>
                      <a:r>
                        <a:rPr lang="en-US" b="0">
                          <a:solidFill>
                            <a:srgbClr val="000000"/>
                          </a:solidFill>
                          <a:latin typeface="+mj-lt"/>
                        </a:rPr>
                        <a:t>0</a:t>
                      </a:r>
                    </a:p>
                  </a:txBody>
                  <a:tcPr>
                    <a:solidFill>
                      <a:schemeClr val="bg2">
                        <a:lumMod val="20000"/>
                        <a:lumOff val="80000"/>
                      </a:schemeClr>
                    </a:solidFill>
                  </a:tcPr>
                </a:tc>
                <a:tc>
                  <a:txBody>
                    <a:bodyPr/>
                    <a:lstStyle/>
                    <a:p>
                      <a:pPr algn="ctr"/>
                      <a:r>
                        <a:rPr lang="en-US" b="0">
                          <a:solidFill>
                            <a:srgbClr val="000000"/>
                          </a:solidFill>
                          <a:latin typeface="+mj-lt"/>
                        </a:rPr>
                        <a:t>1</a:t>
                      </a:r>
                    </a:p>
                  </a:txBody>
                  <a:tcPr>
                    <a:solidFill>
                      <a:schemeClr val="bg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atin typeface="+mj-lt"/>
                        </a:rPr>
                        <a:t>-</a:t>
                      </a:r>
                    </a:p>
                  </a:txBody>
                  <a:tcPr/>
                </a:tc>
                <a:tc>
                  <a:txBody>
                    <a:bodyPr/>
                    <a:lstStyle/>
                    <a:p>
                      <a:pPr algn="ctr"/>
                      <a:r>
                        <a:rPr lang="en-US">
                          <a:latin typeface="+mj-lt"/>
                        </a:rPr>
                        <a:t>0</a:t>
                      </a:r>
                    </a:p>
                  </a:txBody>
                  <a:tcPr/>
                </a:tc>
                <a:extLst>
                  <a:ext uri="{0D108BD9-81ED-4DB2-BD59-A6C34878D82A}">
                    <a16:rowId xmlns:a16="http://schemas.microsoft.com/office/drawing/2014/main" val="10001"/>
                  </a:ext>
                </a:extLst>
              </a:tr>
              <a:tr h="370840">
                <a:tc>
                  <a:txBody>
                    <a:bodyPr/>
                    <a:lstStyle/>
                    <a:p>
                      <a:pPr algn="ctr"/>
                      <a:r>
                        <a:rPr lang="en-US">
                          <a:latin typeface="+mj-lt"/>
                        </a:rPr>
                        <a:t>3</a:t>
                      </a:r>
                    </a:p>
                  </a:txBody>
                  <a:tcPr/>
                </a:tc>
                <a:tc>
                  <a:txBody>
                    <a:bodyPr/>
                    <a:lstStyle/>
                    <a:p>
                      <a:pPr algn="ctr"/>
                      <a:r>
                        <a:rPr lang="en-US">
                          <a:latin typeface="+mj-lt"/>
                        </a:rPr>
                        <a:t>1</a:t>
                      </a:r>
                    </a:p>
                  </a:txBody>
                  <a:tcPr/>
                </a:tc>
                <a:extLst>
                  <a:ext uri="{0D108BD9-81ED-4DB2-BD59-A6C34878D82A}">
                    <a16:rowId xmlns:a16="http://schemas.microsoft.com/office/drawing/2014/main" val="10002"/>
                  </a:ext>
                </a:extLst>
              </a:tr>
              <a:tr h="370840">
                <a:tc>
                  <a:txBody>
                    <a:bodyPr/>
                    <a:lstStyle/>
                    <a:p>
                      <a:pPr algn="ctr"/>
                      <a:r>
                        <a:rPr lang="en-US">
                          <a:latin typeface="+mj-lt"/>
                        </a:rPr>
                        <a:t>4</a:t>
                      </a:r>
                    </a:p>
                  </a:txBody>
                  <a:tcPr/>
                </a:tc>
                <a:tc>
                  <a:txBody>
                    <a:bodyPr/>
                    <a:lstStyle/>
                    <a:p>
                      <a:pPr algn="ctr"/>
                      <a:r>
                        <a:rPr lang="en-US">
                          <a:latin typeface="+mj-lt"/>
                        </a:rPr>
                        <a:t>1</a:t>
                      </a:r>
                    </a:p>
                  </a:txBody>
                  <a:tcPr/>
                </a:tc>
                <a:extLst>
                  <a:ext uri="{0D108BD9-81ED-4DB2-BD59-A6C34878D82A}">
                    <a16:rowId xmlns:a16="http://schemas.microsoft.com/office/drawing/2014/main" val="10003"/>
                  </a:ext>
                </a:extLst>
              </a:tr>
              <a:tr h="370840">
                <a:tc>
                  <a:txBody>
                    <a:bodyPr/>
                    <a:lstStyle/>
                    <a:p>
                      <a:pPr algn="ctr"/>
                      <a:r>
                        <a:rPr lang="en-US">
                          <a:latin typeface="+mj-lt"/>
                        </a:rPr>
                        <a:t>-</a:t>
                      </a:r>
                    </a:p>
                  </a:txBody>
                  <a:tcPr/>
                </a:tc>
                <a:tc>
                  <a:txBody>
                    <a:bodyPr/>
                    <a:lstStyle/>
                    <a:p>
                      <a:pPr algn="ctr"/>
                      <a:r>
                        <a:rPr lang="en-US">
                          <a:latin typeface="+mj-lt"/>
                        </a:rPr>
                        <a:t>0</a:t>
                      </a:r>
                    </a:p>
                  </a:txBody>
                  <a:tcPr/>
                </a:tc>
                <a:extLst>
                  <a:ext uri="{0D108BD9-81ED-4DB2-BD59-A6C34878D82A}">
                    <a16:rowId xmlns:a16="http://schemas.microsoft.com/office/drawing/2014/main" val="10004"/>
                  </a:ext>
                </a:extLst>
              </a:tr>
              <a:tr h="370840">
                <a:tc>
                  <a:txBody>
                    <a:bodyPr/>
                    <a:lstStyle/>
                    <a:p>
                      <a:pPr algn="ctr"/>
                      <a:r>
                        <a:rPr lang="en-US">
                          <a:latin typeface="+mj-lt"/>
                        </a:rPr>
                        <a:t>-</a:t>
                      </a:r>
                    </a:p>
                  </a:txBody>
                  <a:tcPr/>
                </a:tc>
                <a:tc>
                  <a:txBody>
                    <a:bodyPr/>
                    <a:lstStyle/>
                    <a:p>
                      <a:pPr algn="ctr"/>
                      <a:r>
                        <a:rPr lang="en-US">
                          <a:latin typeface="+mj-lt"/>
                        </a:rPr>
                        <a:t>0</a:t>
                      </a:r>
                    </a:p>
                  </a:txBody>
                  <a:tcPr/>
                </a:tc>
                <a:extLst>
                  <a:ext uri="{0D108BD9-81ED-4DB2-BD59-A6C34878D82A}">
                    <a16:rowId xmlns:a16="http://schemas.microsoft.com/office/drawing/2014/main" val="10005"/>
                  </a:ext>
                </a:extLst>
              </a:tr>
              <a:tr h="370840">
                <a:tc>
                  <a:txBody>
                    <a:bodyPr/>
                    <a:lstStyle/>
                    <a:p>
                      <a:pPr algn="ctr"/>
                      <a:r>
                        <a:rPr lang="en-US">
                          <a:latin typeface="+mj-lt"/>
                        </a:rPr>
                        <a:t>-</a:t>
                      </a:r>
                    </a:p>
                  </a:txBody>
                  <a:tcPr/>
                </a:tc>
                <a:tc>
                  <a:txBody>
                    <a:bodyPr/>
                    <a:lstStyle/>
                    <a:p>
                      <a:pPr algn="ctr"/>
                      <a:r>
                        <a:rPr lang="en-US">
                          <a:latin typeface="+mj-lt"/>
                        </a:rPr>
                        <a:t>0</a:t>
                      </a:r>
                    </a:p>
                  </a:txBody>
                  <a:tcPr/>
                </a:tc>
                <a:extLst>
                  <a:ext uri="{0D108BD9-81ED-4DB2-BD59-A6C34878D82A}">
                    <a16:rowId xmlns:a16="http://schemas.microsoft.com/office/drawing/2014/main" val="10006"/>
                  </a:ext>
                </a:extLst>
              </a:tr>
              <a:tr h="370840">
                <a:tc>
                  <a:txBody>
                    <a:bodyPr/>
                    <a:lstStyle/>
                    <a:p>
                      <a:pPr algn="ctr"/>
                      <a:r>
                        <a:rPr lang="en-US">
                          <a:latin typeface="+mj-lt"/>
                        </a:rPr>
                        <a:t>-</a:t>
                      </a:r>
                    </a:p>
                  </a:txBody>
                  <a:tcPr/>
                </a:tc>
                <a:tc>
                  <a:txBody>
                    <a:bodyPr/>
                    <a:lstStyle/>
                    <a:p>
                      <a:pPr algn="ctr"/>
                      <a:r>
                        <a:rPr lang="en-US">
                          <a:latin typeface="+mj-lt"/>
                        </a:rPr>
                        <a:t>0</a:t>
                      </a:r>
                    </a:p>
                  </a:txBody>
                  <a:tcPr/>
                </a:tc>
                <a:extLst>
                  <a:ext uri="{0D108BD9-81ED-4DB2-BD59-A6C34878D82A}">
                    <a16:rowId xmlns:a16="http://schemas.microsoft.com/office/drawing/2014/main" val="10007"/>
                  </a:ext>
                </a:extLst>
              </a:tr>
            </a:tbl>
          </a:graphicData>
        </a:graphic>
      </p:graphicFrame>
      <p:graphicFrame>
        <p:nvGraphicFramePr>
          <p:cNvPr id="9" name="Table 8"/>
          <p:cNvGraphicFramePr>
            <a:graphicFrameLocks noGrp="1"/>
          </p:cNvGraphicFramePr>
          <p:nvPr>
            <p:extLst/>
          </p:nvPr>
        </p:nvGraphicFramePr>
        <p:xfrm>
          <a:off x="2247900" y="2047627"/>
          <a:ext cx="342900" cy="2966720"/>
        </p:xfrm>
        <a:graphic>
          <a:graphicData uri="http://schemas.openxmlformats.org/drawingml/2006/table">
            <a:tbl>
              <a:tblPr firstRow="1" bandRow="1">
                <a:tableStyleId>{5C22544A-7EE6-4342-B048-85BDC9FD1C3A}</a:tableStyleId>
              </a:tblPr>
              <a:tblGrid>
                <a:gridCol w="342900">
                  <a:extLst>
                    <a:ext uri="{9D8B030D-6E8A-4147-A177-3AD203B41FA5}">
                      <a16:colId xmlns:a16="http://schemas.microsoft.com/office/drawing/2014/main" val="20000"/>
                    </a:ext>
                  </a:extLst>
                </a:gridCol>
              </a:tblGrid>
              <a:tr h="370840">
                <a:tc>
                  <a:txBody>
                    <a:bodyPr/>
                    <a:lstStyle/>
                    <a:p>
                      <a:pPr algn="ctr"/>
                      <a:r>
                        <a:rPr lang="en-US" b="0">
                          <a:solidFill>
                            <a:srgbClr val="000000"/>
                          </a:solidFill>
                          <a:latin typeface="+mj-lt"/>
                        </a:rPr>
                        <a:t>0</a:t>
                      </a:r>
                    </a:p>
                  </a:txBody>
                  <a:tcPr>
                    <a:solidFill>
                      <a:schemeClr val="bg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atin typeface="+mj-lt"/>
                        </a:rPr>
                        <a:t>1</a:t>
                      </a:r>
                    </a:p>
                  </a:txBody>
                  <a:tcPr/>
                </a:tc>
                <a:extLst>
                  <a:ext uri="{0D108BD9-81ED-4DB2-BD59-A6C34878D82A}">
                    <a16:rowId xmlns:a16="http://schemas.microsoft.com/office/drawing/2014/main" val="10001"/>
                  </a:ext>
                </a:extLst>
              </a:tr>
              <a:tr h="370840">
                <a:tc>
                  <a:txBody>
                    <a:bodyPr/>
                    <a:lstStyle/>
                    <a:p>
                      <a:pPr algn="ctr"/>
                      <a:r>
                        <a:rPr lang="en-US">
                          <a:latin typeface="+mj-lt"/>
                        </a:rPr>
                        <a:t>2</a:t>
                      </a:r>
                    </a:p>
                  </a:txBody>
                  <a:tcPr/>
                </a:tc>
                <a:extLst>
                  <a:ext uri="{0D108BD9-81ED-4DB2-BD59-A6C34878D82A}">
                    <a16:rowId xmlns:a16="http://schemas.microsoft.com/office/drawing/2014/main" val="10002"/>
                  </a:ext>
                </a:extLst>
              </a:tr>
              <a:tr h="370840">
                <a:tc>
                  <a:txBody>
                    <a:bodyPr/>
                    <a:lstStyle/>
                    <a:p>
                      <a:pPr algn="ctr"/>
                      <a:r>
                        <a:rPr lang="en-US">
                          <a:latin typeface="+mj-lt"/>
                        </a:rPr>
                        <a:t>3</a:t>
                      </a:r>
                    </a:p>
                  </a:txBody>
                  <a:tcPr/>
                </a:tc>
                <a:extLst>
                  <a:ext uri="{0D108BD9-81ED-4DB2-BD59-A6C34878D82A}">
                    <a16:rowId xmlns:a16="http://schemas.microsoft.com/office/drawing/2014/main" val="10003"/>
                  </a:ext>
                </a:extLst>
              </a:tr>
              <a:tr h="370840">
                <a:tc>
                  <a:txBody>
                    <a:bodyPr/>
                    <a:lstStyle/>
                    <a:p>
                      <a:pPr algn="ctr"/>
                      <a:r>
                        <a:rPr lang="en-US">
                          <a:latin typeface="+mj-lt"/>
                        </a:rPr>
                        <a:t>4</a:t>
                      </a:r>
                    </a:p>
                  </a:txBody>
                  <a:tcPr/>
                </a:tc>
                <a:extLst>
                  <a:ext uri="{0D108BD9-81ED-4DB2-BD59-A6C34878D82A}">
                    <a16:rowId xmlns:a16="http://schemas.microsoft.com/office/drawing/2014/main" val="10004"/>
                  </a:ext>
                </a:extLst>
              </a:tr>
              <a:tr h="370840">
                <a:tc>
                  <a:txBody>
                    <a:bodyPr/>
                    <a:lstStyle/>
                    <a:p>
                      <a:pPr algn="ctr"/>
                      <a:r>
                        <a:rPr lang="en-US">
                          <a:latin typeface="+mj-lt"/>
                        </a:rPr>
                        <a:t>5</a:t>
                      </a:r>
                    </a:p>
                  </a:txBody>
                  <a:tcPr/>
                </a:tc>
                <a:extLst>
                  <a:ext uri="{0D108BD9-81ED-4DB2-BD59-A6C34878D82A}">
                    <a16:rowId xmlns:a16="http://schemas.microsoft.com/office/drawing/2014/main" val="10005"/>
                  </a:ext>
                </a:extLst>
              </a:tr>
              <a:tr h="370840">
                <a:tc>
                  <a:txBody>
                    <a:bodyPr/>
                    <a:lstStyle/>
                    <a:p>
                      <a:pPr algn="ctr"/>
                      <a:r>
                        <a:rPr lang="en-US">
                          <a:latin typeface="+mj-lt"/>
                        </a:rPr>
                        <a:t>6</a:t>
                      </a:r>
                    </a:p>
                  </a:txBody>
                  <a:tcPr/>
                </a:tc>
                <a:extLst>
                  <a:ext uri="{0D108BD9-81ED-4DB2-BD59-A6C34878D82A}">
                    <a16:rowId xmlns:a16="http://schemas.microsoft.com/office/drawing/2014/main" val="10006"/>
                  </a:ext>
                </a:extLst>
              </a:tr>
              <a:tr h="370840">
                <a:tc>
                  <a:txBody>
                    <a:bodyPr/>
                    <a:lstStyle/>
                    <a:p>
                      <a:pPr algn="ctr"/>
                      <a:r>
                        <a:rPr lang="en-US">
                          <a:latin typeface="+mj-lt"/>
                        </a:rPr>
                        <a:t>7</a:t>
                      </a:r>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2080260" y="5143867"/>
            <a:ext cx="1699260" cy="369332"/>
          </a:xfrm>
          <a:prstGeom prst="rect">
            <a:avLst/>
          </a:prstGeom>
          <a:noFill/>
        </p:spPr>
        <p:txBody>
          <a:bodyPr wrap="square" rtlCol="0">
            <a:spAutoFit/>
          </a:bodyPr>
          <a:lstStyle/>
          <a:p>
            <a:pPr algn="ctr" eaLnBrk="0" fontAlgn="base" hangingPunct="0">
              <a:spcBef>
                <a:spcPct val="0"/>
              </a:spcBef>
              <a:spcAft>
                <a:spcPct val="0"/>
              </a:spcAft>
            </a:pPr>
            <a:r>
              <a:rPr lang="en-US">
                <a:solidFill>
                  <a:srgbClr val="000000"/>
                </a:solidFill>
                <a:latin typeface="Arial" charset="0"/>
              </a:rPr>
              <a:t>Bảng trang</a:t>
            </a:r>
          </a:p>
        </p:txBody>
      </p:sp>
      <p:sp>
        <p:nvSpPr>
          <p:cNvPr id="11" name="Rounded Rectangular Callout 10"/>
          <p:cNvSpPr/>
          <p:nvPr/>
        </p:nvSpPr>
        <p:spPr bwMode="auto">
          <a:xfrm>
            <a:off x="1851417" y="1412081"/>
            <a:ext cx="1425183" cy="340519"/>
          </a:xfrm>
          <a:prstGeom prst="wedgeRoundRectCallout">
            <a:avLst>
              <a:gd name="adj1" fmla="val 23730"/>
              <a:gd name="adj2" fmla="val 165880"/>
              <a:gd name="adj3" fmla="val 16667"/>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r>
              <a:rPr lang="en-US" sz="1400">
                <a:solidFill>
                  <a:srgbClr val="000000"/>
                </a:solidFill>
                <a:latin typeface="Arial" charset="0"/>
              </a:rPr>
              <a:t>Số khung trang</a:t>
            </a:r>
            <a:endParaRPr lang="en-US" sz="1600">
              <a:solidFill>
                <a:srgbClr val="000000"/>
              </a:solidFill>
              <a:latin typeface="Arial" charset="0"/>
            </a:endParaRPr>
          </a:p>
        </p:txBody>
      </p:sp>
      <p:grpSp>
        <p:nvGrpSpPr>
          <p:cNvPr id="12" name="Group 11"/>
          <p:cNvGrpSpPr/>
          <p:nvPr/>
        </p:nvGrpSpPr>
        <p:grpSpPr>
          <a:xfrm>
            <a:off x="228600" y="1182469"/>
            <a:ext cx="1699260" cy="5065931"/>
            <a:chOff x="228600" y="1182469"/>
            <a:chExt cx="1699260" cy="5065931"/>
          </a:xfrm>
        </p:grpSpPr>
        <p:grpSp>
          <p:nvGrpSpPr>
            <p:cNvPr id="13" name="Group 12"/>
            <p:cNvGrpSpPr/>
            <p:nvPr/>
          </p:nvGrpSpPr>
          <p:grpSpPr>
            <a:xfrm>
              <a:off x="228600" y="1182469"/>
              <a:ext cx="1699260" cy="5065931"/>
              <a:chOff x="228600" y="1182469"/>
              <a:chExt cx="1699260" cy="5065931"/>
            </a:xfrm>
          </p:grpSpPr>
          <p:grpSp>
            <p:nvGrpSpPr>
              <p:cNvPr id="15" name="Group 14"/>
              <p:cNvGrpSpPr/>
              <p:nvPr/>
            </p:nvGrpSpPr>
            <p:grpSpPr>
              <a:xfrm>
                <a:off x="228600" y="1182469"/>
                <a:ext cx="1699260" cy="5065931"/>
                <a:chOff x="228600" y="1182469"/>
                <a:chExt cx="1699260" cy="5065931"/>
              </a:xfrm>
            </p:grpSpPr>
            <p:grpSp>
              <p:nvGrpSpPr>
                <p:cNvPr id="20" name="Group 19"/>
                <p:cNvGrpSpPr/>
                <p:nvPr/>
              </p:nvGrpSpPr>
              <p:grpSpPr>
                <a:xfrm>
                  <a:off x="457200" y="1821547"/>
                  <a:ext cx="960120" cy="4426853"/>
                  <a:chOff x="457200" y="1676400"/>
                  <a:chExt cx="960120" cy="4426853"/>
                </a:xfrm>
              </p:grpSpPr>
              <p:grpSp>
                <p:nvGrpSpPr>
                  <p:cNvPr id="22" name="Group 21"/>
                  <p:cNvGrpSpPr/>
                  <p:nvPr/>
                </p:nvGrpSpPr>
                <p:grpSpPr>
                  <a:xfrm>
                    <a:off x="868680" y="1737360"/>
                    <a:ext cx="548640" cy="4297680"/>
                    <a:chOff x="457200" y="1752600"/>
                    <a:chExt cx="548640" cy="4297680"/>
                  </a:xfrm>
                </p:grpSpPr>
                <p:sp>
                  <p:nvSpPr>
                    <p:cNvPr id="24" name="Rectangle 23"/>
                    <p:cNvSpPr/>
                    <p:nvPr/>
                  </p:nvSpPr>
                  <p:spPr bwMode="auto">
                    <a:xfrm>
                      <a:off x="457200" y="1752600"/>
                      <a:ext cx="548640" cy="429768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cxnSp>
                  <p:nvCxnSpPr>
                    <p:cNvPr id="25" name="Straight Connector 24"/>
                    <p:cNvCxnSpPr/>
                    <p:nvPr/>
                  </p:nvCxnSpPr>
                  <p:spPr bwMode="auto">
                    <a:xfrm>
                      <a:off x="457200" y="227076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p:nvPr/>
                  </p:nvCxnSpPr>
                  <p:spPr bwMode="auto">
                    <a:xfrm>
                      <a:off x="457200" y="278892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a:off x="457200" y="333756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p:nvPr/>
                  </p:nvCxnSpPr>
                  <p:spPr bwMode="auto">
                    <a:xfrm>
                      <a:off x="457200" y="388620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457200" y="443484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p:nvPr/>
                  </p:nvCxnSpPr>
                  <p:spPr bwMode="auto">
                    <a:xfrm>
                      <a:off x="457200" y="501396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a:off x="457200" y="5547360"/>
                      <a:ext cx="548640" cy="0"/>
                    </a:xfrm>
                    <a:prstGeom prst="line">
                      <a:avLst/>
                    </a:prstGeom>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 name="TextBox 22"/>
                  <p:cNvSpPr txBox="1"/>
                  <p:nvPr/>
                </p:nvSpPr>
                <p:spPr>
                  <a:xfrm>
                    <a:off x="457200" y="1676400"/>
                    <a:ext cx="381000" cy="4426853"/>
                  </a:xfrm>
                  <a:prstGeom prst="rect">
                    <a:avLst/>
                  </a:prstGeom>
                  <a:noFill/>
                </p:spPr>
                <p:txBody>
                  <a:bodyPr wrap="square" rtlCol="0">
                    <a:spAutoFit/>
                  </a:bodyPr>
                  <a:lstStyle/>
                  <a:p>
                    <a:pPr algn="ctr" eaLnBrk="0" fontAlgn="base" hangingPunct="0">
                      <a:lnSpc>
                        <a:spcPts val="4000"/>
                      </a:lnSpc>
                      <a:spcBef>
                        <a:spcPct val="0"/>
                      </a:spcBef>
                      <a:spcAft>
                        <a:spcPct val="0"/>
                      </a:spcAft>
                    </a:pPr>
                    <a:r>
                      <a:rPr lang="en-US" sz="2000">
                        <a:solidFill>
                          <a:srgbClr val="000000"/>
                        </a:solidFill>
                        <a:latin typeface="Arial" charset="0"/>
                      </a:rPr>
                      <a:t>0</a:t>
                    </a:r>
                  </a:p>
                  <a:p>
                    <a:pPr algn="ctr" eaLnBrk="0" fontAlgn="base" hangingPunct="0">
                      <a:lnSpc>
                        <a:spcPts val="4000"/>
                      </a:lnSpc>
                      <a:spcBef>
                        <a:spcPct val="0"/>
                      </a:spcBef>
                      <a:spcAft>
                        <a:spcPct val="0"/>
                      </a:spcAft>
                    </a:pPr>
                    <a:r>
                      <a:rPr lang="en-US" sz="2000">
                        <a:solidFill>
                          <a:srgbClr val="000000"/>
                        </a:solidFill>
                        <a:latin typeface="Arial" charset="0"/>
                      </a:rPr>
                      <a:t>1</a:t>
                    </a:r>
                  </a:p>
                  <a:p>
                    <a:pPr algn="ctr" eaLnBrk="0" fontAlgn="base" hangingPunct="0">
                      <a:lnSpc>
                        <a:spcPts val="4000"/>
                      </a:lnSpc>
                      <a:spcBef>
                        <a:spcPts val="600"/>
                      </a:spcBef>
                      <a:spcAft>
                        <a:spcPct val="0"/>
                      </a:spcAft>
                    </a:pPr>
                    <a:r>
                      <a:rPr lang="en-US" sz="2000">
                        <a:solidFill>
                          <a:srgbClr val="000000"/>
                        </a:solidFill>
                        <a:latin typeface="Arial" charset="0"/>
                      </a:rPr>
                      <a:t>2</a:t>
                    </a:r>
                  </a:p>
                  <a:p>
                    <a:pPr algn="ctr" eaLnBrk="0" fontAlgn="base" hangingPunct="0">
                      <a:lnSpc>
                        <a:spcPts val="4000"/>
                      </a:lnSpc>
                      <a:spcBef>
                        <a:spcPct val="0"/>
                      </a:spcBef>
                      <a:spcAft>
                        <a:spcPct val="0"/>
                      </a:spcAft>
                    </a:pPr>
                    <a:r>
                      <a:rPr lang="en-US" sz="2000">
                        <a:solidFill>
                          <a:srgbClr val="000000"/>
                        </a:solidFill>
                        <a:latin typeface="Arial" charset="0"/>
                      </a:rPr>
                      <a:t>3</a:t>
                    </a:r>
                  </a:p>
                  <a:p>
                    <a:pPr algn="ctr" eaLnBrk="0" fontAlgn="base" hangingPunct="0">
                      <a:lnSpc>
                        <a:spcPts val="4000"/>
                      </a:lnSpc>
                      <a:spcBef>
                        <a:spcPts val="600"/>
                      </a:spcBef>
                      <a:spcAft>
                        <a:spcPct val="0"/>
                      </a:spcAft>
                    </a:pPr>
                    <a:r>
                      <a:rPr lang="en-US" sz="2000">
                        <a:solidFill>
                          <a:srgbClr val="000000"/>
                        </a:solidFill>
                        <a:latin typeface="Arial" charset="0"/>
                      </a:rPr>
                      <a:t>4</a:t>
                    </a:r>
                  </a:p>
                  <a:p>
                    <a:pPr algn="ctr" eaLnBrk="0" fontAlgn="base" hangingPunct="0">
                      <a:lnSpc>
                        <a:spcPts val="4000"/>
                      </a:lnSpc>
                      <a:spcBef>
                        <a:spcPts val="300"/>
                      </a:spcBef>
                      <a:spcAft>
                        <a:spcPct val="0"/>
                      </a:spcAft>
                    </a:pPr>
                    <a:r>
                      <a:rPr lang="en-US" sz="2000">
                        <a:solidFill>
                          <a:srgbClr val="000000"/>
                        </a:solidFill>
                        <a:latin typeface="Arial" charset="0"/>
                      </a:rPr>
                      <a:t>5</a:t>
                    </a:r>
                  </a:p>
                  <a:p>
                    <a:pPr algn="ctr" eaLnBrk="0" fontAlgn="base" hangingPunct="0">
                      <a:lnSpc>
                        <a:spcPts val="4000"/>
                      </a:lnSpc>
                      <a:spcBef>
                        <a:spcPct val="0"/>
                      </a:spcBef>
                      <a:spcAft>
                        <a:spcPct val="0"/>
                      </a:spcAft>
                    </a:pPr>
                    <a:r>
                      <a:rPr lang="en-US" sz="2000">
                        <a:solidFill>
                          <a:srgbClr val="000000"/>
                        </a:solidFill>
                        <a:latin typeface="Arial" charset="0"/>
                      </a:rPr>
                      <a:t>6</a:t>
                    </a:r>
                  </a:p>
                  <a:p>
                    <a:pPr algn="ctr" eaLnBrk="0" fontAlgn="base" hangingPunct="0">
                      <a:lnSpc>
                        <a:spcPts val="4000"/>
                      </a:lnSpc>
                      <a:spcBef>
                        <a:spcPct val="0"/>
                      </a:spcBef>
                      <a:spcAft>
                        <a:spcPct val="0"/>
                      </a:spcAft>
                    </a:pPr>
                    <a:r>
                      <a:rPr lang="en-US" sz="2000">
                        <a:solidFill>
                          <a:srgbClr val="000000"/>
                        </a:solidFill>
                        <a:latin typeface="Arial" charset="0"/>
                      </a:rPr>
                      <a:t>7</a:t>
                    </a:r>
                  </a:p>
                </p:txBody>
              </p:sp>
            </p:grpSp>
            <p:sp>
              <p:nvSpPr>
                <p:cNvPr id="21" name="TextBox 20"/>
                <p:cNvSpPr txBox="1"/>
                <p:nvPr/>
              </p:nvSpPr>
              <p:spPr>
                <a:xfrm>
                  <a:off x="228600" y="1182469"/>
                  <a:ext cx="1699260" cy="646331"/>
                </a:xfrm>
                <a:prstGeom prst="rect">
                  <a:avLst/>
                </a:prstGeom>
                <a:noFill/>
              </p:spPr>
              <p:txBody>
                <a:bodyPr wrap="square" rtlCol="0">
                  <a:spAutoFit/>
                </a:bodyPr>
                <a:lstStyle/>
                <a:p>
                  <a:pPr algn="ctr" eaLnBrk="0" fontAlgn="base" hangingPunct="0">
                    <a:spcBef>
                      <a:spcPct val="0"/>
                    </a:spcBef>
                    <a:spcAft>
                      <a:spcPct val="0"/>
                    </a:spcAft>
                  </a:pPr>
                  <a:r>
                    <a:rPr lang="en-US">
                      <a:solidFill>
                        <a:srgbClr val="000000"/>
                      </a:solidFill>
                      <a:latin typeface="Arial" charset="0"/>
                    </a:rPr>
                    <a:t>Không gian địa chỉ ảo</a:t>
                  </a:r>
                </a:p>
              </p:txBody>
            </p:sp>
          </p:grpSp>
          <p:sp>
            <p:nvSpPr>
              <p:cNvPr id="16" name="TextBox 15"/>
              <p:cNvSpPr txBox="1"/>
              <p:nvPr/>
            </p:nvSpPr>
            <p:spPr>
              <a:xfrm>
                <a:off x="868680" y="1914307"/>
                <a:ext cx="54864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A</a:t>
                </a:r>
              </a:p>
            </p:txBody>
          </p:sp>
          <p:sp>
            <p:nvSpPr>
              <p:cNvPr id="17" name="TextBox 16"/>
              <p:cNvSpPr txBox="1"/>
              <p:nvPr/>
            </p:nvSpPr>
            <p:spPr>
              <a:xfrm>
                <a:off x="899160" y="2438400"/>
                <a:ext cx="54864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B</a:t>
                </a:r>
              </a:p>
            </p:txBody>
          </p:sp>
          <p:sp>
            <p:nvSpPr>
              <p:cNvPr id="18" name="TextBox 17"/>
              <p:cNvSpPr txBox="1"/>
              <p:nvPr/>
            </p:nvSpPr>
            <p:spPr>
              <a:xfrm>
                <a:off x="855529" y="2952690"/>
                <a:ext cx="54864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C</a:t>
                </a:r>
              </a:p>
            </p:txBody>
          </p:sp>
          <p:sp>
            <p:nvSpPr>
              <p:cNvPr id="19" name="TextBox 18"/>
              <p:cNvSpPr txBox="1"/>
              <p:nvPr/>
            </p:nvSpPr>
            <p:spPr>
              <a:xfrm>
                <a:off x="868680" y="3471614"/>
                <a:ext cx="54864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D</a:t>
                </a:r>
              </a:p>
            </p:txBody>
          </p:sp>
        </p:grpSp>
        <p:sp>
          <p:nvSpPr>
            <p:cNvPr id="14" name="TextBox 13"/>
            <p:cNvSpPr txBox="1"/>
            <p:nvPr/>
          </p:nvSpPr>
          <p:spPr>
            <a:xfrm>
              <a:off x="868680" y="4024124"/>
              <a:ext cx="54864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E</a:t>
              </a:r>
            </a:p>
          </p:txBody>
        </p:sp>
      </p:grpSp>
      <p:grpSp>
        <p:nvGrpSpPr>
          <p:cNvPr id="32" name="Group 31"/>
          <p:cNvGrpSpPr/>
          <p:nvPr/>
        </p:nvGrpSpPr>
        <p:grpSpPr>
          <a:xfrm>
            <a:off x="3657600" y="1167335"/>
            <a:ext cx="2690721" cy="5280090"/>
            <a:chOff x="3657600" y="1167335"/>
            <a:chExt cx="2690721" cy="5280090"/>
          </a:xfrm>
        </p:grpSpPr>
        <p:grpSp>
          <p:nvGrpSpPr>
            <p:cNvPr id="33" name="Group 32"/>
            <p:cNvGrpSpPr/>
            <p:nvPr/>
          </p:nvGrpSpPr>
          <p:grpSpPr>
            <a:xfrm>
              <a:off x="3657600" y="1167335"/>
              <a:ext cx="2690721" cy="5280090"/>
              <a:chOff x="3657600" y="1167335"/>
              <a:chExt cx="2690721" cy="5280090"/>
            </a:xfrm>
          </p:grpSpPr>
          <p:sp>
            <p:nvSpPr>
              <p:cNvPr id="35" name="TextBox 34"/>
              <p:cNvSpPr txBox="1"/>
              <p:nvPr/>
            </p:nvSpPr>
            <p:spPr>
              <a:xfrm>
                <a:off x="4549140" y="1635851"/>
                <a:ext cx="533400" cy="400110"/>
              </a:xfrm>
              <a:prstGeom prst="rect">
                <a:avLst/>
              </a:prstGeom>
              <a:noFill/>
            </p:spPr>
            <p:txBody>
              <a:bodyPr wrap="square" rtlCol="0">
                <a:spAutoFit/>
              </a:bodyPr>
              <a:lstStyle/>
              <a:p>
                <a:pPr algn="ctr" eaLnBrk="0" fontAlgn="base" hangingPunct="0">
                  <a:spcBef>
                    <a:spcPct val="0"/>
                  </a:spcBef>
                  <a:spcAft>
                    <a:spcPct val="0"/>
                  </a:spcAft>
                </a:pPr>
                <a:endParaRPr lang="en-US" sz="2000" b="1">
                  <a:solidFill>
                    <a:srgbClr val="000000"/>
                  </a:solidFill>
                  <a:latin typeface="Arial" charset="0"/>
                </a:endParaRPr>
              </a:p>
            </p:txBody>
          </p:sp>
          <p:sp>
            <p:nvSpPr>
              <p:cNvPr id="36" name="TextBox 35"/>
              <p:cNvSpPr txBox="1"/>
              <p:nvPr/>
            </p:nvSpPr>
            <p:spPr>
              <a:xfrm>
                <a:off x="4572000" y="3000428"/>
                <a:ext cx="53340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C</a:t>
                </a:r>
              </a:p>
            </p:txBody>
          </p:sp>
          <p:grpSp>
            <p:nvGrpSpPr>
              <p:cNvPr id="37" name="Group 36"/>
              <p:cNvGrpSpPr/>
              <p:nvPr/>
            </p:nvGrpSpPr>
            <p:grpSpPr>
              <a:xfrm>
                <a:off x="3657600" y="1167335"/>
                <a:ext cx="2690721" cy="5280090"/>
                <a:chOff x="3657600" y="1167335"/>
                <a:chExt cx="2690721" cy="5280090"/>
              </a:xfrm>
            </p:grpSpPr>
            <p:sp>
              <p:nvSpPr>
                <p:cNvPr id="38" name="TextBox 37"/>
                <p:cNvSpPr txBox="1"/>
                <p:nvPr/>
              </p:nvSpPr>
              <p:spPr>
                <a:xfrm>
                  <a:off x="3657600" y="1167335"/>
                  <a:ext cx="2690721" cy="369332"/>
                </a:xfrm>
                <a:prstGeom prst="rect">
                  <a:avLst/>
                </a:prstGeom>
                <a:noFill/>
              </p:spPr>
              <p:txBody>
                <a:bodyPr wrap="square" rtlCol="0">
                  <a:spAutoFit/>
                </a:bodyPr>
                <a:lstStyle/>
                <a:p>
                  <a:pPr algn="ctr" eaLnBrk="0" fontAlgn="base" hangingPunct="0">
                    <a:spcBef>
                      <a:spcPct val="0"/>
                    </a:spcBef>
                    <a:spcAft>
                      <a:spcPct val="0"/>
                    </a:spcAft>
                  </a:pPr>
                  <a:r>
                    <a:rPr lang="en-US">
                      <a:solidFill>
                        <a:srgbClr val="000000"/>
                      </a:solidFill>
                      <a:latin typeface="Arial" charset="0"/>
                    </a:rPr>
                    <a:t>Không gian địa chỉ vật lý</a:t>
                  </a:r>
                </a:p>
              </p:txBody>
            </p:sp>
            <p:grpSp>
              <p:nvGrpSpPr>
                <p:cNvPr id="39" name="Group 38"/>
                <p:cNvGrpSpPr/>
                <p:nvPr/>
              </p:nvGrpSpPr>
              <p:grpSpPr>
                <a:xfrm>
                  <a:off x="4547173" y="1600200"/>
                  <a:ext cx="939227" cy="4847225"/>
                  <a:chOff x="4547173" y="1828800"/>
                  <a:chExt cx="939227" cy="4847225"/>
                </a:xfrm>
              </p:grpSpPr>
              <p:sp>
                <p:nvSpPr>
                  <p:cNvPr id="40" name="TextBox 39"/>
                  <p:cNvSpPr txBox="1"/>
                  <p:nvPr/>
                </p:nvSpPr>
                <p:spPr>
                  <a:xfrm>
                    <a:off x="5105400" y="1864451"/>
                    <a:ext cx="381000" cy="4811574"/>
                  </a:xfrm>
                  <a:prstGeom prst="rect">
                    <a:avLst/>
                  </a:prstGeom>
                  <a:noFill/>
                </p:spPr>
                <p:txBody>
                  <a:bodyPr wrap="square" rtlCol="0">
                    <a:spAutoFit/>
                  </a:bodyPr>
                  <a:lstStyle/>
                  <a:p>
                    <a:pPr algn="ctr" eaLnBrk="0" fontAlgn="base" hangingPunct="0">
                      <a:lnSpc>
                        <a:spcPts val="3500"/>
                      </a:lnSpc>
                      <a:spcAft>
                        <a:spcPct val="0"/>
                      </a:spcAft>
                    </a:pPr>
                    <a:r>
                      <a:rPr lang="en-US" sz="2000">
                        <a:solidFill>
                          <a:srgbClr val="000000"/>
                        </a:solidFill>
                        <a:latin typeface="Arial" charset="0"/>
                      </a:rPr>
                      <a:t>0</a:t>
                    </a:r>
                  </a:p>
                  <a:p>
                    <a:pPr algn="ctr" eaLnBrk="0" fontAlgn="base" hangingPunct="0">
                      <a:lnSpc>
                        <a:spcPts val="3500"/>
                      </a:lnSpc>
                      <a:spcAft>
                        <a:spcPct val="0"/>
                      </a:spcAft>
                    </a:pPr>
                    <a:r>
                      <a:rPr lang="en-US" sz="2000">
                        <a:solidFill>
                          <a:srgbClr val="000000"/>
                        </a:solidFill>
                        <a:latin typeface="Arial" charset="0"/>
                      </a:rPr>
                      <a:t>1</a:t>
                    </a:r>
                  </a:p>
                  <a:p>
                    <a:pPr algn="ctr" eaLnBrk="0" fontAlgn="base" hangingPunct="0">
                      <a:lnSpc>
                        <a:spcPts val="3500"/>
                      </a:lnSpc>
                      <a:spcAft>
                        <a:spcPct val="0"/>
                      </a:spcAft>
                    </a:pPr>
                    <a:r>
                      <a:rPr lang="en-US" sz="2000">
                        <a:solidFill>
                          <a:srgbClr val="000000"/>
                        </a:solidFill>
                        <a:latin typeface="Arial" charset="0"/>
                      </a:rPr>
                      <a:t>2</a:t>
                    </a:r>
                  </a:p>
                  <a:p>
                    <a:pPr algn="ctr" eaLnBrk="0" fontAlgn="base" hangingPunct="0">
                      <a:lnSpc>
                        <a:spcPts val="3500"/>
                      </a:lnSpc>
                      <a:spcAft>
                        <a:spcPct val="0"/>
                      </a:spcAft>
                    </a:pPr>
                    <a:r>
                      <a:rPr lang="en-US" sz="2000">
                        <a:solidFill>
                          <a:srgbClr val="000000"/>
                        </a:solidFill>
                        <a:latin typeface="Arial" charset="0"/>
                      </a:rPr>
                      <a:t>3</a:t>
                    </a:r>
                  </a:p>
                  <a:p>
                    <a:pPr algn="ctr" eaLnBrk="0" fontAlgn="base" hangingPunct="0">
                      <a:lnSpc>
                        <a:spcPts val="3500"/>
                      </a:lnSpc>
                      <a:spcAft>
                        <a:spcPct val="0"/>
                      </a:spcAft>
                    </a:pPr>
                    <a:r>
                      <a:rPr lang="en-US" sz="2000">
                        <a:solidFill>
                          <a:srgbClr val="000000"/>
                        </a:solidFill>
                        <a:latin typeface="Arial" charset="0"/>
                      </a:rPr>
                      <a:t>4</a:t>
                    </a:r>
                  </a:p>
                  <a:p>
                    <a:pPr algn="ctr" eaLnBrk="0" fontAlgn="base" hangingPunct="0">
                      <a:lnSpc>
                        <a:spcPts val="3500"/>
                      </a:lnSpc>
                      <a:spcBef>
                        <a:spcPts val="600"/>
                      </a:spcBef>
                      <a:spcAft>
                        <a:spcPct val="0"/>
                      </a:spcAft>
                    </a:pPr>
                    <a:r>
                      <a:rPr lang="en-US" sz="2000">
                        <a:solidFill>
                          <a:srgbClr val="000000"/>
                        </a:solidFill>
                        <a:latin typeface="Arial" charset="0"/>
                      </a:rPr>
                      <a:t>5</a:t>
                    </a:r>
                  </a:p>
                  <a:p>
                    <a:pPr algn="ctr" eaLnBrk="0" fontAlgn="base" hangingPunct="0">
                      <a:lnSpc>
                        <a:spcPts val="3500"/>
                      </a:lnSpc>
                      <a:spcBef>
                        <a:spcPts val="300"/>
                      </a:spcBef>
                      <a:spcAft>
                        <a:spcPct val="0"/>
                      </a:spcAft>
                    </a:pPr>
                    <a:r>
                      <a:rPr lang="en-US" sz="2000">
                        <a:solidFill>
                          <a:srgbClr val="000000"/>
                        </a:solidFill>
                        <a:latin typeface="Arial" charset="0"/>
                      </a:rPr>
                      <a:t>6</a:t>
                    </a:r>
                  </a:p>
                  <a:p>
                    <a:pPr algn="ctr" eaLnBrk="0" fontAlgn="base" hangingPunct="0">
                      <a:lnSpc>
                        <a:spcPts val="3500"/>
                      </a:lnSpc>
                      <a:spcBef>
                        <a:spcPts val="300"/>
                      </a:spcBef>
                      <a:spcAft>
                        <a:spcPct val="0"/>
                      </a:spcAft>
                    </a:pPr>
                    <a:r>
                      <a:rPr lang="en-US" sz="2000">
                        <a:solidFill>
                          <a:srgbClr val="000000"/>
                        </a:solidFill>
                        <a:latin typeface="Arial" charset="0"/>
                      </a:rPr>
                      <a:t>7</a:t>
                    </a:r>
                  </a:p>
                  <a:p>
                    <a:pPr algn="ctr" eaLnBrk="0" fontAlgn="base" hangingPunct="0">
                      <a:lnSpc>
                        <a:spcPts val="3500"/>
                      </a:lnSpc>
                      <a:spcBef>
                        <a:spcPts val="600"/>
                      </a:spcBef>
                      <a:spcAft>
                        <a:spcPct val="0"/>
                      </a:spcAft>
                    </a:pPr>
                    <a:r>
                      <a:rPr lang="en-US" sz="2000">
                        <a:solidFill>
                          <a:srgbClr val="000000"/>
                        </a:solidFill>
                        <a:latin typeface="Arial" charset="0"/>
                      </a:rPr>
                      <a:t>8</a:t>
                    </a:r>
                  </a:p>
                  <a:p>
                    <a:pPr algn="ctr" eaLnBrk="0" fontAlgn="base" hangingPunct="0">
                      <a:lnSpc>
                        <a:spcPts val="3500"/>
                      </a:lnSpc>
                      <a:spcAft>
                        <a:spcPct val="0"/>
                      </a:spcAft>
                    </a:pPr>
                    <a:r>
                      <a:rPr lang="en-US" sz="2000">
                        <a:solidFill>
                          <a:srgbClr val="000000"/>
                        </a:solidFill>
                        <a:latin typeface="Arial" charset="0"/>
                      </a:rPr>
                      <a:t>9</a:t>
                    </a:r>
                  </a:p>
                </p:txBody>
              </p:sp>
              <p:grpSp>
                <p:nvGrpSpPr>
                  <p:cNvPr id="41" name="Group 40"/>
                  <p:cNvGrpSpPr/>
                  <p:nvPr/>
                </p:nvGrpSpPr>
                <p:grpSpPr>
                  <a:xfrm>
                    <a:off x="4547173" y="1828800"/>
                    <a:ext cx="543479" cy="4754880"/>
                    <a:chOff x="4547173" y="1828800"/>
                    <a:chExt cx="543479" cy="4754880"/>
                  </a:xfrm>
                </p:grpSpPr>
                <p:sp>
                  <p:nvSpPr>
                    <p:cNvPr id="42" name="Rectangle 41"/>
                    <p:cNvSpPr/>
                    <p:nvPr/>
                  </p:nvSpPr>
                  <p:spPr bwMode="auto">
                    <a:xfrm>
                      <a:off x="4549140" y="1828800"/>
                      <a:ext cx="533400" cy="475488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cxnSp>
                  <p:nvCxnSpPr>
                    <p:cNvPr id="43" name="Straight Connector 42"/>
                    <p:cNvCxnSpPr/>
                    <p:nvPr/>
                  </p:nvCxnSpPr>
                  <p:spPr bwMode="auto">
                    <a:xfrm>
                      <a:off x="4549140" y="4176744"/>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a:off x="4549140" y="2750949"/>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p:nvPr/>
                  </p:nvCxnSpPr>
                  <p:spPr bwMode="auto">
                    <a:xfrm>
                      <a:off x="4549140" y="3629138"/>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p:nvPr/>
                  </p:nvCxnSpPr>
                  <p:spPr bwMode="auto">
                    <a:xfrm>
                      <a:off x="4557252" y="3200400"/>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p:cNvCxnSpPr/>
                    <p:nvPr/>
                  </p:nvCxnSpPr>
                  <p:spPr bwMode="auto">
                    <a:xfrm>
                      <a:off x="4549140" y="2271252"/>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p:nvPr/>
                  </p:nvCxnSpPr>
                  <p:spPr bwMode="auto">
                    <a:xfrm>
                      <a:off x="4557252" y="4680156"/>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p:nvPr/>
                  </p:nvCxnSpPr>
                  <p:spPr bwMode="auto">
                    <a:xfrm>
                      <a:off x="4549140" y="5143867"/>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p:nvPr/>
                  </p:nvCxnSpPr>
                  <p:spPr bwMode="auto">
                    <a:xfrm>
                      <a:off x="4549140" y="5677267"/>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p:cNvCxnSpPr/>
                    <p:nvPr/>
                  </p:nvCxnSpPr>
                  <p:spPr bwMode="auto">
                    <a:xfrm>
                      <a:off x="4547173" y="6170355"/>
                      <a:ext cx="5334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grpSp>
        <p:sp>
          <p:nvSpPr>
            <p:cNvPr id="34" name="TextBox 33"/>
            <p:cNvSpPr txBox="1"/>
            <p:nvPr/>
          </p:nvSpPr>
          <p:spPr>
            <a:xfrm>
              <a:off x="4573229" y="3407861"/>
              <a:ext cx="53340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D</a:t>
              </a:r>
            </a:p>
          </p:txBody>
        </p:sp>
      </p:grpSp>
      <p:grpSp>
        <p:nvGrpSpPr>
          <p:cNvPr id="52" name="Group 51"/>
          <p:cNvGrpSpPr/>
          <p:nvPr/>
        </p:nvGrpSpPr>
        <p:grpSpPr>
          <a:xfrm>
            <a:off x="6204156" y="1684202"/>
            <a:ext cx="2057400" cy="3657600"/>
            <a:chOff x="6204156" y="1684202"/>
            <a:chExt cx="2057400" cy="3657600"/>
          </a:xfrm>
        </p:grpSpPr>
        <p:grpSp>
          <p:nvGrpSpPr>
            <p:cNvPr id="53" name="Group 52"/>
            <p:cNvGrpSpPr/>
            <p:nvPr/>
          </p:nvGrpSpPr>
          <p:grpSpPr>
            <a:xfrm>
              <a:off x="6204156" y="1684202"/>
              <a:ext cx="2057400" cy="3657600"/>
              <a:chOff x="6400800" y="2286000"/>
              <a:chExt cx="2057400" cy="3657600"/>
            </a:xfrm>
          </p:grpSpPr>
          <p:grpSp>
            <p:nvGrpSpPr>
              <p:cNvPr id="59" name="Group 58"/>
              <p:cNvGrpSpPr/>
              <p:nvPr/>
            </p:nvGrpSpPr>
            <p:grpSpPr>
              <a:xfrm>
                <a:off x="6400800" y="2286000"/>
                <a:ext cx="2057400" cy="3657600"/>
                <a:chOff x="6629400" y="1767348"/>
                <a:chExt cx="2057400" cy="3657600"/>
              </a:xfrm>
            </p:grpSpPr>
            <p:sp>
              <p:nvSpPr>
                <p:cNvPr id="61" name="Flowchart: Magnetic Disk 60"/>
                <p:cNvSpPr/>
                <p:nvPr/>
              </p:nvSpPr>
              <p:spPr bwMode="auto">
                <a:xfrm>
                  <a:off x="6629400" y="1767348"/>
                  <a:ext cx="2057400" cy="3657600"/>
                </a:xfrm>
                <a:prstGeom prst="flowChartMagneticDisk">
                  <a:avLst/>
                </a:prstGeom>
                <a:gradFill flip="none" rotWithShape="1">
                  <a:gsLst>
                    <a:gs pos="28000">
                      <a:schemeClr val="accent1">
                        <a:tint val="66000"/>
                        <a:satMod val="160000"/>
                      </a:schemeClr>
                    </a:gs>
                    <a:gs pos="53000">
                      <a:schemeClr val="accent1">
                        <a:tint val="44500"/>
                        <a:satMod val="160000"/>
                      </a:schemeClr>
                    </a:gs>
                    <a:gs pos="88000">
                      <a:schemeClr val="accent1">
                        <a:tint val="23500"/>
                        <a:satMod val="160000"/>
                      </a:schemeClr>
                    </a:gs>
                  </a:gsLst>
                  <a:lin ang="2700000" scaled="1"/>
                  <a:tileRect/>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62" name="Rectangle 61"/>
                <p:cNvSpPr/>
                <p:nvPr/>
              </p:nvSpPr>
              <p:spPr bwMode="auto">
                <a:xfrm>
                  <a:off x="6858000" y="3200400"/>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63" name="Rectangle 62"/>
                <p:cNvSpPr/>
                <p:nvPr/>
              </p:nvSpPr>
              <p:spPr bwMode="auto">
                <a:xfrm>
                  <a:off x="7425813" y="3200400"/>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64" name="Rectangle 63"/>
                <p:cNvSpPr/>
                <p:nvPr/>
              </p:nvSpPr>
              <p:spPr bwMode="auto">
                <a:xfrm>
                  <a:off x="8013291" y="3873910"/>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65" name="Rectangle 64"/>
                <p:cNvSpPr/>
                <p:nvPr/>
              </p:nvSpPr>
              <p:spPr bwMode="auto">
                <a:xfrm>
                  <a:off x="7429500" y="3891117"/>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66" name="Rectangle 65"/>
                <p:cNvSpPr/>
                <p:nvPr/>
              </p:nvSpPr>
              <p:spPr bwMode="auto">
                <a:xfrm>
                  <a:off x="8032956" y="4603956"/>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67" name="Rectangle 66"/>
                <p:cNvSpPr/>
                <p:nvPr/>
              </p:nvSpPr>
              <p:spPr bwMode="auto">
                <a:xfrm>
                  <a:off x="6858000" y="3886200"/>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68" name="Rectangle 67"/>
                <p:cNvSpPr/>
                <p:nvPr/>
              </p:nvSpPr>
              <p:spPr bwMode="auto">
                <a:xfrm>
                  <a:off x="7445477" y="4584292"/>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69" name="Rectangle 68"/>
                <p:cNvSpPr/>
                <p:nvPr/>
              </p:nvSpPr>
              <p:spPr bwMode="auto">
                <a:xfrm>
                  <a:off x="6858000" y="4603956"/>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70" name="Rectangle 69"/>
                <p:cNvSpPr/>
                <p:nvPr/>
              </p:nvSpPr>
              <p:spPr bwMode="auto">
                <a:xfrm>
                  <a:off x="8013291" y="3200400"/>
                  <a:ext cx="457200" cy="45720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algn="ctr" eaLnBrk="0" fontAlgn="base" hangingPunct="0">
                    <a:spcBef>
                      <a:spcPct val="0"/>
                    </a:spcBef>
                    <a:spcAft>
                      <a:spcPct val="0"/>
                    </a:spcAft>
                  </a:pPr>
                  <a:endParaRPr lang="en-US" sz="2000" b="1">
                    <a:solidFill>
                      <a:srgbClr val="FFFFFF"/>
                    </a:solidFill>
                    <a:latin typeface="Arial" charset="0"/>
                  </a:endParaRPr>
                </a:p>
              </p:txBody>
            </p:sp>
          </p:grpSp>
          <p:sp>
            <p:nvSpPr>
              <p:cNvPr id="60" name="TextBox 59"/>
              <p:cNvSpPr txBox="1"/>
              <p:nvPr/>
            </p:nvSpPr>
            <p:spPr>
              <a:xfrm>
                <a:off x="6781799" y="2771745"/>
                <a:ext cx="1327356"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FFFFFF"/>
                    </a:solidFill>
                    <a:latin typeface="Arial" charset="0"/>
                  </a:rPr>
                  <a:t>DISK</a:t>
                </a:r>
              </a:p>
            </p:txBody>
          </p:sp>
        </p:grpSp>
        <p:sp>
          <p:nvSpPr>
            <p:cNvPr id="54" name="TextBox 53"/>
            <p:cNvSpPr txBox="1"/>
            <p:nvPr/>
          </p:nvSpPr>
          <p:spPr>
            <a:xfrm>
              <a:off x="6394656" y="3145799"/>
              <a:ext cx="53340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A</a:t>
              </a:r>
            </a:p>
          </p:txBody>
        </p:sp>
        <p:sp>
          <p:nvSpPr>
            <p:cNvPr id="55" name="TextBox 54"/>
            <p:cNvSpPr txBox="1"/>
            <p:nvPr/>
          </p:nvSpPr>
          <p:spPr>
            <a:xfrm>
              <a:off x="6394656" y="3831292"/>
              <a:ext cx="53340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C</a:t>
              </a:r>
            </a:p>
          </p:txBody>
        </p:sp>
        <p:sp>
          <p:nvSpPr>
            <p:cNvPr id="56" name="TextBox 55"/>
            <p:cNvSpPr txBox="1"/>
            <p:nvPr/>
          </p:nvSpPr>
          <p:spPr>
            <a:xfrm>
              <a:off x="6982133" y="3841583"/>
              <a:ext cx="53340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D</a:t>
              </a:r>
            </a:p>
          </p:txBody>
        </p:sp>
        <p:sp>
          <p:nvSpPr>
            <p:cNvPr id="57" name="TextBox 56"/>
            <p:cNvSpPr txBox="1"/>
            <p:nvPr/>
          </p:nvSpPr>
          <p:spPr>
            <a:xfrm>
              <a:off x="7588047" y="3174344"/>
              <a:ext cx="53340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B</a:t>
              </a:r>
            </a:p>
          </p:txBody>
        </p:sp>
        <p:sp>
          <p:nvSpPr>
            <p:cNvPr id="58" name="TextBox 57"/>
            <p:cNvSpPr txBox="1"/>
            <p:nvPr/>
          </p:nvSpPr>
          <p:spPr>
            <a:xfrm>
              <a:off x="7580427" y="3821178"/>
              <a:ext cx="548640" cy="400110"/>
            </a:xfrm>
            <a:prstGeom prst="rect">
              <a:avLst/>
            </a:prstGeom>
            <a:noFill/>
          </p:spPr>
          <p:txBody>
            <a:bodyPr wrap="square" rtlCol="0">
              <a:spAutoFit/>
            </a:bodyPr>
            <a:lstStyle/>
            <a:p>
              <a:pPr algn="ctr" eaLnBrk="0" fontAlgn="base" hangingPunct="0">
                <a:spcBef>
                  <a:spcPct val="0"/>
                </a:spcBef>
                <a:spcAft>
                  <a:spcPct val="0"/>
                </a:spcAft>
              </a:pPr>
              <a:r>
                <a:rPr lang="en-US" sz="2000" b="1">
                  <a:solidFill>
                    <a:srgbClr val="000000"/>
                  </a:solidFill>
                  <a:latin typeface="Arial" charset="0"/>
                </a:rPr>
                <a:t>E</a:t>
              </a:r>
            </a:p>
          </p:txBody>
        </p:sp>
      </p:grpSp>
    </p:spTree>
    <p:extLst>
      <p:ext uri="{BB962C8B-B14F-4D97-AF65-F5344CB8AC3E}">
        <p14:creationId xmlns:p14="http://schemas.microsoft.com/office/powerpoint/2010/main" val="185568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500"/>
                            </p:stCondLst>
                            <p:childTnLst>
                              <p:par>
                                <p:cTn id="25" presetID="10" presetClass="exit" presetSubtype="0" fill="hold" grpId="1" nodeType="after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1" grpId="1"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226</a:t>
            </a:fld>
            <a:endParaRPr lang="en-US"/>
          </a:p>
        </p:txBody>
      </p:sp>
      <p:sp>
        <p:nvSpPr>
          <p:cNvPr id="5" name="Title 1"/>
          <p:cNvSpPr txBox="1">
            <a:spLocks/>
          </p:cNvSpPr>
          <p:nvPr/>
        </p:nvSpPr>
        <p:spPr>
          <a:xfrm>
            <a:off x="1281906" y="319088"/>
            <a:ext cx="5880894"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2800">
                <a:solidFill>
                  <a:schemeClr val="tx1"/>
                </a:solidFill>
                <a:latin typeface="Times New Roman" pitchFamily="18" charset="0"/>
                <a:cs typeface="Times New Roman" pitchFamily="18" charset="0"/>
              </a:rPr>
              <a:t>XỬ LÝ LỖI TRANG</a:t>
            </a:r>
          </a:p>
        </p:txBody>
      </p:sp>
      <p:sp>
        <p:nvSpPr>
          <p:cNvPr id="7" name="Rectangle 7"/>
          <p:cNvSpPr>
            <a:spLocks noChangeArrowheads="1"/>
          </p:cNvSpPr>
          <p:nvPr/>
        </p:nvSpPr>
        <p:spPr bwMode="auto">
          <a:xfrm>
            <a:off x="4725988" y="5894388"/>
            <a:ext cx="2351087"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A76E23"/>
                </a:solidFill>
                <a:latin typeface="VNI-Tekon" pitchFamily="2" charset="0"/>
              </a:rPr>
              <a:t>Bộ nhớ vật lý</a:t>
            </a:r>
          </a:p>
        </p:txBody>
      </p:sp>
      <p:grpSp>
        <p:nvGrpSpPr>
          <p:cNvPr id="8" name="Group 8"/>
          <p:cNvGrpSpPr>
            <a:grpSpLocks/>
          </p:cNvGrpSpPr>
          <p:nvPr/>
        </p:nvGrpSpPr>
        <p:grpSpPr bwMode="auto">
          <a:xfrm>
            <a:off x="4973638" y="3886200"/>
            <a:ext cx="1838325" cy="1954213"/>
            <a:chOff x="0" y="0"/>
            <a:chExt cx="20000" cy="20000"/>
          </a:xfrm>
        </p:grpSpPr>
        <p:sp>
          <p:nvSpPr>
            <p:cNvPr id="9" name="Rectangle 9"/>
            <p:cNvSpPr>
              <a:spLocks noChangeArrowheads="1"/>
            </p:cNvSpPr>
            <p:nvPr/>
          </p:nvSpPr>
          <p:spPr bwMode="auto">
            <a:xfrm>
              <a:off x="0" y="0"/>
              <a:ext cx="19639" cy="20000"/>
            </a:xfrm>
            <a:prstGeom prst="rect">
              <a:avLst/>
            </a:prstGeom>
            <a:noFill/>
            <a:ln w="381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endParaRPr lang="en-US" sz="2000" b="1">
                <a:solidFill>
                  <a:srgbClr val="002A00"/>
                </a:solidFill>
                <a:latin typeface="VNI-Tekon" pitchFamily="2" charset="0"/>
              </a:endParaRPr>
            </a:p>
            <a:p>
              <a:pPr algn="ctr" eaLnBrk="0" fontAlgn="base" hangingPunct="0">
                <a:spcBef>
                  <a:spcPct val="0"/>
                </a:spcBef>
                <a:spcAft>
                  <a:spcPct val="0"/>
                </a:spcAft>
              </a:pPr>
              <a:endParaRPr lang="fr-FR" sz="2000" b="1">
                <a:solidFill>
                  <a:srgbClr val="002A00"/>
                </a:solidFill>
                <a:latin typeface="VNI-Tekon" pitchFamily="2" charset="0"/>
              </a:endParaRPr>
            </a:p>
            <a:p>
              <a:pPr algn="ctr" eaLnBrk="0" fontAlgn="base" hangingPunct="0">
                <a:spcBef>
                  <a:spcPct val="0"/>
                </a:spcBef>
                <a:spcAft>
                  <a:spcPct val="0"/>
                </a:spcAft>
              </a:pPr>
              <a:endParaRPr lang="fr-FR" sz="2000" b="1">
                <a:solidFill>
                  <a:srgbClr val="002A00"/>
                </a:solidFill>
                <a:latin typeface="VNI-Tekon" pitchFamily="2" charset="0"/>
              </a:endParaRPr>
            </a:p>
            <a:p>
              <a:pPr algn="ctr" eaLnBrk="0" fontAlgn="base" hangingPunct="0">
                <a:spcBef>
                  <a:spcPts val="600"/>
                </a:spcBef>
                <a:spcAft>
                  <a:spcPct val="0"/>
                </a:spcAft>
              </a:pPr>
              <a:endParaRPr lang="fr-FR" sz="2000" b="1">
                <a:solidFill>
                  <a:srgbClr val="002A00"/>
                </a:solidFill>
                <a:latin typeface="VNI-Tekon" pitchFamily="2" charset="0"/>
              </a:endParaRPr>
            </a:p>
            <a:p>
              <a:pPr algn="ctr" eaLnBrk="0" fontAlgn="base" hangingPunct="0">
                <a:spcBef>
                  <a:spcPct val="0"/>
                </a:spcBef>
                <a:spcAft>
                  <a:spcPct val="0"/>
                </a:spcAft>
              </a:pPr>
              <a:endParaRPr lang="fr-FR" sz="2000" b="1">
                <a:solidFill>
                  <a:srgbClr val="002A00"/>
                </a:solidFill>
                <a:latin typeface="VNI-Tekon" pitchFamily="2" charset="0"/>
              </a:endParaRPr>
            </a:p>
            <a:p>
              <a:pPr algn="ctr" eaLnBrk="0" fontAlgn="base" hangingPunct="0">
                <a:spcBef>
                  <a:spcPct val="0"/>
                </a:spcBef>
                <a:spcAft>
                  <a:spcPct val="0"/>
                </a:spcAft>
              </a:pPr>
              <a:endParaRPr lang="fr-FR" sz="2000" b="1">
                <a:solidFill>
                  <a:srgbClr val="002A00"/>
                </a:solidFill>
                <a:latin typeface="VNI-Tekon" pitchFamily="2" charset="0"/>
              </a:endParaRPr>
            </a:p>
            <a:p>
              <a:pPr algn="ctr" eaLnBrk="0" fontAlgn="base" hangingPunct="0">
                <a:spcBef>
                  <a:spcPct val="0"/>
                </a:spcBef>
                <a:spcAft>
                  <a:spcPct val="0"/>
                </a:spcAft>
              </a:pPr>
              <a:endParaRPr lang="fr-FR" sz="2000" b="1">
                <a:solidFill>
                  <a:srgbClr val="002A00"/>
                </a:solidFill>
                <a:latin typeface="VNI-Tekon" pitchFamily="2" charset="0"/>
              </a:endParaRPr>
            </a:p>
            <a:p>
              <a:pPr algn="ctr" eaLnBrk="0" fontAlgn="base" hangingPunct="0">
                <a:spcBef>
                  <a:spcPct val="0"/>
                </a:spcBef>
                <a:spcAft>
                  <a:spcPct val="0"/>
                </a:spcAft>
              </a:pPr>
              <a:endParaRPr lang="fr-FR" sz="2000" b="1">
                <a:solidFill>
                  <a:srgbClr val="002A00"/>
                </a:solidFill>
                <a:latin typeface="VNI-Tekon" pitchFamily="2" charset="0"/>
              </a:endParaRPr>
            </a:p>
            <a:p>
              <a:pPr algn="ctr" eaLnBrk="0" fontAlgn="base" hangingPunct="0">
                <a:spcBef>
                  <a:spcPct val="0"/>
                </a:spcBef>
                <a:spcAft>
                  <a:spcPct val="0"/>
                </a:spcAft>
              </a:pPr>
              <a:endParaRPr lang="fr-FR" sz="2000" b="1">
                <a:solidFill>
                  <a:srgbClr val="002A00"/>
                </a:solidFill>
                <a:latin typeface="VNI-Tekon" pitchFamily="2" charset="0"/>
              </a:endParaRPr>
            </a:p>
          </p:txBody>
        </p:sp>
        <p:sp>
          <p:nvSpPr>
            <p:cNvPr id="10" name="Line 10"/>
            <p:cNvSpPr>
              <a:spLocks noChangeShapeType="1"/>
            </p:cNvSpPr>
            <p:nvPr/>
          </p:nvSpPr>
          <p:spPr bwMode="auto">
            <a:xfrm>
              <a:off x="375" y="3740"/>
              <a:ext cx="19625" cy="11"/>
            </a:xfrm>
            <a:prstGeom prst="line">
              <a:avLst/>
            </a:prstGeom>
            <a:noFill/>
            <a:ln w="38100">
              <a:solidFill>
                <a:srgbClr val="000000"/>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11" name="Line 11"/>
            <p:cNvSpPr>
              <a:spLocks noChangeShapeType="1"/>
            </p:cNvSpPr>
            <p:nvPr/>
          </p:nvSpPr>
          <p:spPr bwMode="auto">
            <a:xfrm>
              <a:off x="375" y="7491"/>
              <a:ext cx="19625" cy="9"/>
            </a:xfrm>
            <a:prstGeom prst="line">
              <a:avLst/>
            </a:prstGeom>
            <a:noFill/>
            <a:ln w="38100">
              <a:solidFill>
                <a:srgbClr val="000000"/>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12" name="Line 12"/>
            <p:cNvSpPr>
              <a:spLocks noChangeShapeType="1"/>
            </p:cNvSpPr>
            <p:nvPr/>
          </p:nvSpPr>
          <p:spPr bwMode="auto">
            <a:xfrm>
              <a:off x="375" y="11683"/>
              <a:ext cx="19625" cy="11"/>
            </a:xfrm>
            <a:prstGeom prst="line">
              <a:avLst/>
            </a:prstGeom>
            <a:noFill/>
            <a:ln w="38100">
              <a:solidFill>
                <a:srgbClr val="000000"/>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13" name="Line 13"/>
            <p:cNvSpPr>
              <a:spLocks noChangeShapeType="1"/>
            </p:cNvSpPr>
            <p:nvPr/>
          </p:nvSpPr>
          <p:spPr bwMode="auto">
            <a:xfrm>
              <a:off x="375" y="15900"/>
              <a:ext cx="19625" cy="11"/>
            </a:xfrm>
            <a:prstGeom prst="line">
              <a:avLst/>
            </a:prstGeom>
            <a:noFill/>
            <a:ln w="38100">
              <a:solidFill>
                <a:srgbClr val="000000"/>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grpSp>
        <p:nvGrpSpPr>
          <p:cNvPr id="14" name="Group 14"/>
          <p:cNvGrpSpPr>
            <a:grpSpLocks/>
          </p:cNvGrpSpPr>
          <p:nvPr/>
        </p:nvGrpSpPr>
        <p:grpSpPr bwMode="auto">
          <a:xfrm>
            <a:off x="6859588" y="1884363"/>
            <a:ext cx="1671637" cy="2686050"/>
            <a:chOff x="0" y="-1"/>
            <a:chExt cx="20000" cy="20001"/>
          </a:xfrm>
        </p:grpSpPr>
        <p:sp>
          <p:nvSpPr>
            <p:cNvPr id="15" name="Rectangle 15"/>
            <p:cNvSpPr>
              <a:spLocks noChangeArrowheads="1"/>
            </p:cNvSpPr>
            <p:nvPr/>
          </p:nvSpPr>
          <p:spPr bwMode="auto">
            <a:xfrm>
              <a:off x="0" y="1534"/>
              <a:ext cx="20000" cy="16485"/>
            </a:xfrm>
            <a:prstGeom prst="rect">
              <a:avLst/>
            </a:prstGeom>
            <a:solidFill>
              <a:srgbClr val="FFFF99"/>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16" name="Oval 16"/>
            <p:cNvSpPr>
              <a:spLocks noChangeArrowheads="1"/>
            </p:cNvSpPr>
            <p:nvPr/>
          </p:nvSpPr>
          <p:spPr bwMode="auto">
            <a:xfrm>
              <a:off x="0" y="-1"/>
              <a:ext cx="20000" cy="3309"/>
            </a:xfrm>
            <a:prstGeom prst="ellipse">
              <a:avLst/>
            </a:prstGeom>
            <a:solidFill>
              <a:srgbClr val="FFFF99"/>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17" name="Arc 17"/>
            <p:cNvSpPr>
              <a:spLocks/>
            </p:cNvSpPr>
            <p:nvPr/>
          </p:nvSpPr>
          <p:spPr bwMode="auto">
            <a:xfrm flipH="1" flipV="1">
              <a:off x="0" y="17787"/>
              <a:ext cx="12400" cy="22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99"/>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18" name="Arc 18"/>
            <p:cNvSpPr>
              <a:spLocks/>
            </p:cNvSpPr>
            <p:nvPr/>
          </p:nvSpPr>
          <p:spPr bwMode="auto">
            <a:xfrm flipV="1">
              <a:off x="7600" y="17787"/>
              <a:ext cx="12400" cy="22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99"/>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sp>
        <p:nvSpPr>
          <p:cNvPr id="19" name="Rectangle 19"/>
          <p:cNvSpPr>
            <a:spLocks noChangeArrowheads="1"/>
          </p:cNvSpPr>
          <p:nvPr/>
        </p:nvSpPr>
        <p:spPr bwMode="auto">
          <a:xfrm>
            <a:off x="7900988" y="2927350"/>
            <a:ext cx="398462" cy="29368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A76E23"/>
                </a:solidFill>
                <a:latin typeface="VNI-Tekon" pitchFamily="2" charset="0"/>
              </a:rPr>
              <a:t>M</a:t>
            </a:r>
          </a:p>
        </p:txBody>
      </p:sp>
      <p:sp>
        <p:nvSpPr>
          <p:cNvPr id="20" name="Rectangle 21"/>
          <p:cNvSpPr>
            <a:spLocks noChangeArrowheads="1"/>
          </p:cNvSpPr>
          <p:nvPr/>
        </p:nvSpPr>
        <p:spPr bwMode="auto">
          <a:xfrm>
            <a:off x="457200" y="5148263"/>
            <a:ext cx="1271588"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A76E23"/>
                </a:solidFill>
                <a:latin typeface="VNI-Tekon" pitchFamily="2" charset="0"/>
              </a:rPr>
              <a:t>Bộ nhớ ảo</a:t>
            </a:r>
          </a:p>
        </p:txBody>
      </p:sp>
      <p:sp>
        <p:nvSpPr>
          <p:cNvPr id="21" name="Rectangle 22"/>
          <p:cNvSpPr>
            <a:spLocks noChangeArrowheads="1"/>
          </p:cNvSpPr>
          <p:nvPr/>
        </p:nvSpPr>
        <p:spPr bwMode="auto">
          <a:xfrm>
            <a:off x="490538" y="3155950"/>
            <a:ext cx="1090612" cy="1954213"/>
          </a:xfrm>
          <a:prstGeom prst="rect">
            <a:avLst/>
          </a:prstGeom>
          <a:noFill/>
          <a:ln w="381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endParaRPr lang="en-US" sz="2000" b="1">
              <a:solidFill>
                <a:srgbClr val="002A00"/>
              </a:solidFill>
              <a:latin typeface="VNI-Tekon" pitchFamily="2" charset="0"/>
            </a:endParaRPr>
          </a:p>
          <a:p>
            <a:pPr algn="ctr" eaLnBrk="0" fontAlgn="base" hangingPunct="0">
              <a:spcBef>
                <a:spcPct val="0"/>
              </a:spcBef>
              <a:spcAft>
                <a:spcPct val="0"/>
              </a:spcAft>
            </a:pPr>
            <a:endParaRPr lang="en-US" sz="2000" b="1">
              <a:solidFill>
                <a:srgbClr val="002A00"/>
              </a:solidFill>
              <a:latin typeface="VNI-Tekon" pitchFamily="2" charset="0"/>
            </a:endParaRPr>
          </a:p>
          <a:p>
            <a:pPr algn="ctr" eaLnBrk="0" fontAlgn="base" hangingPunct="0">
              <a:spcBef>
                <a:spcPct val="0"/>
              </a:spcBef>
              <a:spcAft>
                <a:spcPct val="0"/>
              </a:spcAft>
            </a:pPr>
            <a:r>
              <a:rPr lang="en-US" sz="2800" b="1">
                <a:solidFill>
                  <a:srgbClr val="A76E23"/>
                </a:solidFill>
                <a:latin typeface="VNI-Tekon" pitchFamily="2" charset="0"/>
              </a:rPr>
              <a:t>naïp  M</a:t>
            </a:r>
            <a:endParaRPr lang="en-US" sz="2000" b="1">
              <a:solidFill>
                <a:srgbClr val="002A00"/>
              </a:solidFill>
              <a:latin typeface="VNI-Tekon" pitchFamily="2" charset="0"/>
            </a:endParaRPr>
          </a:p>
          <a:p>
            <a:pPr algn="ctr" eaLnBrk="0" fontAlgn="base" hangingPunct="0">
              <a:spcBef>
                <a:spcPct val="0"/>
              </a:spcBef>
              <a:spcAft>
                <a:spcPct val="0"/>
              </a:spcAft>
            </a:pPr>
            <a:endParaRPr lang="en-US" sz="2000" b="1">
              <a:solidFill>
                <a:srgbClr val="002A00"/>
              </a:solidFill>
              <a:latin typeface="VNI-Tekon" pitchFamily="2" charset="0"/>
            </a:endParaRPr>
          </a:p>
        </p:txBody>
      </p:sp>
      <p:sp>
        <p:nvSpPr>
          <p:cNvPr id="22" name="Line 23"/>
          <p:cNvSpPr>
            <a:spLocks noChangeShapeType="1"/>
          </p:cNvSpPr>
          <p:nvPr/>
        </p:nvSpPr>
        <p:spPr bwMode="auto">
          <a:xfrm>
            <a:off x="511175" y="3733800"/>
            <a:ext cx="1089025" cy="0"/>
          </a:xfrm>
          <a:prstGeom prst="line">
            <a:avLst/>
          </a:prstGeom>
          <a:noFill/>
          <a:ln w="12700">
            <a:solidFill>
              <a:srgbClr val="000000"/>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23" name="Line 24"/>
          <p:cNvSpPr>
            <a:spLocks noChangeShapeType="1"/>
          </p:cNvSpPr>
          <p:nvPr/>
        </p:nvSpPr>
        <p:spPr bwMode="auto">
          <a:xfrm>
            <a:off x="511175" y="4454525"/>
            <a:ext cx="1089025" cy="0"/>
          </a:xfrm>
          <a:prstGeom prst="line">
            <a:avLst/>
          </a:prstGeom>
          <a:noFill/>
          <a:ln w="12700">
            <a:solidFill>
              <a:srgbClr val="000000"/>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24" name="Rectangle 25"/>
          <p:cNvSpPr>
            <a:spLocks noChangeArrowheads="1"/>
          </p:cNvSpPr>
          <p:nvPr/>
        </p:nvSpPr>
        <p:spPr bwMode="auto">
          <a:xfrm>
            <a:off x="1400175" y="1803400"/>
            <a:ext cx="730250" cy="746125"/>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ts val="900"/>
              </a:spcBef>
              <a:spcAft>
                <a:spcPct val="0"/>
              </a:spcAft>
            </a:pPr>
            <a:r>
              <a:rPr lang="en-US" sz="2000" b="1">
                <a:solidFill>
                  <a:srgbClr val="002A00"/>
                </a:solidFill>
                <a:latin typeface="VNI-Tekon" pitchFamily="2" charset="0"/>
              </a:rPr>
              <a:t>OS</a:t>
            </a:r>
          </a:p>
        </p:txBody>
      </p:sp>
      <p:grpSp>
        <p:nvGrpSpPr>
          <p:cNvPr id="25" name="Group 27"/>
          <p:cNvGrpSpPr>
            <a:grpSpLocks/>
          </p:cNvGrpSpPr>
          <p:nvPr/>
        </p:nvGrpSpPr>
        <p:grpSpPr bwMode="auto">
          <a:xfrm>
            <a:off x="3352800" y="3124200"/>
            <a:ext cx="877888" cy="1227138"/>
            <a:chOff x="0" y="0"/>
            <a:chExt cx="20000" cy="20000"/>
          </a:xfrm>
        </p:grpSpPr>
        <p:sp>
          <p:nvSpPr>
            <p:cNvPr id="26" name="Rectangle 28"/>
            <p:cNvSpPr>
              <a:spLocks noChangeArrowheads="1"/>
            </p:cNvSpPr>
            <p:nvPr/>
          </p:nvSpPr>
          <p:spPr bwMode="auto">
            <a:xfrm>
              <a:off x="0" y="0"/>
              <a:ext cx="19617" cy="20000"/>
            </a:xfrm>
            <a:prstGeom prst="rect">
              <a:avLst/>
            </a:prstGeom>
            <a:solidFill>
              <a:srgbClr val="CC66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ts val="200"/>
                </a:spcBef>
                <a:spcAft>
                  <a:spcPct val="0"/>
                </a:spcAft>
              </a:pPr>
              <a:r>
                <a:rPr lang="en-US" sz="2000" b="1">
                  <a:solidFill>
                    <a:srgbClr val="002A00"/>
                  </a:solidFill>
                  <a:latin typeface="VNI-Tekon" pitchFamily="2" charset="0"/>
                </a:rPr>
                <a:t> </a:t>
              </a:r>
            </a:p>
            <a:p>
              <a:pPr algn="ctr" eaLnBrk="0" fontAlgn="base" hangingPunct="0">
                <a:spcBef>
                  <a:spcPts val="200"/>
                </a:spcBef>
                <a:spcAft>
                  <a:spcPct val="0"/>
                </a:spcAft>
              </a:pPr>
              <a:endParaRPr lang="en-US" sz="2000" b="1">
                <a:solidFill>
                  <a:srgbClr val="002A00"/>
                </a:solidFill>
                <a:latin typeface="VNI-Tekon" pitchFamily="2" charset="0"/>
              </a:endParaRPr>
            </a:p>
            <a:p>
              <a:pPr algn="ctr" eaLnBrk="0" fontAlgn="base" hangingPunct="0">
                <a:spcBef>
                  <a:spcPct val="0"/>
                </a:spcBef>
                <a:spcAft>
                  <a:spcPct val="0"/>
                </a:spcAft>
              </a:pPr>
              <a:endParaRPr lang="en-US" sz="2000" b="1">
                <a:solidFill>
                  <a:srgbClr val="002A00"/>
                </a:solidFill>
                <a:latin typeface="VNI-Tekon" pitchFamily="2" charset="0"/>
              </a:endParaRPr>
            </a:p>
            <a:p>
              <a:pPr algn="ctr" eaLnBrk="0" fontAlgn="base" hangingPunct="0">
                <a:spcBef>
                  <a:spcPct val="0"/>
                </a:spcBef>
                <a:spcAft>
                  <a:spcPct val="0"/>
                </a:spcAft>
              </a:pPr>
              <a:endParaRPr lang="en-US" sz="2000" b="1">
                <a:solidFill>
                  <a:srgbClr val="002A00"/>
                </a:solidFill>
                <a:latin typeface="VNI-Tekon" pitchFamily="2" charset="0"/>
              </a:endParaRPr>
            </a:p>
            <a:p>
              <a:pPr algn="ctr" eaLnBrk="0" fontAlgn="base" hangingPunct="0">
                <a:spcBef>
                  <a:spcPct val="0"/>
                </a:spcBef>
                <a:spcAft>
                  <a:spcPct val="0"/>
                </a:spcAft>
              </a:pPr>
              <a:endParaRPr lang="en-US" sz="2000" b="1">
                <a:solidFill>
                  <a:srgbClr val="002A00"/>
                </a:solidFill>
                <a:latin typeface="VNI-Tekon" pitchFamily="2" charset="0"/>
              </a:endParaRPr>
            </a:p>
            <a:p>
              <a:pPr algn="ctr" eaLnBrk="0" fontAlgn="base" hangingPunct="0">
                <a:spcBef>
                  <a:spcPct val="0"/>
                </a:spcBef>
                <a:spcAft>
                  <a:spcPct val="0"/>
                </a:spcAft>
              </a:pPr>
              <a:endParaRPr lang="en-US" sz="2000" b="1">
                <a:solidFill>
                  <a:srgbClr val="002A00"/>
                </a:solidFill>
                <a:latin typeface="VNI-Tekon" pitchFamily="2" charset="0"/>
              </a:endParaRPr>
            </a:p>
            <a:p>
              <a:pPr algn="ctr" eaLnBrk="0" fontAlgn="base" hangingPunct="0">
                <a:spcBef>
                  <a:spcPct val="0"/>
                </a:spcBef>
                <a:spcAft>
                  <a:spcPct val="0"/>
                </a:spcAft>
              </a:pPr>
              <a:endParaRPr lang="en-US" sz="2000" b="1">
                <a:solidFill>
                  <a:srgbClr val="002A00"/>
                </a:solidFill>
                <a:latin typeface="VNI-Tekon" pitchFamily="2" charset="0"/>
              </a:endParaRPr>
            </a:p>
          </p:txBody>
        </p:sp>
        <p:sp>
          <p:nvSpPr>
            <p:cNvPr id="27" name="Line 29"/>
            <p:cNvSpPr>
              <a:spLocks noChangeShapeType="1"/>
            </p:cNvSpPr>
            <p:nvPr/>
          </p:nvSpPr>
          <p:spPr bwMode="auto">
            <a:xfrm>
              <a:off x="373" y="11207"/>
              <a:ext cx="19627" cy="16"/>
            </a:xfrm>
            <a:prstGeom prst="line">
              <a:avLst/>
            </a:prstGeom>
            <a:noFill/>
            <a:ln w="12700">
              <a:solidFill>
                <a:srgbClr val="000000"/>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28" name="Line 30"/>
            <p:cNvSpPr>
              <a:spLocks noChangeShapeType="1"/>
            </p:cNvSpPr>
            <p:nvPr/>
          </p:nvSpPr>
          <p:spPr bwMode="auto">
            <a:xfrm>
              <a:off x="373" y="15611"/>
              <a:ext cx="19627" cy="17"/>
            </a:xfrm>
            <a:prstGeom prst="line">
              <a:avLst/>
            </a:prstGeom>
            <a:noFill/>
            <a:ln w="12700">
              <a:solidFill>
                <a:srgbClr val="000000"/>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sp>
          <p:nvSpPr>
            <p:cNvPr id="29" name="Line 31"/>
            <p:cNvSpPr>
              <a:spLocks noChangeShapeType="1"/>
            </p:cNvSpPr>
            <p:nvPr/>
          </p:nvSpPr>
          <p:spPr bwMode="auto">
            <a:xfrm>
              <a:off x="10551" y="11139"/>
              <a:ext cx="28" cy="4573"/>
            </a:xfrm>
            <a:prstGeom prst="line">
              <a:avLst/>
            </a:prstGeom>
            <a:noFill/>
            <a:ln w="12700">
              <a:solidFill>
                <a:srgbClr val="000000"/>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sp>
        <p:nvSpPr>
          <p:cNvPr id="30" name="Rectangle 32"/>
          <p:cNvSpPr>
            <a:spLocks noChangeArrowheads="1"/>
          </p:cNvSpPr>
          <p:nvPr/>
        </p:nvSpPr>
        <p:spPr bwMode="auto">
          <a:xfrm>
            <a:off x="3087688" y="4449763"/>
            <a:ext cx="1638300" cy="369887"/>
          </a:xfrm>
          <a:prstGeom prst="rect">
            <a:avLst/>
          </a:prstGeom>
          <a:noFill/>
          <a:ln>
            <a:noFill/>
          </a:ln>
          <a:effectLst/>
          <a:extLst>
            <a:ext uri="{909E8E84-426E-40DD-AFC4-6F175D3DCCD1}">
              <a14:hiddenFill xmlns:a14="http://schemas.microsoft.com/office/drawing/2010/main">
                <a:solidFill>
                  <a:srgbClr val="CC66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CC66FF"/>
                </a:solidFill>
                <a:latin typeface="VNI-Tekon" pitchFamily="2" charset="0"/>
              </a:rPr>
              <a:t>Bảng trang</a:t>
            </a:r>
          </a:p>
        </p:txBody>
      </p:sp>
      <p:grpSp>
        <p:nvGrpSpPr>
          <p:cNvPr id="31" name="Group 77"/>
          <p:cNvGrpSpPr>
            <a:grpSpLocks/>
          </p:cNvGrpSpPr>
          <p:nvPr/>
        </p:nvGrpSpPr>
        <p:grpSpPr bwMode="auto">
          <a:xfrm>
            <a:off x="1563688" y="2895600"/>
            <a:ext cx="1789112" cy="1050925"/>
            <a:chOff x="889" y="2016"/>
            <a:chExt cx="1127" cy="662"/>
          </a:xfrm>
        </p:grpSpPr>
        <p:sp>
          <p:nvSpPr>
            <p:cNvPr id="32" name="Rectangle 20"/>
            <p:cNvSpPr>
              <a:spLocks noChangeArrowheads="1"/>
            </p:cNvSpPr>
            <p:nvPr/>
          </p:nvSpPr>
          <p:spPr bwMode="auto">
            <a:xfrm>
              <a:off x="1056" y="2016"/>
              <a:ext cx="835"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400" b="1">
                  <a:solidFill>
                    <a:srgbClr val="002A00"/>
                  </a:solidFill>
                  <a:latin typeface="VNI-Tekon" pitchFamily="2" charset="0"/>
                </a:rPr>
                <a:t>truy xuất</a:t>
              </a:r>
            </a:p>
          </p:txBody>
        </p:sp>
        <p:sp>
          <p:nvSpPr>
            <p:cNvPr id="33" name="Freeform 33"/>
            <p:cNvSpPr>
              <a:spLocks/>
            </p:cNvSpPr>
            <p:nvPr/>
          </p:nvSpPr>
          <p:spPr bwMode="auto">
            <a:xfrm>
              <a:off x="889" y="2581"/>
              <a:ext cx="1127" cy="97"/>
            </a:xfrm>
            <a:custGeom>
              <a:avLst/>
              <a:gdLst>
                <a:gd name="T0" fmla="*/ 0 w 20000"/>
                <a:gd name="T1" fmla="*/ 0 h 20000"/>
                <a:gd name="T2" fmla="*/ 13490 w 20000"/>
                <a:gd name="T3" fmla="*/ 0 h 20000"/>
                <a:gd name="T4" fmla="*/ 19988 w 20000"/>
                <a:gd name="T5" fmla="*/ 19864 h 20000"/>
              </a:gdLst>
              <a:ahLst/>
              <a:cxnLst>
                <a:cxn ang="0">
                  <a:pos x="T0" y="T1"/>
                </a:cxn>
                <a:cxn ang="0">
                  <a:pos x="T2" y="T3"/>
                </a:cxn>
                <a:cxn ang="0">
                  <a:pos x="T4" y="T5"/>
                </a:cxn>
              </a:cxnLst>
              <a:rect l="0" t="0" r="r" b="b"/>
              <a:pathLst>
                <a:path w="20000" h="20000">
                  <a:moveTo>
                    <a:pt x="0" y="0"/>
                  </a:moveTo>
                  <a:lnTo>
                    <a:pt x="13490" y="0"/>
                  </a:lnTo>
                  <a:lnTo>
                    <a:pt x="19988" y="19864"/>
                  </a:lnTo>
                </a:path>
              </a:pathLst>
            </a:custGeom>
            <a:noFill/>
            <a:ln w="38100" cap="flat" cmpd="sng">
              <a:solidFill>
                <a:srgbClr val="000000"/>
              </a:solidFill>
              <a:prstDash val="solid"/>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nvGrpSpPr>
            <p:cNvPr id="34" name="Group 68"/>
            <p:cNvGrpSpPr>
              <a:grpSpLocks/>
            </p:cNvGrpSpPr>
            <p:nvPr/>
          </p:nvGrpSpPr>
          <p:grpSpPr bwMode="auto">
            <a:xfrm>
              <a:off x="1380" y="2286"/>
              <a:ext cx="262" cy="235"/>
              <a:chOff x="1380" y="2286"/>
              <a:chExt cx="262" cy="235"/>
            </a:xfrm>
          </p:grpSpPr>
          <p:sp>
            <p:nvSpPr>
              <p:cNvPr id="35" name="Rectangle 40"/>
              <p:cNvSpPr>
                <a:spLocks noChangeArrowheads="1"/>
              </p:cNvSpPr>
              <p:nvPr/>
            </p:nvSpPr>
            <p:spPr bwMode="auto">
              <a:xfrm>
                <a:off x="1443" y="2322"/>
                <a:ext cx="18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A76E23"/>
                    </a:solidFill>
                    <a:latin typeface="VNI-Tekon" pitchFamily="2" charset="0"/>
                  </a:rPr>
                  <a:t>1</a:t>
                </a: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p:txBody>
          </p:sp>
          <p:sp>
            <p:nvSpPr>
              <p:cNvPr id="36" name="Oval 41"/>
              <p:cNvSpPr>
                <a:spLocks noChangeArrowheads="1"/>
              </p:cNvSpPr>
              <p:nvPr/>
            </p:nvSpPr>
            <p:spPr bwMode="auto">
              <a:xfrm>
                <a:off x="1380" y="2286"/>
                <a:ext cx="262" cy="235"/>
              </a:xfrm>
              <a:prstGeom prst="ellipse">
                <a:avLst/>
              </a:prstGeom>
              <a:noFill/>
              <a:ln w="38100">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grpSp>
      <p:grpSp>
        <p:nvGrpSpPr>
          <p:cNvPr id="37" name="Group 78"/>
          <p:cNvGrpSpPr>
            <a:grpSpLocks/>
          </p:cNvGrpSpPr>
          <p:nvPr/>
        </p:nvGrpSpPr>
        <p:grpSpPr bwMode="auto">
          <a:xfrm>
            <a:off x="2128838" y="2266950"/>
            <a:ext cx="3711575" cy="1695450"/>
            <a:chOff x="1245" y="1620"/>
            <a:chExt cx="2338" cy="1068"/>
          </a:xfrm>
        </p:grpSpPr>
        <p:sp>
          <p:nvSpPr>
            <p:cNvPr id="38" name="Freeform 35"/>
            <p:cNvSpPr>
              <a:spLocks/>
            </p:cNvSpPr>
            <p:nvPr/>
          </p:nvSpPr>
          <p:spPr bwMode="auto">
            <a:xfrm>
              <a:off x="1245" y="1670"/>
              <a:ext cx="1460" cy="1018"/>
            </a:xfrm>
            <a:custGeom>
              <a:avLst/>
              <a:gdLst>
                <a:gd name="T0" fmla="*/ 17991 w 20000"/>
                <a:gd name="T1" fmla="*/ 19987 h 20000"/>
                <a:gd name="T2" fmla="*/ 19990 w 20000"/>
                <a:gd name="T3" fmla="*/ 19987 h 20000"/>
                <a:gd name="T4" fmla="*/ 19990 w 20000"/>
                <a:gd name="T5" fmla="*/ 0 h 20000"/>
                <a:gd name="T6" fmla="*/ 0 w 20000"/>
                <a:gd name="T7" fmla="*/ 0 h 20000"/>
              </a:gdLst>
              <a:ahLst/>
              <a:cxnLst>
                <a:cxn ang="0">
                  <a:pos x="T0" y="T1"/>
                </a:cxn>
                <a:cxn ang="0">
                  <a:pos x="T2" y="T3"/>
                </a:cxn>
                <a:cxn ang="0">
                  <a:pos x="T4" y="T5"/>
                </a:cxn>
                <a:cxn ang="0">
                  <a:pos x="T6" y="T7"/>
                </a:cxn>
              </a:cxnLst>
              <a:rect l="0" t="0" r="r" b="b"/>
              <a:pathLst>
                <a:path w="20000" h="20000">
                  <a:moveTo>
                    <a:pt x="17991" y="19987"/>
                  </a:moveTo>
                  <a:lnTo>
                    <a:pt x="19990" y="19987"/>
                  </a:lnTo>
                  <a:lnTo>
                    <a:pt x="19990" y="0"/>
                  </a:lnTo>
                  <a:lnTo>
                    <a:pt x="0" y="0"/>
                  </a:lnTo>
                </a:path>
              </a:pathLst>
            </a:custGeom>
            <a:noFill/>
            <a:ln w="38100" cap="flat" cmpd="sng">
              <a:solidFill>
                <a:srgbClr val="000000"/>
              </a:solidFill>
              <a:prstDash val="solid"/>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nvGrpSpPr>
            <p:cNvPr id="39" name="Group 70"/>
            <p:cNvGrpSpPr>
              <a:grpSpLocks/>
            </p:cNvGrpSpPr>
            <p:nvPr/>
          </p:nvGrpSpPr>
          <p:grpSpPr bwMode="auto">
            <a:xfrm>
              <a:off x="2787" y="1836"/>
              <a:ext cx="261" cy="235"/>
              <a:chOff x="2787" y="1836"/>
              <a:chExt cx="261" cy="235"/>
            </a:xfrm>
          </p:grpSpPr>
          <p:sp>
            <p:nvSpPr>
              <p:cNvPr id="41" name="Rectangle 43"/>
              <p:cNvSpPr>
                <a:spLocks noChangeArrowheads="1"/>
              </p:cNvSpPr>
              <p:nvPr/>
            </p:nvSpPr>
            <p:spPr bwMode="auto">
              <a:xfrm>
                <a:off x="2849" y="1872"/>
                <a:ext cx="189"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A76E23"/>
                    </a:solidFill>
                    <a:latin typeface="VNI-Tekon" pitchFamily="2" charset="0"/>
                  </a:rPr>
                  <a:t>2</a:t>
                </a: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p:txBody>
          </p:sp>
          <p:sp>
            <p:nvSpPr>
              <p:cNvPr id="42" name="Oval 44"/>
              <p:cNvSpPr>
                <a:spLocks noChangeArrowheads="1"/>
              </p:cNvSpPr>
              <p:nvPr/>
            </p:nvSpPr>
            <p:spPr bwMode="auto">
              <a:xfrm>
                <a:off x="2787" y="1836"/>
                <a:ext cx="261" cy="235"/>
              </a:xfrm>
              <a:prstGeom prst="ellipse">
                <a:avLst/>
              </a:prstGeom>
              <a:noFill/>
              <a:ln w="38100">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sp>
          <p:nvSpPr>
            <p:cNvPr id="40" name="Rectangle 57"/>
            <p:cNvSpPr>
              <a:spLocks noChangeArrowheads="1"/>
            </p:cNvSpPr>
            <p:nvPr/>
          </p:nvSpPr>
          <p:spPr bwMode="auto">
            <a:xfrm>
              <a:off x="2762" y="1620"/>
              <a:ext cx="821"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400" b="1">
                  <a:solidFill>
                    <a:srgbClr val="002A00"/>
                  </a:solidFill>
                  <a:latin typeface="VNI-Tekon" pitchFamily="2" charset="0"/>
                </a:rPr>
                <a:t>Lỗi trang</a:t>
              </a:r>
            </a:p>
          </p:txBody>
        </p:sp>
      </p:grpSp>
      <p:grpSp>
        <p:nvGrpSpPr>
          <p:cNvPr id="43" name="Group 79"/>
          <p:cNvGrpSpPr>
            <a:grpSpLocks/>
          </p:cNvGrpSpPr>
          <p:nvPr/>
        </p:nvGrpSpPr>
        <p:grpSpPr bwMode="auto">
          <a:xfrm>
            <a:off x="2128838" y="1600200"/>
            <a:ext cx="5921375" cy="1322388"/>
            <a:chOff x="1245" y="1200"/>
            <a:chExt cx="3730" cy="833"/>
          </a:xfrm>
        </p:grpSpPr>
        <p:sp>
          <p:nvSpPr>
            <p:cNvPr id="44" name="Freeform 38"/>
            <p:cNvSpPr>
              <a:spLocks/>
            </p:cNvSpPr>
            <p:nvPr/>
          </p:nvSpPr>
          <p:spPr bwMode="auto">
            <a:xfrm>
              <a:off x="1245" y="1494"/>
              <a:ext cx="3730" cy="539"/>
            </a:xfrm>
            <a:custGeom>
              <a:avLst/>
              <a:gdLst>
                <a:gd name="T0" fmla="*/ 0 w 20000"/>
                <a:gd name="T1" fmla="*/ 0 h 20000"/>
                <a:gd name="T2" fmla="*/ 15178 w 20000"/>
                <a:gd name="T3" fmla="*/ 0 h 20000"/>
                <a:gd name="T4" fmla="*/ 19996 w 20000"/>
                <a:gd name="T5" fmla="*/ 19976 h 20000"/>
              </a:gdLst>
              <a:ahLst/>
              <a:cxnLst>
                <a:cxn ang="0">
                  <a:pos x="T0" y="T1"/>
                </a:cxn>
                <a:cxn ang="0">
                  <a:pos x="T2" y="T3"/>
                </a:cxn>
                <a:cxn ang="0">
                  <a:pos x="T4" y="T5"/>
                </a:cxn>
              </a:cxnLst>
              <a:rect l="0" t="0" r="r" b="b"/>
              <a:pathLst>
                <a:path w="20000" h="20000">
                  <a:moveTo>
                    <a:pt x="0" y="0"/>
                  </a:moveTo>
                  <a:lnTo>
                    <a:pt x="15178" y="0"/>
                  </a:lnTo>
                  <a:lnTo>
                    <a:pt x="19996" y="19976"/>
                  </a:lnTo>
                </a:path>
              </a:pathLst>
            </a:custGeom>
            <a:noFill/>
            <a:ln w="38100" cap="flat" cmpd="sng">
              <a:solidFill>
                <a:srgbClr val="000000"/>
              </a:solidFill>
              <a:prstDash val="solid"/>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nvGrpSpPr>
            <p:cNvPr id="45" name="Group 69"/>
            <p:cNvGrpSpPr>
              <a:grpSpLocks/>
            </p:cNvGrpSpPr>
            <p:nvPr/>
          </p:nvGrpSpPr>
          <p:grpSpPr bwMode="auto">
            <a:xfrm>
              <a:off x="1339" y="1200"/>
              <a:ext cx="261" cy="235"/>
              <a:chOff x="1339" y="1200"/>
              <a:chExt cx="261" cy="235"/>
            </a:xfrm>
          </p:grpSpPr>
          <p:sp>
            <p:nvSpPr>
              <p:cNvPr id="47" name="Rectangle 55"/>
              <p:cNvSpPr>
                <a:spLocks noChangeArrowheads="1"/>
              </p:cNvSpPr>
              <p:nvPr/>
            </p:nvSpPr>
            <p:spPr bwMode="auto">
              <a:xfrm>
                <a:off x="1402" y="1236"/>
                <a:ext cx="18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A76E23"/>
                    </a:solidFill>
                    <a:latin typeface="VNI-Tekon" pitchFamily="2" charset="0"/>
                  </a:rPr>
                  <a:t>3</a:t>
                </a: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p:txBody>
          </p:sp>
          <p:sp>
            <p:nvSpPr>
              <p:cNvPr id="48" name="Oval 56"/>
              <p:cNvSpPr>
                <a:spLocks noChangeArrowheads="1"/>
              </p:cNvSpPr>
              <p:nvPr/>
            </p:nvSpPr>
            <p:spPr bwMode="auto">
              <a:xfrm>
                <a:off x="1339" y="1200"/>
                <a:ext cx="261" cy="235"/>
              </a:xfrm>
              <a:prstGeom prst="ellipse">
                <a:avLst/>
              </a:prstGeom>
              <a:noFill/>
              <a:ln w="38100">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sp>
          <p:nvSpPr>
            <p:cNvPr id="46" name="Rectangle 58"/>
            <p:cNvSpPr>
              <a:spLocks noChangeArrowheads="1"/>
            </p:cNvSpPr>
            <p:nvPr/>
          </p:nvSpPr>
          <p:spPr bwMode="auto">
            <a:xfrm>
              <a:off x="1759" y="1200"/>
              <a:ext cx="2231"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400" b="1">
                  <a:solidFill>
                    <a:srgbClr val="002A00"/>
                  </a:solidFill>
                  <a:latin typeface="VNI-Tekon" pitchFamily="2" charset="0"/>
                </a:rPr>
                <a:t>Xác định vị trí lỗi trang</a:t>
              </a:r>
            </a:p>
          </p:txBody>
        </p:sp>
      </p:grpSp>
      <p:sp>
        <p:nvSpPr>
          <p:cNvPr id="49" name="Rectangle 59"/>
          <p:cNvSpPr>
            <a:spLocks noChangeArrowheads="1"/>
          </p:cNvSpPr>
          <p:nvPr/>
        </p:nvSpPr>
        <p:spPr bwMode="auto">
          <a:xfrm>
            <a:off x="7240588" y="3146425"/>
            <a:ext cx="398462" cy="292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endParaRPr lang="en-US" sz="2000" b="1">
              <a:solidFill>
                <a:srgbClr val="002A00"/>
              </a:solidFill>
              <a:latin typeface="VNI-Tekon" pitchFamily="2" charset="0"/>
            </a:endParaRPr>
          </a:p>
        </p:txBody>
      </p:sp>
      <p:grpSp>
        <p:nvGrpSpPr>
          <p:cNvPr id="50" name="Group 83"/>
          <p:cNvGrpSpPr>
            <a:grpSpLocks/>
          </p:cNvGrpSpPr>
          <p:nvPr/>
        </p:nvGrpSpPr>
        <p:grpSpPr bwMode="auto">
          <a:xfrm>
            <a:off x="4572000" y="2733675"/>
            <a:ext cx="2668588" cy="2039938"/>
            <a:chOff x="2784" y="1914"/>
            <a:chExt cx="1681" cy="1285"/>
          </a:xfrm>
        </p:grpSpPr>
        <p:sp>
          <p:nvSpPr>
            <p:cNvPr id="51" name="Freeform 60"/>
            <p:cNvSpPr>
              <a:spLocks/>
            </p:cNvSpPr>
            <p:nvPr/>
          </p:nvSpPr>
          <p:spPr bwMode="auto">
            <a:xfrm>
              <a:off x="3933" y="2259"/>
              <a:ext cx="532" cy="940"/>
            </a:xfrm>
            <a:custGeom>
              <a:avLst/>
              <a:gdLst>
                <a:gd name="T0" fmla="*/ 19974 w 20000"/>
                <a:gd name="T1" fmla="*/ 0 h 20000"/>
                <a:gd name="T2" fmla="*/ 0 w 20000"/>
                <a:gd name="T3" fmla="*/ 0 h 20000"/>
                <a:gd name="T4" fmla="*/ 0 w 20000"/>
                <a:gd name="T5" fmla="*/ 19986 h 20000"/>
              </a:gdLst>
              <a:ahLst/>
              <a:cxnLst>
                <a:cxn ang="0">
                  <a:pos x="T0" y="T1"/>
                </a:cxn>
                <a:cxn ang="0">
                  <a:pos x="T2" y="T3"/>
                </a:cxn>
                <a:cxn ang="0">
                  <a:pos x="T4" y="T5"/>
                </a:cxn>
              </a:cxnLst>
              <a:rect l="0" t="0" r="r" b="b"/>
              <a:pathLst>
                <a:path w="20000" h="20000">
                  <a:moveTo>
                    <a:pt x="19974" y="0"/>
                  </a:moveTo>
                  <a:lnTo>
                    <a:pt x="0" y="0"/>
                  </a:lnTo>
                  <a:lnTo>
                    <a:pt x="0" y="19986"/>
                  </a:lnTo>
                </a:path>
              </a:pathLst>
            </a:custGeom>
            <a:noFill/>
            <a:ln w="38100" cap="flat" cmpd="sng">
              <a:solidFill>
                <a:srgbClr val="000000"/>
              </a:solidFill>
              <a:prstDash val="sysDash"/>
              <a:round/>
              <a:headEnd type="triangle" w="sm"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nvGrpSpPr>
            <p:cNvPr id="52" name="Group 71"/>
            <p:cNvGrpSpPr>
              <a:grpSpLocks/>
            </p:cNvGrpSpPr>
            <p:nvPr/>
          </p:nvGrpSpPr>
          <p:grpSpPr bwMode="auto">
            <a:xfrm>
              <a:off x="3787" y="1914"/>
              <a:ext cx="261" cy="235"/>
              <a:chOff x="3787" y="1914"/>
              <a:chExt cx="261" cy="235"/>
            </a:xfrm>
          </p:grpSpPr>
          <p:sp>
            <p:nvSpPr>
              <p:cNvPr id="54" name="Rectangle 62"/>
              <p:cNvSpPr>
                <a:spLocks noChangeArrowheads="1"/>
              </p:cNvSpPr>
              <p:nvPr/>
            </p:nvSpPr>
            <p:spPr bwMode="auto">
              <a:xfrm>
                <a:off x="3850" y="1951"/>
                <a:ext cx="188"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A76E23"/>
                    </a:solidFill>
                    <a:latin typeface="VNI-Tekon" pitchFamily="2" charset="0"/>
                  </a:rPr>
                  <a:t>3’</a:t>
                </a: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p:txBody>
          </p:sp>
          <p:sp>
            <p:nvSpPr>
              <p:cNvPr id="55" name="Oval 63"/>
              <p:cNvSpPr>
                <a:spLocks noChangeArrowheads="1"/>
              </p:cNvSpPr>
              <p:nvPr/>
            </p:nvSpPr>
            <p:spPr bwMode="auto">
              <a:xfrm>
                <a:off x="3787" y="1914"/>
                <a:ext cx="261" cy="235"/>
              </a:xfrm>
              <a:prstGeom prst="ellipse">
                <a:avLst/>
              </a:prstGeom>
              <a:noFill/>
              <a:ln w="38100">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sp>
          <p:nvSpPr>
            <p:cNvPr id="53" name="Rectangle 64"/>
            <p:cNvSpPr>
              <a:spLocks noChangeArrowheads="1"/>
            </p:cNvSpPr>
            <p:nvPr/>
          </p:nvSpPr>
          <p:spPr bwMode="auto">
            <a:xfrm>
              <a:off x="2784" y="2160"/>
              <a:ext cx="1113"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002A00"/>
                  </a:solidFill>
                  <a:latin typeface="VNI-Tekon" pitchFamily="2" charset="0"/>
                </a:rPr>
                <a:t>swap out </a:t>
              </a:r>
              <a:br>
                <a:rPr lang="en-US" sz="2000" b="1">
                  <a:solidFill>
                    <a:srgbClr val="002A00"/>
                  </a:solidFill>
                  <a:latin typeface="VNI-Tekon" pitchFamily="2" charset="0"/>
                </a:rPr>
              </a:br>
              <a:r>
                <a:rPr lang="en-US" sz="2000" b="1">
                  <a:solidFill>
                    <a:srgbClr val="002A00"/>
                  </a:solidFill>
                  <a:latin typeface="VNI-Tekon" pitchFamily="2" charset="0"/>
                </a:rPr>
                <a:t>trang nạn nhân</a:t>
              </a:r>
            </a:p>
          </p:txBody>
        </p:sp>
      </p:grpSp>
      <p:grpSp>
        <p:nvGrpSpPr>
          <p:cNvPr id="56" name="Group 80"/>
          <p:cNvGrpSpPr>
            <a:grpSpLocks/>
          </p:cNvGrpSpPr>
          <p:nvPr/>
        </p:nvGrpSpPr>
        <p:grpSpPr bwMode="auto">
          <a:xfrm>
            <a:off x="6775450" y="3249613"/>
            <a:ext cx="2216150" cy="2846387"/>
            <a:chOff x="4172" y="2239"/>
            <a:chExt cx="1396" cy="1793"/>
          </a:xfrm>
        </p:grpSpPr>
        <p:sp>
          <p:nvSpPr>
            <p:cNvPr id="57" name="Freeform 37"/>
            <p:cNvSpPr>
              <a:spLocks/>
            </p:cNvSpPr>
            <p:nvPr/>
          </p:nvSpPr>
          <p:spPr bwMode="auto">
            <a:xfrm>
              <a:off x="4172" y="2239"/>
              <a:ext cx="814" cy="1025"/>
            </a:xfrm>
            <a:custGeom>
              <a:avLst/>
              <a:gdLst>
                <a:gd name="T0" fmla="*/ 19983 w 20000"/>
                <a:gd name="T1" fmla="*/ 178 h 20000"/>
                <a:gd name="T2" fmla="*/ 19983 w 20000"/>
                <a:gd name="T3" fmla="*/ 0 h 20000"/>
                <a:gd name="T4" fmla="*/ 19983 w 20000"/>
                <a:gd name="T5" fmla="*/ 19987 h 20000"/>
                <a:gd name="T6" fmla="*/ 0 w 20000"/>
                <a:gd name="T7" fmla="*/ 19987 h 20000"/>
              </a:gdLst>
              <a:ahLst/>
              <a:cxnLst>
                <a:cxn ang="0">
                  <a:pos x="T0" y="T1"/>
                </a:cxn>
                <a:cxn ang="0">
                  <a:pos x="T2" y="T3"/>
                </a:cxn>
                <a:cxn ang="0">
                  <a:pos x="T4" y="T5"/>
                </a:cxn>
                <a:cxn ang="0">
                  <a:pos x="T6" y="T7"/>
                </a:cxn>
              </a:cxnLst>
              <a:rect l="0" t="0" r="r" b="b"/>
              <a:pathLst>
                <a:path w="20000" h="20000">
                  <a:moveTo>
                    <a:pt x="19983" y="178"/>
                  </a:moveTo>
                  <a:lnTo>
                    <a:pt x="19983" y="0"/>
                  </a:lnTo>
                  <a:lnTo>
                    <a:pt x="19983" y="19987"/>
                  </a:lnTo>
                  <a:lnTo>
                    <a:pt x="0" y="19987"/>
                  </a:lnTo>
                </a:path>
              </a:pathLst>
            </a:custGeom>
            <a:noFill/>
            <a:ln w="38100" cap="flat" cmpd="sng">
              <a:solidFill>
                <a:srgbClr val="000000"/>
              </a:solidFill>
              <a:prstDash val="solid"/>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nvGrpSpPr>
            <p:cNvPr id="58" name="Group 74"/>
            <p:cNvGrpSpPr>
              <a:grpSpLocks/>
            </p:cNvGrpSpPr>
            <p:nvPr/>
          </p:nvGrpSpPr>
          <p:grpSpPr bwMode="auto">
            <a:xfrm>
              <a:off x="4294" y="3375"/>
              <a:ext cx="261" cy="235"/>
              <a:chOff x="4294" y="3375"/>
              <a:chExt cx="261" cy="235"/>
            </a:xfrm>
          </p:grpSpPr>
          <p:sp>
            <p:nvSpPr>
              <p:cNvPr id="60" name="Rectangle 52"/>
              <p:cNvSpPr>
                <a:spLocks noChangeArrowheads="1"/>
              </p:cNvSpPr>
              <p:nvPr/>
            </p:nvSpPr>
            <p:spPr bwMode="auto">
              <a:xfrm>
                <a:off x="4357" y="3411"/>
                <a:ext cx="18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A76E23"/>
                    </a:solidFill>
                    <a:latin typeface="VNI-Tekon" pitchFamily="2" charset="0"/>
                  </a:rPr>
                  <a:t>4</a:t>
                </a: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p:txBody>
          </p:sp>
          <p:sp>
            <p:nvSpPr>
              <p:cNvPr id="61" name="Oval 53"/>
              <p:cNvSpPr>
                <a:spLocks noChangeArrowheads="1"/>
              </p:cNvSpPr>
              <p:nvPr/>
            </p:nvSpPr>
            <p:spPr bwMode="auto">
              <a:xfrm>
                <a:off x="4294" y="3375"/>
                <a:ext cx="261" cy="235"/>
              </a:xfrm>
              <a:prstGeom prst="ellipse">
                <a:avLst/>
              </a:prstGeom>
              <a:noFill/>
              <a:ln w="38100">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sp>
          <p:nvSpPr>
            <p:cNvPr id="59" name="Rectangle 65"/>
            <p:cNvSpPr>
              <a:spLocks noChangeArrowheads="1"/>
            </p:cNvSpPr>
            <p:nvPr/>
          </p:nvSpPr>
          <p:spPr bwMode="auto">
            <a:xfrm>
              <a:off x="4594" y="3281"/>
              <a:ext cx="974" cy="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002A00"/>
                  </a:solidFill>
                  <a:latin typeface="VNI-Tekon" pitchFamily="2" charset="0"/>
                </a:rPr>
                <a:t>mang trang cần truy xuất vào bộ nhớ</a:t>
              </a:r>
              <a:endParaRPr lang="en-US" sz="2400" b="1">
                <a:solidFill>
                  <a:srgbClr val="002A00"/>
                </a:solidFill>
                <a:latin typeface="VNI-Tekon" pitchFamily="2" charset="0"/>
              </a:endParaRPr>
            </a:p>
          </p:txBody>
        </p:sp>
      </p:grpSp>
      <p:grpSp>
        <p:nvGrpSpPr>
          <p:cNvPr id="62" name="Group 81"/>
          <p:cNvGrpSpPr>
            <a:grpSpLocks/>
          </p:cNvGrpSpPr>
          <p:nvPr/>
        </p:nvGrpSpPr>
        <p:grpSpPr bwMode="auto">
          <a:xfrm>
            <a:off x="3054350" y="4084638"/>
            <a:ext cx="1920875" cy="1822450"/>
            <a:chOff x="1828" y="2765"/>
            <a:chExt cx="1210" cy="1148"/>
          </a:xfrm>
        </p:grpSpPr>
        <p:sp>
          <p:nvSpPr>
            <p:cNvPr id="63" name="Freeform 36"/>
            <p:cNvSpPr>
              <a:spLocks/>
            </p:cNvSpPr>
            <p:nvPr/>
          </p:nvSpPr>
          <p:spPr bwMode="auto">
            <a:xfrm>
              <a:off x="1828" y="2765"/>
              <a:ext cx="1210" cy="509"/>
            </a:xfrm>
            <a:custGeom>
              <a:avLst/>
              <a:gdLst>
                <a:gd name="T0" fmla="*/ 19989 w 20000"/>
                <a:gd name="T1" fmla="*/ 19974 h 20000"/>
                <a:gd name="T2" fmla="*/ 0 w 20000"/>
                <a:gd name="T3" fmla="*/ 19974 h 20000"/>
                <a:gd name="T4" fmla="*/ 0 w 20000"/>
                <a:gd name="T5" fmla="*/ 4225 h 20000"/>
                <a:gd name="T6" fmla="*/ 3102 w 20000"/>
                <a:gd name="T7" fmla="*/ 0 h 20000"/>
              </a:gdLst>
              <a:ahLst/>
              <a:cxnLst>
                <a:cxn ang="0">
                  <a:pos x="T0" y="T1"/>
                </a:cxn>
                <a:cxn ang="0">
                  <a:pos x="T2" y="T3"/>
                </a:cxn>
                <a:cxn ang="0">
                  <a:pos x="T4" y="T5"/>
                </a:cxn>
                <a:cxn ang="0">
                  <a:pos x="T6" y="T7"/>
                </a:cxn>
              </a:cxnLst>
              <a:rect l="0" t="0" r="r" b="b"/>
              <a:pathLst>
                <a:path w="20000" h="20000">
                  <a:moveTo>
                    <a:pt x="19989" y="19974"/>
                  </a:moveTo>
                  <a:lnTo>
                    <a:pt x="0" y="19974"/>
                  </a:lnTo>
                  <a:lnTo>
                    <a:pt x="0" y="4225"/>
                  </a:lnTo>
                  <a:lnTo>
                    <a:pt x="3102" y="0"/>
                  </a:lnTo>
                </a:path>
              </a:pathLst>
            </a:custGeom>
            <a:noFill/>
            <a:ln w="38100" cap="flat" cmpd="sng">
              <a:solidFill>
                <a:srgbClr val="000000"/>
              </a:solidFill>
              <a:prstDash val="solid"/>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nvGrpSpPr>
            <p:cNvPr id="64" name="Group 73"/>
            <p:cNvGrpSpPr>
              <a:grpSpLocks/>
            </p:cNvGrpSpPr>
            <p:nvPr/>
          </p:nvGrpSpPr>
          <p:grpSpPr bwMode="auto">
            <a:xfrm>
              <a:off x="2328" y="3333"/>
              <a:ext cx="262" cy="235"/>
              <a:chOff x="2328" y="3333"/>
              <a:chExt cx="262" cy="235"/>
            </a:xfrm>
          </p:grpSpPr>
          <p:sp>
            <p:nvSpPr>
              <p:cNvPr id="66" name="Rectangle 49"/>
              <p:cNvSpPr>
                <a:spLocks noChangeArrowheads="1"/>
              </p:cNvSpPr>
              <p:nvPr/>
            </p:nvSpPr>
            <p:spPr bwMode="auto">
              <a:xfrm>
                <a:off x="2391" y="3369"/>
                <a:ext cx="18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A76E23"/>
                    </a:solidFill>
                    <a:latin typeface="VNI-Tekon" pitchFamily="2" charset="0"/>
                  </a:rPr>
                  <a:t>5</a:t>
                </a: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a:p>
                <a:pPr algn="ctr" eaLnBrk="0" fontAlgn="base" hangingPunct="0">
                  <a:spcBef>
                    <a:spcPct val="0"/>
                  </a:spcBef>
                  <a:spcAft>
                    <a:spcPct val="0"/>
                  </a:spcAft>
                </a:pPr>
                <a:endParaRPr lang="en-US" sz="2000" b="1">
                  <a:solidFill>
                    <a:srgbClr val="A76E23"/>
                  </a:solidFill>
                  <a:latin typeface="VNI-Tekon" pitchFamily="2" charset="0"/>
                </a:endParaRPr>
              </a:p>
            </p:txBody>
          </p:sp>
          <p:sp>
            <p:nvSpPr>
              <p:cNvPr id="67" name="Oval 50"/>
              <p:cNvSpPr>
                <a:spLocks noChangeArrowheads="1"/>
              </p:cNvSpPr>
              <p:nvPr/>
            </p:nvSpPr>
            <p:spPr bwMode="auto">
              <a:xfrm>
                <a:off x="2328" y="3333"/>
                <a:ext cx="262" cy="235"/>
              </a:xfrm>
              <a:prstGeom prst="ellipse">
                <a:avLst/>
              </a:prstGeom>
              <a:noFill/>
              <a:ln w="38100">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sp>
          <p:nvSpPr>
            <p:cNvPr id="65" name="Rectangle 66"/>
            <p:cNvSpPr>
              <a:spLocks noChangeArrowheads="1"/>
            </p:cNvSpPr>
            <p:nvPr/>
          </p:nvSpPr>
          <p:spPr bwMode="auto">
            <a:xfrm>
              <a:off x="1975" y="3564"/>
              <a:ext cx="1031"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002A00"/>
                  </a:solidFill>
                  <a:latin typeface="VNI-Tekon" pitchFamily="2" charset="0"/>
                </a:rPr>
                <a:t>Cập nhật bảng trang</a:t>
              </a:r>
            </a:p>
          </p:txBody>
        </p:sp>
      </p:grpSp>
      <p:grpSp>
        <p:nvGrpSpPr>
          <p:cNvPr id="68" name="Group 82"/>
          <p:cNvGrpSpPr>
            <a:grpSpLocks/>
          </p:cNvGrpSpPr>
          <p:nvPr/>
        </p:nvGrpSpPr>
        <p:grpSpPr bwMode="auto">
          <a:xfrm>
            <a:off x="1568450" y="4022725"/>
            <a:ext cx="1784350" cy="1179513"/>
            <a:chOff x="892" y="2726"/>
            <a:chExt cx="1124" cy="743"/>
          </a:xfrm>
        </p:grpSpPr>
        <p:sp>
          <p:nvSpPr>
            <p:cNvPr id="69" name="Freeform 34"/>
            <p:cNvSpPr>
              <a:spLocks/>
            </p:cNvSpPr>
            <p:nvPr/>
          </p:nvSpPr>
          <p:spPr bwMode="auto">
            <a:xfrm>
              <a:off x="910" y="2726"/>
              <a:ext cx="1106" cy="0"/>
            </a:xfrm>
            <a:custGeom>
              <a:avLst/>
              <a:gdLst>
                <a:gd name="T0" fmla="*/ 19987 w 20000"/>
                <a:gd name="T1" fmla="*/ 0 h 20000"/>
                <a:gd name="T2" fmla="*/ 0 w 20000"/>
                <a:gd name="T3" fmla="*/ 0 h 20000"/>
              </a:gdLst>
              <a:ahLst/>
              <a:cxnLst>
                <a:cxn ang="0">
                  <a:pos x="T0" y="T1"/>
                </a:cxn>
                <a:cxn ang="0">
                  <a:pos x="T2" y="T3"/>
                </a:cxn>
              </a:cxnLst>
              <a:rect l="0" t="0" r="r" b="b"/>
              <a:pathLst>
                <a:path w="20000" h="20000">
                  <a:moveTo>
                    <a:pt x="19987" y="0"/>
                  </a:moveTo>
                  <a:lnTo>
                    <a:pt x="0" y="0"/>
                  </a:lnTo>
                </a:path>
              </a:pathLst>
            </a:custGeom>
            <a:noFill/>
            <a:ln w="38100" cap="flat" cmpd="sng">
              <a:solidFill>
                <a:srgbClr val="000000"/>
              </a:solidFill>
              <a:prstDash val="solid"/>
              <a:round/>
              <a:headEnd type="non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nvGrpSpPr>
            <p:cNvPr id="70" name="Group 72"/>
            <p:cNvGrpSpPr>
              <a:grpSpLocks/>
            </p:cNvGrpSpPr>
            <p:nvPr/>
          </p:nvGrpSpPr>
          <p:grpSpPr bwMode="auto">
            <a:xfrm>
              <a:off x="1224" y="2765"/>
              <a:ext cx="261" cy="235"/>
              <a:chOff x="1224" y="2765"/>
              <a:chExt cx="261" cy="235"/>
            </a:xfrm>
          </p:grpSpPr>
          <p:sp>
            <p:nvSpPr>
              <p:cNvPr id="72" name="Rectangle 46"/>
              <p:cNvSpPr>
                <a:spLocks noChangeArrowheads="1"/>
              </p:cNvSpPr>
              <p:nvPr/>
            </p:nvSpPr>
            <p:spPr bwMode="auto">
              <a:xfrm>
                <a:off x="1286" y="2801"/>
                <a:ext cx="18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A76E23"/>
                    </a:solidFill>
                    <a:latin typeface="VNI-Tekon" pitchFamily="2" charset="0"/>
                  </a:rPr>
                  <a:t>6</a:t>
                </a:r>
              </a:p>
            </p:txBody>
          </p:sp>
          <p:sp>
            <p:nvSpPr>
              <p:cNvPr id="73" name="Oval 47"/>
              <p:cNvSpPr>
                <a:spLocks noChangeArrowheads="1"/>
              </p:cNvSpPr>
              <p:nvPr/>
            </p:nvSpPr>
            <p:spPr bwMode="auto">
              <a:xfrm>
                <a:off x="1224" y="2765"/>
                <a:ext cx="261" cy="235"/>
              </a:xfrm>
              <a:prstGeom prst="ellipse">
                <a:avLst/>
              </a:prstGeom>
              <a:noFill/>
              <a:ln w="38100">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US" sz="2000" b="1">
                  <a:solidFill>
                    <a:srgbClr val="FFFFFF"/>
                  </a:solidFill>
                  <a:latin typeface="Arial" charset="0"/>
                </a:endParaRPr>
              </a:p>
            </p:txBody>
          </p:sp>
        </p:grpSp>
        <p:sp>
          <p:nvSpPr>
            <p:cNvPr id="71" name="Rectangle 67"/>
            <p:cNvSpPr>
              <a:spLocks noChangeArrowheads="1"/>
            </p:cNvSpPr>
            <p:nvPr/>
          </p:nvSpPr>
          <p:spPr bwMode="auto">
            <a:xfrm>
              <a:off x="892" y="3036"/>
              <a:ext cx="932" cy="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ctr" eaLnBrk="0" fontAlgn="base" hangingPunct="0">
                <a:spcBef>
                  <a:spcPct val="0"/>
                </a:spcBef>
                <a:spcAft>
                  <a:spcPct val="0"/>
                </a:spcAft>
              </a:pPr>
              <a:r>
                <a:rPr lang="en-US" sz="2000" b="1">
                  <a:solidFill>
                    <a:srgbClr val="002A00"/>
                  </a:solidFill>
                  <a:latin typeface="VNI-Tekon" pitchFamily="2" charset="0"/>
                </a:rPr>
                <a:t>Tạo kích hoạt tiến trình</a:t>
              </a:r>
            </a:p>
          </p:txBody>
        </p:sp>
      </p:grpSp>
      <p:sp>
        <p:nvSpPr>
          <p:cNvPr id="74" name="Rectangle 75"/>
          <p:cNvSpPr>
            <a:spLocks noChangeArrowheads="1"/>
          </p:cNvSpPr>
          <p:nvPr/>
        </p:nvSpPr>
        <p:spPr bwMode="auto">
          <a:xfrm>
            <a:off x="4973638" y="4613486"/>
            <a:ext cx="1793874" cy="830997"/>
          </a:xfrm>
          <a:prstGeom prst="rect">
            <a:avLst/>
          </a:prstGeom>
          <a:solidFill>
            <a:srgbClr val="006600"/>
          </a:solidFill>
          <a:ln>
            <a:noFill/>
          </a:ln>
          <a:effectLst/>
          <a:extLs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0"/>
              </a:spcBef>
              <a:spcAft>
                <a:spcPct val="0"/>
              </a:spcAft>
            </a:pPr>
            <a:r>
              <a:rPr lang="fr-FR" sz="2400" b="1">
                <a:solidFill>
                  <a:srgbClr val="99FF66"/>
                </a:solidFill>
                <a:latin typeface="VNI-Tekon" pitchFamily="2" charset="0"/>
              </a:rPr>
              <a:t>frame trang trống</a:t>
            </a:r>
            <a:endParaRPr lang="en-US" sz="2400" b="1">
              <a:solidFill>
                <a:srgbClr val="99FF66"/>
              </a:solidFill>
              <a:latin typeface="VNI-Tekon" pitchFamily="2" charset="0"/>
            </a:endParaRPr>
          </a:p>
        </p:txBody>
      </p:sp>
      <p:sp>
        <p:nvSpPr>
          <p:cNvPr id="75" name="Rectangle 76"/>
          <p:cNvSpPr>
            <a:spLocks noChangeArrowheads="1"/>
          </p:cNvSpPr>
          <p:nvPr/>
        </p:nvSpPr>
        <p:spPr bwMode="auto">
          <a:xfrm>
            <a:off x="3886200" y="3733800"/>
            <a:ext cx="271463" cy="39687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sz="2000" b="1">
                <a:solidFill>
                  <a:srgbClr val="99FF66"/>
                </a:solidFill>
                <a:latin typeface="VNI-Tekon" pitchFamily="2" charset="0"/>
              </a:rPr>
              <a:t> i</a:t>
            </a:r>
          </a:p>
        </p:txBody>
      </p:sp>
    </p:spTree>
    <p:extLst>
      <p:ext uri="{BB962C8B-B14F-4D97-AF65-F5344CB8AC3E}">
        <p14:creationId xmlns:p14="http://schemas.microsoft.com/office/powerpoint/2010/main" val="58696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7"/>
                                        </p:tgtEl>
                                      </p:cBhvr>
                                    </p:animEffect>
                                    <p:set>
                                      <p:cBhvr>
                                        <p:cTn id="34" dur="1" fill="hold">
                                          <p:stCondLst>
                                            <p:cond delay="499"/>
                                          </p:stCondLst>
                                        </p:cTn>
                                        <p:tgtEl>
                                          <p:spTgt spid="3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3"/>
                                        </p:tgtEl>
                                      </p:cBhvr>
                                    </p:animEffect>
                                    <p:set>
                                      <p:cBhvr>
                                        <p:cTn id="37" dur="1" fill="hold">
                                          <p:stCondLst>
                                            <p:cond delay="499"/>
                                          </p:stCondLst>
                                        </p:cTn>
                                        <p:tgtEl>
                                          <p:spTgt spid="4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6"/>
                                        </p:tgtEl>
                                      </p:cBhvr>
                                    </p:animEffect>
                                    <p:set>
                                      <p:cBhvr>
                                        <p:cTn id="40" dur="1" fill="hold">
                                          <p:stCondLst>
                                            <p:cond delay="499"/>
                                          </p:stCondLst>
                                        </p:cTn>
                                        <p:tgtEl>
                                          <p:spTgt spid="5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62"/>
                                        </p:tgtEl>
                                      </p:cBhvr>
                                    </p:animEffect>
                                    <p:set>
                                      <p:cBhvr>
                                        <p:cTn id="43" dur="1" fill="hold">
                                          <p:stCondLst>
                                            <p:cond delay="499"/>
                                          </p:stCondLst>
                                        </p:cTn>
                                        <p:tgtEl>
                                          <p:spTgt spid="62"/>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68"/>
                                        </p:tgtEl>
                                      </p:cBhvr>
                                    </p:animEffect>
                                    <p:set>
                                      <p:cBhvr>
                                        <p:cTn id="46" dur="1" fill="hold">
                                          <p:stCondLst>
                                            <p:cond delay="499"/>
                                          </p:stCondLst>
                                        </p:cTn>
                                        <p:tgtEl>
                                          <p:spTgt spid="6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50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1000"/>
                            </p:stCondLst>
                            <p:childTnLst>
                              <p:par>
                                <p:cTn id="53" presetID="10" presetClass="entr" presetSubtype="0" fill="hold" nodeType="afterEffect">
                                  <p:stCondLst>
                                    <p:cond delay="5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par>
                          <p:cTn id="56" fill="hold">
                            <p:stCondLst>
                              <p:cond delay="2000"/>
                            </p:stCondLst>
                            <p:childTnLst>
                              <p:par>
                                <p:cTn id="57" presetID="10" presetClass="entr" presetSubtype="0" fill="hold" nodeType="afterEffect">
                                  <p:stCondLst>
                                    <p:cond delay="50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childTnLst>
                          </p:cTn>
                        </p:par>
                        <p:par>
                          <p:cTn id="60" fill="hold">
                            <p:stCondLst>
                              <p:cond delay="3000"/>
                            </p:stCondLst>
                            <p:childTnLst>
                              <p:par>
                                <p:cTn id="61" presetID="1" presetClass="entr" presetSubtype="0" fill="hold" nodeType="afterEffect">
                                  <p:stCondLst>
                                    <p:cond delay="500"/>
                                  </p:stCondLst>
                                  <p:childTnLst>
                                    <p:set>
                                      <p:cBhvr>
                                        <p:cTn id="62" dur="1" fill="hold">
                                          <p:stCondLst>
                                            <p:cond delay="499"/>
                                          </p:stCondLst>
                                        </p:cTn>
                                        <p:tgtEl>
                                          <p:spTgt spid="50"/>
                                        </p:tgtEl>
                                        <p:attrNameLst>
                                          <p:attrName>style.visibility</p:attrName>
                                        </p:attrNameLst>
                                      </p:cBhvr>
                                      <p:to>
                                        <p:strVal val="visible"/>
                                      </p:to>
                                    </p:set>
                                  </p:childTnLst>
                                </p:cTn>
                              </p:par>
                            </p:childTnLst>
                          </p:cTn>
                        </p:par>
                        <p:par>
                          <p:cTn id="63" fill="hold">
                            <p:stCondLst>
                              <p:cond delay="4000"/>
                            </p:stCondLst>
                            <p:childTnLst>
                              <p:par>
                                <p:cTn id="64" presetID="10" presetClass="entr" presetSubtype="0" fill="hold" nodeType="afterEffect">
                                  <p:stCondLst>
                                    <p:cond delay="50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childTnLst>
                          </p:cTn>
                        </p:par>
                        <p:par>
                          <p:cTn id="67" fill="hold">
                            <p:stCondLst>
                              <p:cond delay="5000"/>
                            </p:stCondLst>
                            <p:childTnLst>
                              <p:par>
                                <p:cTn id="68" presetID="10" presetClass="entr" presetSubtype="0" fill="hold" nodeType="afterEffect">
                                  <p:stCondLst>
                                    <p:cond delay="50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childTnLst>
                          </p:cTn>
                        </p:par>
                        <p:par>
                          <p:cTn id="71" fill="hold">
                            <p:stCondLst>
                              <p:cond delay="6000"/>
                            </p:stCondLst>
                            <p:childTnLst>
                              <p:par>
                                <p:cTn id="72" presetID="10" presetClass="entr" presetSubtype="0" fill="hold" nodeType="afterEffect">
                                  <p:stCondLst>
                                    <p:cond delay="50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227</a:t>
            </a:fld>
            <a:endParaRPr lang="en-US"/>
          </a:p>
        </p:txBody>
      </p:sp>
      <p:sp>
        <p:nvSpPr>
          <p:cNvPr id="5" name="Title 1"/>
          <p:cNvSpPr txBox="1">
            <a:spLocks/>
          </p:cNvSpPr>
          <p:nvPr/>
        </p:nvSpPr>
        <p:spPr>
          <a:xfrm>
            <a:off x="762000" y="205553"/>
            <a:ext cx="8077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3300">
                <a:solidFill>
                  <a:schemeClr val="tx1"/>
                </a:solidFill>
                <a:latin typeface="Times New Roman" pitchFamily="18" charset="0"/>
                <a:cs typeface="Times New Roman" pitchFamily="18" charset="0"/>
              </a:rPr>
              <a:t>THAY THẾ TRANG</a:t>
            </a:r>
          </a:p>
        </p:txBody>
      </p:sp>
      <p:sp>
        <p:nvSpPr>
          <p:cNvPr id="6" name="Content Placeholder 1"/>
          <p:cNvSpPr>
            <a:spLocks noGrp="1"/>
          </p:cNvSpPr>
          <p:nvPr>
            <p:ph idx="1"/>
          </p:nvPr>
        </p:nvSpPr>
        <p:spPr>
          <a:xfrm>
            <a:off x="0" y="1143000"/>
            <a:ext cx="9144000" cy="5334000"/>
          </a:xfrm>
        </p:spPr>
        <p:txBody>
          <a:bodyPr/>
          <a:lstStyle/>
          <a:p>
            <a:pPr>
              <a:lnSpc>
                <a:spcPct val="120000"/>
              </a:lnSpc>
              <a:spcBef>
                <a:spcPts val="0"/>
              </a:spcBef>
              <a:buClr>
                <a:schemeClr val="tx1"/>
              </a:buClr>
              <a:buFont typeface="Wingdings" pitchFamily="2" charset="2"/>
              <a:buChar char="§"/>
            </a:pPr>
            <a:r>
              <a:rPr lang="en-US" sz="2500">
                <a:solidFill>
                  <a:srgbClr val="000000"/>
                </a:solidFill>
              </a:rPr>
              <a:t>Khi các khung đã đầy, cần nạp thêm trang =&gt; phải thay thế trang đang có trên khung =&gt; tránh thực hiện nhiều lần cấp phát mỗi khi có trang lỗi.</a:t>
            </a:r>
          </a:p>
          <a:p>
            <a:pPr>
              <a:lnSpc>
                <a:spcPct val="120000"/>
              </a:lnSpc>
              <a:spcBef>
                <a:spcPts val="0"/>
              </a:spcBef>
              <a:buClr>
                <a:schemeClr val="tx1"/>
              </a:buClr>
              <a:buFont typeface="Wingdings" pitchFamily="2" charset="2"/>
              <a:buChar char="§"/>
            </a:pPr>
            <a:r>
              <a:rPr lang="en-US" sz="2500">
                <a:solidFill>
                  <a:srgbClr val="000000"/>
                </a:solidFill>
              </a:rPr>
              <a:t>Các bước cơ bản khi thay trang:</a:t>
            </a:r>
          </a:p>
          <a:p>
            <a:pPr marL="640080" lvl="1" indent="-365760">
              <a:lnSpc>
                <a:spcPct val="120000"/>
              </a:lnSpc>
              <a:spcBef>
                <a:spcPts val="0"/>
              </a:spcBef>
              <a:buClr>
                <a:schemeClr val="tx1"/>
              </a:buClr>
              <a:buFont typeface="Wingdings" pitchFamily="2" charset="2"/>
              <a:buChar char="ü"/>
            </a:pPr>
            <a:r>
              <a:rPr lang="en-US" sz="2500">
                <a:solidFill>
                  <a:srgbClr val="000000"/>
                </a:solidFill>
              </a:rPr>
              <a:t>Tìm vị trí của trang cần sử dụng trên đĩa.</a:t>
            </a:r>
          </a:p>
          <a:p>
            <a:pPr marL="640080" lvl="1" indent="-365760">
              <a:lnSpc>
                <a:spcPct val="120000"/>
              </a:lnSpc>
              <a:spcBef>
                <a:spcPts val="0"/>
              </a:spcBef>
              <a:buClr>
                <a:schemeClr val="tx1"/>
              </a:buClr>
              <a:buFont typeface="Wingdings" pitchFamily="2" charset="2"/>
              <a:buChar char="ü"/>
            </a:pPr>
            <a:r>
              <a:rPr lang="en-US" sz="2500">
                <a:solidFill>
                  <a:srgbClr val="000000"/>
                </a:solidFill>
              </a:rPr>
              <a:t>Tìm một khung trang rỗi:</a:t>
            </a:r>
          </a:p>
          <a:p>
            <a:pPr marL="1040130" lvl="2" indent="-365760">
              <a:lnSpc>
                <a:spcPct val="120000"/>
              </a:lnSpc>
              <a:spcBef>
                <a:spcPts val="0"/>
              </a:spcBef>
              <a:buFont typeface="Courier New" pitchFamily="49" charset="0"/>
              <a:buChar char="o"/>
            </a:pPr>
            <a:r>
              <a:rPr lang="en-US" sz="2100">
                <a:solidFill>
                  <a:srgbClr val="000000"/>
                </a:solidFill>
              </a:rPr>
              <a:t>Nếu có khung rỗi: sử dụng nó.</a:t>
            </a:r>
          </a:p>
          <a:p>
            <a:pPr marL="1040130" lvl="2" indent="-365760">
              <a:lnSpc>
                <a:spcPct val="120000"/>
              </a:lnSpc>
              <a:spcBef>
                <a:spcPts val="0"/>
              </a:spcBef>
              <a:buFont typeface="Courier New" pitchFamily="49" charset="0"/>
              <a:buChar char="o"/>
            </a:pPr>
            <a:r>
              <a:rPr lang="en-US" sz="2100">
                <a:solidFill>
                  <a:srgbClr val="000000"/>
                </a:solidFill>
              </a:rPr>
              <a:t>Nếu không có khung rỗi: sử dụng giải thuật thay thế trang, đưa một trang trong bộ nhớ ra =&gt; sử dụng khung ứng với trang đó.</a:t>
            </a:r>
          </a:p>
          <a:p>
            <a:pPr marL="640080" lvl="1" indent="-365760">
              <a:lnSpc>
                <a:spcPct val="120000"/>
              </a:lnSpc>
              <a:spcBef>
                <a:spcPts val="0"/>
              </a:spcBef>
              <a:buClr>
                <a:schemeClr val="tx1"/>
              </a:buClr>
              <a:buFont typeface="Wingdings" pitchFamily="2" charset="2"/>
              <a:buChar char="ü"/>
            </a:pPr>
            <a:r>
              <a:rPr lang="en-US" sz="2500">
                <a:solidFill>
                  <a:srgbClr val="000000"/>
                </a:solidFill>
              </a:rPr>
              <a:t>Đọc trang cần sử dụng vào khung trống. Cập nhật lại bảng trang.</a:t>
            </a:r>
          </a:p>
          <a:p>
            <a:pPr marL="640080" lvl="1" indent="-365760">
              <a:lnSpc>
                <a:spcPct val="120000"/>
              </a:lnSpc>
              <a:spcBef>
                <a:spcPts val="0"/>
              </a:spcBef>
              <a:buClr>
                <a:schemeClr val="tx1"/>
              </a:buClr>
              <a:buFont typeface="Wingdings" pitchFamily="2" charset="2"/>
              <a:buChar char="ü"/>
            </a:pPr>
            <a:r>
              <a:rPr lang="en-US" sz="2500">
                <a:solidFill>
                  <a:srgbClr val="000000"/>
                </a:solidFill>
              </a:rPr>
              <a:t>Khởi động lại tiến trình.</a:t>
            </a:r>
          </a:p>
          <a:p>
            <a:pPr>
              <a:lnSpc>
                <a:spcPct val="120000"/>
              </a:lnSpc>
              <a:spcBef>
                <a:spcPts val="0"/>
              </a:spcBef>
              <a:buClr>
                <a:schemeClr val="tx1"/>
              </a:buClr>
              <a:buFont typeface="Wingdings" pitchFamily="2" charset="2"/>
              <a:buChar char="§"/>
            </a:pPr>
            <a:endParaRPr lang="en-US" sz="2500">
              <a:solidFill>
                <a:srgbClr val="000000"/>
              </a:solidFill>
            </a:endParaRPr>
          </a:p>
        </p:txBody>
      </p:sp>
    </p:spTree>
    <p:extLst>
      <p:ext uri="{BB962C8B-B14F-4D97-AF65-F5344CB8AC3E}">
        <p14:creationId xmlns:p14="http://schemas.microsoft.com/office/powerpoint/2010/main" val="1985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1000"/>
                                        <p:tgtEl>
                                          <p:spTgt spid="6">
                                            <p:txEl>
                                              <p:pRg st="2" end="2"/>
                                            </p:txEl>
                                          </p:spTgt>
                                        </p:tgtEl>
                                      </p:cBhvr>
                                    </p:animEffect>
                                  </p:childTnLst>
                                </p:cTn>
                              </p:par>
                            </p:childTnLst>
                          </p:cTn>
                        </p:par>
                        <p:par>
                          <p:cTn id="17" fill="hold">
                            <p:stCondLst>
                              <p:cond delay="2000"/>
                            </p:stCondLst>
                            <p:childTnLst>
                              <p:par>
                                <p:cTn id="18" presetID="10" presetClass="entr" presetSubtype="0" fill="hold" nodeType="afterEffect">
                                  <p:stCondLst>
                                    <p:cond delay="50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1000"/>
                                        <p:tgtEl>
                                          <p:spTgt spid="6">
                                            <p:txEl>
                                              <p:pRg st="3" end="3"/>
                                            </p:txEl>
                                          </p:spTgt>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par>
                          <p:cTn id="29" fill="hold">
                            <p:stCondLst>
                              <p:cond delay="4500"/>
                            </p:stCondLst>
                            <p:childTnLst>
                              <p:par>
                                <p:cTn id="30" presetID="10" presetClass="entr" presetSubtype="0" fill="hold" nodeType="afterEffect">
                                  <p:stCondLst>
                                    <p:cond delay="50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1000"/>
                                        <p:tgtEl>
                                          <p:spTgt spid="6">
                                            <p:txEl>
                                              <p:pRg st="6" end="6"/>
                                            </p:txEl>
                                          </p:spTgt>
                                        </p:tgtEl>
                                      </p:cBhvr>
                                    </p:animEffect>
                                  </p:childTnLst>
                                </p:cTn>
                              </p:par>
                            </p:childTnLst>
                          </p:cTn>
                        </p:par>
                        <p:par>
                          <p:cTn id="33" fill="hold">
                            <p:stCondLst>
                              <p:cond delay="6000"/>
                            </p:stCondLst>
                            <p:childTnLst>
                              <p:par>
                                <p:cTn id="34" presetID="10" presetClass="entr" presetSubtype="0" fill="hold" nodeType="afterEffect">
                                  <p:stCondLst>
                                    <p:cond delay="50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228</a:t>
            </a:fld>
            <a:endParaRPr lang="en-US"/>
          </a:p>
        </p:txBody>
      </p:sp>
      <p:sp>
        <p:nvSpPr>
          <p:cNvPr id="5" name="Title 1"/>
          <p:cNvSpPr txBox="1">
            <a:spLocks/>
          </p:cNvSpPr>
          <p:nvPr/>
        </p:nvSpPr>
        <p:spPr>
          <a:xfrm>
            <a:off x="571500" y="205553"/>
            <a:ext cx="8077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3300">
                <a:solidFill>
                  <a:schemeClr val="tx1"/>
                </a:solidFill>
                <a:latin typeface="Times New Roman" pitchFamily="18" charset="0"/>
                <a:cs typeface="Times New Roman" pitchFamily="18" charset="0"/>
              </a:rPr>
              <a:t>GIẢI THUẬT FIFO (First - in first - out)</a:t>
            </a:r>
          </a:p>
        </p:txBody>
      </p:sp>
      <p:sp>
        <p:nvSpPr>
          <p:cNvPr id="17" name="Content Placeholder 1"/>
          <p:cNvSpPr>
            <a:spLocks noGrp="1"/>
          </p:cNvSpPr>
          <p:nvPr>
            <p:ph idx="1"/>
          </p:nvPr>
        </p:nvSpPr>
        <p:spPr>
          <a:xfrm>
            <a:off x="76200" y="1143000"/>
            <a:ext cx="9067800" cy="5334000"/>
          </a:xfrm>
        </p:spPr>
        <p:txBody>
          <a:bodyPr/>
          <a:lstStyle/>
          <a:p>
            <a:pPr marL="342900" lvl="1" indent="-274320">
              <a:lnSpc>
                <a:spcPct val="120000"/>
              </a:lnSpc>
              <a:spcBef>
                <a:spcPts val="0"/>
              </a:spcBef>
              <a:buClr>
                <a:schemeClr val="tx1"/>
              </a:buClr>
            </a:pPr>
            <a:r>
              <a:rPr lang="en-US"/>
              <a:t>Trang ở trong bộ nhớ lâu nhất sẽ được chọn thay thế.</a:t>
            </a:r>
          </a:p>
          <a:p>
            <a:pPr marL="342900" lvl="1" indent="-274320">
              <a:lnSpc>
                <a:spcPct val="120000"/>
              </a:lnSpc>
              <a:spcBef>
                <a:spcPts val="0"/>
              </a:spcBef>
              <a:buClr>
                <a:schemeClr val="tx1"/>
              </a:buClr>
            </a:pPr>
            <a:r>
              <a:rPr lang="en-US">
                <a:solidFill>
                  <a:srgbClr val="000000"/>
                </a:solidFill>
              </a:rPr>
              <a:t>Gắn với mỗi trang thời gian khi trang đó được mang vào trong bộ nhớ =&gt; Khi một trang phải được thay thế, trang cũ nhất sẽ được chọn.</a:t>
            </a:r>
          </a:p>
          <a:p>
            <a:pPr marL="342900" lvl="1" indent="-274320">
              <a:lnSpc>
                <a:spcPct val="120000"/>
              </a:lnSpc>
              <a:spcBef>
                <a:spcPts val="0"/>
              </a:spcBef>
              <a:buClr>
                <a:schemeClr val="tx1"/>
              </a:buClr>
            </a:pPr>
            <a:r>
              <a:rPr lang="en-US">
                <a:solidFill>
                  <a:srgbClr val="000000"/>
                </a:solidFill>
              </a:rPr>
              <a:t>Dùng hàng đợi quản lý số thứ tự trang:</a:t>
            </a:r>
          </a:p>
          <a:p>
            <a:pPr marL="640080" lvl="2" indent="-365760">
              <a:lnSpc>
                <a:spcPct val="120000"/>
              </a:lnSpc>
              <a:spcBef>
                <a:spcPts val="0"/>
              </a:spcBef>
              <a:buFont typeface="Wingdings" pitchFamily="2" charset="2"/>
              <a:buChar char="ü"/>
            </a:pPr>
            <a:r>
              <a:rPr lang="en-US">
                <a:solidFill>
                  <a:srgbClr val="000000"/>
                </a:solidFill>
              </a:rPr>
              <a:t>Khi nạp trang: đưa vào cuối hàng đợi.</a:t>
            </a:r>
          </a:p>
          <a:p>
            <a:pPr marL="640080" lvl="2" indent="-365760">
              <a:lnSpc>
                <a:spcPct val="120000"/>
              </a:lnSpc>
              <a:spcBef>
                <a:spcPts val="0"/>
              </a:spcBef>
              <a:buFont typeface="Wingdings" pitchFamily="2" charset="2"/>
              <a:buChar char="ü"/>
            </a:pPr>
            <a:r>
              <a:rPr lang="en-US">
                <a:solidFill>
                  <a:srgbClr val="000000"/>
                </a:solidFill>
              </a:rPr>
              <a:t>Khi thay thế: chọn trang ở đầu hàng đợi.</a:t>
            </a:r>
          </a:p>
          <a:p>
            <a:pPr marL="347472" lvl="1" indent="-347472">
              <a:lnSpc>
                <a:spcPct val="120000"/>
              </a:lnSpc>
              <a:spcBef>
                <a:spcPts val="0"/>
              </a:spcBef>
              <a:buClr>
                <a:schemeClr val="tx1"/>
              </a:buClr>
            </a:pPr>
            <a:r>
              <a:rPr lang="en-US">
                <a:solidFill>
                  <a:srgbClr val="000000"/>
                </a:solidFill>
              </a:rPr>
              <a:t>Ví dụ: </a:t>
            </a:r>
          </a:p>
          <a:p>
            <a:pPr marL="640080" lvl="2" indent="-365760">
              <a:lnSpc>
                <a:spcPct val="120000"/>
              </a:lnSpc>
              <a:spcBef>
                <a:spcPts val="0"/>
              </a:spcBef>
              <a:buFont typeface="Wingdings" pitchFamily="2" charset="2"/>
              <a:buChar char="ü"/>
            </a:pPr>
            <a:r>
              <a:rPr lang="en-US">
                <a:solidFill>
                  <a:srgbClr val="000000"/>
                </a:solidFill>
              </a:rPr>
              <a:t>chuỗi tham chiếu: </a:t>
            </a:r>
            <a:r>
              <a:rPr lang="en-US" sz="2000">
                <a:solidFill>
                  <a:srgbClr val="000000"/>
                </a:solidFill>
              </a:rPr>
              <a:t>7, 0, 1, 2, 0, 3, 0, 4, 2, 3, 0, 3, 2, 1, 2, 0, 1, 7, 0, 1</a:t>
            </a:r>
          </a:p>
          <a:p>
            <a:pPr marL="640080" lvl="2" indent="-365760">
              <a:lnSpc>
                <a:spcPct val="120000"/>
              </a:lnSpc>
              <a:spcBef>
                <a:spcPts val="0"/>
              </a:spcBef>
              <a:buFont typeface="Wingdings" pitchFamily="2" charset="2"/>
              <a:buChar char="ü"/>
            </a:pPr>
            <a:r>
              <a:rPr lang="en-US">
                <a:solidFill>
                  <a:srgbClr val="000000"/>
                </a:solidFill>
              </a:rPr>
              <a:t>3 khung trang</a:t>
            </a:r>
            <a:r>
              <a:rPr lang="en-US" sz="2000">
                <a:solidFill>
                  <a:srgbClr val="000000"/>
                </a:solidFill>
              </a:rPr>
              <a:t> (3 trang của một tiến trình ở trong BN tại 1 thời điểm).</a:t>
            </a:r>
          </a:p>
          <a:p>
            <a:pPr marL="274320" lvl="2" indent="0">
              <a:lnSpc>
                <a:spcPct val="120000"/>
              </a:lnSpc>
              <a:spcBef>
                <a:spcPts val="0"/>
              </a:spcBef>
              <a:buNone/>
            </a:pPr>
            <a:endParaRPr lang="en-US"/>
          </a:p>
          <a:p>
            <a:pPr>
              <a:lnSpc>
                <a:spcPct val="120000"/>
              </a:lnSpc>
              <a:spcBef>
                <a:spcPts val="0"/>
              </a:spcBef>
              <a:buClr>
                <a:schemeClr val="tx1"/>
              </a:buClr>
              <a:buFont typeface="Wingdings" pitchFamily="2" charset="2"/>
              <a:buChar char="§"/>
            </a:pPr>
            <a:endParaRPr lang="en-US">
              <a:solidFill>
                <a:srgbClr val="000000"/>
              </a:solidFill>
            </a:endParaRPr>
          </a:p>
          <a:p>
            <a:pPr>
              <a:lnSpc>
                <a:spcPct val="120000"/>
              </a:lnSpc>
              <a:spcBef>
                <a:spcPts val="0"/>
              </a:spcBef>
              <a:buClr>
                <a:schemeClr val="tx1"/>
              </a:buClr>
              <a:buFont typeface="Wingdings" pitchFamily="2" charset="2"/>
              <a:buChar char="§"/>
            </a:pPr>
            <a:endParaRPr lang="en-US">
              <a:solidFill>
                <a:srgbClr val="000000"/>
              </a:solidFill>
            </a:endParaRP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45" y="2090567"/>
            <a:ext cx="8869680" cy="2176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140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Effect transition="in" filter="fade">
                                      <p:cBhvr>
                                        <p:cTn id="11" dur="1000"/>
                                        <p:tgtEl>
                                          <p:spTgt spid="17">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animEffect transition="in" filter="fade">
                                      <p:cBhvr>
                                        <p:cTn id="15" dur="500"/>
                                        <p:tgtEl>
                                          <p:spTgt spid="1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xEl>
                                              <p:pRg st="3" end="3"/>
                                            </p:txEl>
                                          </p:spTgt>
                                        </p:tgtEl>
                                        <p:attrNameLst>
                                          <p:attrName>style.visibility</p:attrName>
                                        </p:attrNameLst>
                                      </p:cBhvr>
                                      <p:to>
                                        <p:strVal val="visible"/>
                                      </p:to>
                                    </p:set>
                                    <p:animEffect transition="in" filter="fade">
                                      <p:cBhvr>
                                        <p:cTn id="18" dur="500"/>
                                        <p:tgtEl>
                                          <p:spTgt spid="1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animEffect transition="in" filter="fade">
                                      <p:cBhvr>
                                        <p:cTn id="25" dur="500"/>
                                        <p:tgtEl>
                                          <p:spTgt spid="17">
                                            <p:txEl>
                                              <p:pRg st="5" end="5"/>
                                            </p:txEl>
                                          </p:spTgt>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7">
                                            <p:txEl>
                                              <p:pRg st="6" end="6"/>
                                            </p:txEl>
                                          </p:spTgt>
                                        </p:tgtEl>
                                        <p:attrNameLst>
                                          <p:attrName>style.visibility</p:attrName>
                                        </p:attrNameLst>
                                      </p:cBhvr>
                                      <p:to>
                                        <p:strVal val="visible"/>
                                      </p:to>
                                    </p:set>
                                    <p:animEffect transition="in" filter="fade">
                                      <p:cBhvr>
                                        <p:cTn id="29" dur="500"/>
                                        <p:tgtEl>
                                          <p:spTgt spid="17">
                                            <p:txEl>
                                              <p:pRg st="6" end="6"/>
                                            </p:txEl>
                                          </p:spTgt>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7">
                                            <p:txEl>
                                              <p:pRg st="7" end="7"/>
                                            </p:txEl>
                                          </p:spTgt>
                                        </p:tgtEl>
                                        <p:attrNameLst>
                                          <p:attrName>style.visibility</p:attrName>
                                        </p:attrNameLst>
                                      </p:cBhvr>
                                      <p:to>
                                        <p:strVal val="visible"/>
                                      </p:to>
                                    </p:set>
                                    <p:animEffect transition="in" filter="fade">
                                      <p:cBhvr>
                                        <p:cTn id="33" dur="500"/>
                                        <p:tgtEl>
                                          <p:spTgt spid="1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7">
                                            <p:txEl>
                                              <p:pRg st="0" end="0"/>
                                            </p:txEl>
                                          </p:spTgt>
                                        </p:tgtEl>
                                      </p:cBhvr>
                                    </p:animEffect>
                                    <p:set>
                                      <p:cBhvr>
                                        <p:cTn id="38" dur="1" fill="hold">
                                          <p:stCondLst>
                                            <p:cond delay="499"/>
                                          </p:stCondLst>
                                        </p:cTn>
                                        <p:tgtEl>
                                          <p:spTgt spid="17">
                                            <p:txEl>
                                              <p:pRg st="0" end="0"/>
                                            </p:txEl>
                                          </p:spTgt>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17">
                                            <p:txEl>
                                              <p:pRg st="1" end="1"/>
                                            </p:txEl>
                                          </p:spTgt>
                                        </p:tgtEl>
                                      </p:cBhvr>
                                    </p:animEffect>
                                    <p:set>
                                      <p:cBhvr>
                                        <p:cTn id="41" dur="1" fill="hold">
                                          <p:stCondLst>
                                            <p:cond delay="499"/>
                                          </p:stCondLst>
                                        </p:cTn>
                                        <p:tgtEl>
                                          <p:spTgt spid="17">
                                            <p:txEl>
                                              <p:pRg st="1" end="1"/>
                                            </p:txEl>
                                          </p:spTgt>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17">
                                            <p:txEl>
                                              <p:pRg st="2" end="2"/>
                                            </p:txEl>
                                          </p:spTgt>
                                        </p:tgtEl>
                                      </p:cBhvr>
                                    </p:animEffect>
                                    <p:set>
                                      <p:cBhvr>
                                        <p:cTn id="44" dur="1" fill="hold">
                                          <p:stCondLst>
                                            <p:cond delay="499"/>
                                          </p:stCondLst>
                                        </p:cTn>
                                        <p:tgtEl>
                                          <p:spTgt spid="17">
                                            <p:txEl>
                                              <p:pRg st="2" end="2"/>
                                            </p:txEl>
                                          </p:spTgt>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17">
                                            <p:txEl>
                                              <p:pRg st="3" end="3"/>
                                            </p:txEl>
                                          </p:spTgt>
                                        </p:tgtEl>
                                      </p:cBhvr>
                                    </p:animEffect>
                                    <p:set>
                                      <p:cBhvr>
                                        <p:cTn id="47" dur="1" fill="hold">
                                          <p:stCondLst>
                                            <p:cond delay="499"/>
                                          </p:stCondLst>
                                        </p:cTn>
                                        <p:tgtEl>
                                          <p:spTgt spid="17">
                                            <p:txEl>
                                              <p:pRg st="3" end="3"/>
                                            </p:txEl>
                                          </p:spTgt>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17">
                                            <p:txEl>
                                              <p:pRg st="4" end="4"/>
                                            </p:txEl>
                                          </p:spTgt>
                                        </p:tgtEl>
                                      </p:cBhvr>
                                    </p:animEffect>
                                    <p:set>
                                      <p:cBhvr>
                                        <p:cTn id="50" dur="1" fill="hold">
                                          <p:stCondLst>
                                            <p:cond delay="499"/>
                                          </p:stCondLst>
                                        </p:cTn>
                                        <p:tgtEl>
                                          <p:spTgt spid="17">
                                            <p:txEl>
                                              <p:pRg st="4" end="4"/>
                                            </p:txEl>
                                          </p:spTgt>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17">
                                            <p:txEl>
                                              <p:pRg st="5" end="5"/>
                                            </p:txEl>
                                          </p:spTgt>
                                        </p:tgtEl>
                                      </p:cBhvr>
                                    </p:animEffect>
                                    <p:set>
                                      <p:cBhvr>
                                        <p:cTn id="53" dur="1" fill="hold">
                                          <p:stCondLst>
                                            <p:cond delay="499"/>
                                          </p:stCondLst>
                                        </p:cTn>
                                        <p:tgtEl>
                                          <p:spTgt spid="17">
                                            <p:txEl>
                                              <p:pRg st="5" end="5"/>
                                            </p:txEl>
                                          </p:spTgt>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17">
                                            <p:txEl>
                                              <p:pRg st="6" end="6"/>
                                            </p:txEl>
                                          </p:spTgt>
                                        </p:tgtEl>
                                      </p:cBhvr>
                                    </p:animEffect>
                                    <p:set>
                                      <p:cBhvr>
                                        <p:cTn id="56" dur="1" fill="hold">
                                          <p:stCondLst>
                                            <p:cond delay="499"/>
                                          </p:stCondLst>
                                        </p:cTn>
                                        <p:tgtEl>
                                          <p:spTgt spid="17">
                                            <p:txEl>
                                              <p:pRg st="6" end="6"/>
                                            </p:txEl>
                                          </p:spTgt>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7">
                                            <p:txEl>
                                              <p:pRg st="7" end="7"/>
                                            </p:txEl>
                                          </p:spTgt>
                                        </p:tgtEl>
                                      </p:cBhvr>
                                    </p:animEffect>
                                    <p:set>
                                      <p:cBhvr>
                                        <p:cTn id="59" dur="1" fill="hold">
                                          <p:stCondLst>
                                            <p:cond delay="499"/>
                                          </p:stCondLst>
                                        </p:cTn>
                                        <p:tgtEl>
                                          <p:spTgt spid="17">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229</a:t>
            </a:fld>
            <a:endParaRPr lang="en-US"/>
          </a:p>
        </p:txBody>
      </p:sp>
      <p:sp>
        <p:nvSpPr>
          <p:cNvPr id="5" name="Content Placeholder 1"/>
          <p:cNvSpPr txBox="1">
            <a:spLocks/>
          </p:cNvSpPr>
          <p:nvPr/>
        </p:nvSpPr>
        <p:spPr>
          <a:xfrm>
            <a:off x="166607" y="911225"/>
            <a:ext cx="9144000" cy="5334000"/>
          </a:xfrm>
          <a:prstGeom prst="rect">
            <a:avLst/>
          </a:prstGeom>
        </p:spPr>
        <p:txBody>
          <a:bodyPr vert="horz" lIns="91440" tIns="45720" rIns="91440" bIns="45720" rtlCol="0">
            <a:norm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274320">
              <a:lnSpc>
                <a:spcPct val="120000"/>
              </a:lnSpc>
              <a:buClr>
                <a:schemeClr val="tx1"/>
              </a:buClr>
            </a:pPr>
            <a:r>
              <a:rPr lang="en-US" sz="2400"/>
              <a:t>Thay thế trang lâu được sử dụng nhất trong tương lai.</a:t>
            </a:r>
          </a:p>
          <a:p>
            <a:pPr marL="342900" lvl="1" indent="-274320">
              <a:lnSpc>
                <a:spcPct val="120000"/>
              </a:lnSpc>
              <a:buClr>
                <a:schemeClr val="tx1"/>
              </a:buClr>
            </a:pPr>
            <a:r>
              <a:rPr lang="vi-VN" sz="2400"/>
              <a:t>Tuy nhiên, giải thuật thay thế trang tối ưu khó cài đặt vì nó yêu cầu kiến thức tương lai về chuỗi tham khảo.</a:t>
            </a:r>
            <a:r>
              <a:rPr lang="en-US" sz="2400"/>
              <a:t>    </a:t>
            </a:r>
          </a:p>
          <a:p>
            <a:pPr marL="68580" lvl="1" indent="0">
              <a:lnSpc>
                <a:spcPct val="120000"/>
              </a:lnSpc>
              <a:buClr>
                <a:schemeClr val="tx1"/>
              </a:buClr>
              <a:buNone/>
            </a:pPr>
            <a:r>
              <a:rPr lang="en-US" sz="2400"/>
              <a:t>=&gt;</a:t>
            </a:r>
            <a:r>
              <a:rPr lang="vi-VN" sz="2400"/>
              <a:t> </a:t>
            </a:r>
            <a:r>
              <a:rPr lang="en-US" sz="2400"/>
              <a:t>D</a:t>
            </a:r>
            <a:r>
              <a:rPr lang="vi-VN" sz="2400"/>
              <a:t>ùng chủ yếu cho nghiên cứu so sánh</a:t>
            </a:r>
            <a:r>
              <a:rPr lang="en-US" sz="2400"/>
              <a:t>.</a:t>
            </a:r>
          </a:p>
          <a:p>
            <a:pPr marL="347472" lvl="1" indent="-347472">
              <a:lnSpc>
                <a:spcPct val="120000"/>
              </a:lnSpc>
              <a:buClr>
                <a:schemeClr val="tx1"/>
              </a:buClr>
            </a:pPr>
            <a:r>
              <a:rPr lang="en-US" sz="2400"/>
              <a:t>Ví dụ: </a:t>
            </a:r>
          </a:p>
          <a:p>
            <a:pPr marL="640080" lvl="2" indent="-365760">
              <a:lnSpc>
                <a:spcPct val="120000"/>
              </a:lnSpc>
              <a:buFont typeface="Wingdings" pitchFamily="2" charset="2"/>
              <a:buChar char="ü"/>
            </a:pPr>
            <a:r>
              <a:rPr lang="en-US" sz="2400"/>
              <a:t>chuỗi tham chiếu: </a:t>
            </a:r>
            <a:r>
              <a:rPr lang="en-US" sz="1800"/>
              <a:t>7, 0, 1, 2, 0, 3, 0, 4, 2, 3, 0, 3, 2, 1, 2, 0, 1, 7, 0, 1</a:t>
            </a:r>
          </a:p>
          <a:p>
            <a:pPr marL="640080" lvl="2" indent="-365760">
              <a:lnSpc>
                <a:spcPct val="120000"/>
              </a:lnSpc>
              <a:buFont typeface="Wingdings" pitchFamily="2" charset="2"/>
              <a:buChar char="ü"/>
            </a:pPr>
            <a:r>
              <a:rPr lang="en-US" sz="2400"/>
              <a:t>3 khung trang</a:t>
            </a:r>
            <a:r>
              <a:rPr lang="en-US" sz="1800"/>
              <a:t> (3 trang của một tiến trình ở trong BN tại 1 thời điểm).</a:t>
            </a:r>
          </a:p>
          <a:p>
            <a:pPr marL="274320" lvl="2" indent="0">
              <a:lnSpc>
                <a:spcPct val="120000"/>
              </a:lnSpc>
              <a:buFont typeface="Arial" pitchFamily="34" charset="0"/>
              <a:buNone/>
            </a:pPr>
            <a:endParaRPr lang="en-US" sz="2400"/>
          </a:p>
          <a:p>
            <a:pPr>
              <a:lnSpc>
                <a:spcPct val="120000"/>
              </a:lnSpc>
              <a:buClr>
                <a:schemeClr val="tx1"/>
              </a:buClr>
              <a:buFont typeface="Wingdings" pitchFamily="2" charset="2"/>
              <a:buChar char="§"/>
            </a:pPr>
            <a:endParaRPr lang="en-US" sz="2400"/>
          </a:p>
          <a:p>
            <a:pPr>
              <a:lnSpc>
                <a:spcPct val="120000"/>
              </a:lnSpc>
              <a:buClr>
                <a:schemeClr val="tx1"/>
              </a:buClr>
              <a:buFont typeface="Wingdings" pitchFamily="2" charset="2"/>
              <a:buChar char="§"/>
            </a:pPr>
            <a:endParaRPr lang="en-US" sz="2400"/>
          </a:p>
        </p:txBody>
      </p:sp>
      <p:sp>
        <p:nvSpPr>
          <p:cNvPr id="6" name="Title 1"/>
          <p:cNvSpPr txBox="1">
            <a:spLocks/>
          </p:cNvSpPr>
          <p:nvPr/>
        </p:nvSpPr>
        <p:spPr>
          <a:xfrm>
            <a:off x="700007" y="330994"/>
            <a:ext cx="8077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2800">
                <a:solidFill>
                  <a:schemeClr val="tx1"/>
                </a:solidFill>
                <a:latin typeface="Times New Roman" pitchFamily="18" charset="0"/>
                <a:cs typeface="Times New Roman" pitchFamily="18" charset="0"/>
              </a:rPr>
              <a:t>GIẢI THUẬT TỐI ƯU HÓA (Optimal)</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39" y="4191000"/>
            <a:ext cx="8869680" cy="2178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9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1000"/>
                                        <p:tgtEl>
                                          <p:spTgt spid="5">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1000"/>
                                        <p:tgtEl>
                                          <p:spTgt spid="5">
                                            <p:txEl>
                                              <p:pRg st="2" end="2"/>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5">
                                            <p:txEl>
                                              <p:pRg st="0" end="0"/>
                                            </p:txEl>
                                          </p:spTgt>
                                        </p:tgtEl>
                                      </p:cBhvr>
                                    </p:animEffect>
                                    <p:set>
                                      <p:cBhvr>
                                        <p:cTn id="32" dur="1" fill="hold">
                                          <p:stCondLst>
                                            <p:cond delay="499"/>
                                          </p:stCondLst>
                                        </p:cTn>
                                        <p:tgtEl>
                                          <p:spTgt spid="5">
                                            <p:txEl>
                                              <p:pRg st="0" end="0"/>
                                            </p:txEl>
                                          </p:spTgt>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5">
                                            <p:txEl>
                                              <p:pRg st="1" end="1"/>
                                            </p:txEl>
                                          </p:spTgt>
                                        </p:tgtEl>
                                      </p:cBhvr>
                                    </p:animEffect>
                                    <p:set>
                                      <p:cBhvr>
                                        <p:cTn id="35" dur="1" fill="hold">
                                          <p:stCondLst>
                                            <p:cond delay="499"/>
                                          </p:stCondLst>
                                        </p:cTn>
                                        <p:tgtEl>
                                          <p:spTgt spid="5">
                                            <p:txEl>
                                              <p:pRg st="1" end="1"/>
                                            </p:txEl>
                                          </p:spTgt>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5">
                                            <p:txEl>
                                              <p:pRg st="2" end="2"/>
                                            </p:txEl>
                                          </p:spTgt>
                                        </p:tgtEl>
                                      </p:cBhvr>
                                    </p:animEffect>
                                    <p:set>
                                      <p:cBhvr>
                                        <p:cTn id="38" dur="1" fill="hold">
                                          <p:stCondLst>
                                            <p:cond delay="499"/>
                                          </p:stCondLst>
                                        </p:cTn>
                                        <p:tgtEl>
                                          <p:spTgt spid="5">
                                            <p:txEl>
                                              <p:pRg st="2" end="2"/>
                                            </p:txEl>
                                          </p:spTgt>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5">
                                            <p:txEl>
                                              <p:pRg st="3" end="3"/>
                                            </p:txEl>
                                          </p:spTgt>
                                        </p:tgtEl>
                                      </p:cBhvr>
                                    </p:animEffect>
                                    <p:set>
                                      <p:cBhvr>
                                        <p:cTn id="41" dur="1" fill="hold">
                                          <p:stCondLst>
                                            <p:cond delay="499"/>
                                          </p:stCondLst>
                                        </p:cTn>
                                        <p:tgtEl>
                                          <p:spTgt spid="5">
                                            <p:txEl>
                                              <p:pRg st="3" end="3"/>
                                            </p:txEl>
                                          </p:spTgt>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5">
                                            <p:txEl>
                                              <p:pRg st="4" end="4"/>
                                            </p:txEl>
                                          </p:spTgt>
                                        </p:tgtEl>
                                      </p:cBhvr>
                                    </p:animEffect>
                                    <p:set>
                                      <p:cBhvr>
                                        <p:cTn id="44" dur="1" fill="hold">
                                          <p:stCondLst>
                                            <p:cond delay="499"/>
                                          </p:stCondLst>
                                        </p:cTn>
                                        <p:tgtEl>
                                          <p:spTgt spid="5">
                                            <p:txEl>
                                              <p:pRg st="4" end="4"/>
                                            </p:txEl>
                                          </p:spTgt>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5">
                                            <p:txEl>
                                              <p:pRg st="5" end="5"/>
                                            </p:txEl>
                                          </p:spTgt>
                                        </p:tgtEl>
                                      </p:cBhvr>
                                    </p:animEffect>
                                    <p:set>
                                      <p:cBhvr>
                                        <p:cTn id="47" dur="1" fill="hold">
                                          <p:stCondLst>
                                            <p:cond delay="499"/>
                                          </p:stCondLst>
                                        </p:cTn>
                                        <p:tgtEl>
                                          <p:spTgt spid="5">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B9BE1ED-0E0A-4AF1-BE15-4E560452268A}" type="slidenum">
              <a:rPr lang="en-US" altLang="en-US"/>
              <a:pPr/>
              <a:t>23</a:t>
            </a:fld>
            <a:endParaRPr lang="en-US" altLang="en-US"/>
          </a:p>
        </p:txBody>
      </p:sp>
      <p:sp>
        <p:nvSpPr>
          <p:cNvPr id="17410" name="Rectangle 2"/>
          <p:cNvSpPr>
            <a:spLocks noGrp="1" noChangeArrowheads="1"/>
          </p:cNvSpPr>
          <p:nvPr>
            <p:ph type="title"/>
          </p:nvPr>
        </p:nvSpPr>
        <p:spPr>
          <a:xfrm>
            <a:off x="304800" y="152399"/>
            <a:ext cx="7620000" cy="936317"/>
          </a:xfrm>
        </p:spPr>
        <p:txBody>
          <a:bodyPr>
            <a:normAutofit/>
          </a:bodyPr>
          <a:lstStyle/>
          <a:p>
            <a:pPr algn="l"/>
            <a:r>
              <a:rPr lang="en-US" sz="3200"/>
              <a:t>HỆ THỐNG XỬ LÝ THỜI GIAN THỰC</a:t>
            </a:r>
          </a:p>
        </p:txBody>
      </p:sp>
      <p:sp>
        <p:nvSpPr>
          <p:cNvPr id="17411" name="Rectangle 3"/>
          <p:cNvSpPr>
            <a:spLocks noGrp="1" noChangeArrowheads="1"/>
          </p:cNvSpPr>
          <p:nvPr>
            <p:ph type="body" idx="1"/>
          </p:nvPr>
        </p:nvSpPr>
        <p:spPr>
          <a:xfrm>
            <a:off x="152400" y="1143000"/>
            <a:ext cx="8839200" cy="4830763"/>
          </a:xfrm>
        </p:spPr>
        <p:txBody>
          <a:bodyPr>
            <a:noAutofit/>
          </a:bodyPr>
          <a:lstStyle/>
          <a:p>
            <a:pPr>
              <a:spcBef>
                <a:spcPts val="0"/>
              </a:spcBef>
            </a:pPr>
            <a:r>
              <a:rPr lang="en-US" sz="3000"/>
              <a:t>Có khả năng cho kết quả tức thời, chính xác sau mỗi tác vụ.</a:t>
            </a:r>
          </a:p>
          <a:p>
            <a:r>
              <a:rPr lang="en-US" sz="3000"/>
              <a:t>Thường được sử dụng như một thiết bị điều khiển trong các thí nghiệm khoa học, các hệ thống xử lý ảnh trong y học, các hệ thống điều khiển công nghiệp...</a:t>
            </a:r>
          </a:p>
          <a:p>
            <a:pPr lvl="1"/>
            <a:r>
              <a:rPr lang="en-US" sz="3000"/>
              <a:t>Hard real-time.</a:t>
            </a:r>
          </a:p>
          <a:p>
            <a:pPr lvl="1"/>
            <a:r>
              <a:rPr lang="en-US" sz="3000"/>
              <a:t>Soft real-time.</a:t>
            </a:r>
          </a:p>
        </p:txBody>
      </p:sp>
    </p:spTree>
    <p:extLst>
      <p:ext uri="{BB962C8B-B14F-4D97-AF65-F5344CB8AC3E}">
        <p14:creationId xmlns:p14="http://schemas.microsoft.com/office/powerpoint/2010/main" val="426519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linds(horizontal)">
                                      <p:cBhvr>
                                        <p:cTn id="7" dur="5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blinds(horizontal)">
                                      <p:cBhvr>
                                        <p:cTn id="12" dur="500"/>
                                        <p:tgtEl>
                                          <p:spTgt spid="17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blinds(horizontal)">
                                      <p:cBhvr>
                                        <p:cTn id="17" dur="500"/>
                                        <p:tgtEl>
                                          <p:spTgt spid="17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blinds(horizontal)">
                                      <p:cBhvr>
                                        <p:cTn id="22" dur="500"/>
                                        <p:tgtEl>
                                          <p:spTgt spid="174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230</a:t>
            </a:fld>
            <a:endParaRPr lang="en-US"/>
          </a:p>
        </p:txBody>
      </p:sp>
      <p:sp>
        <p:nvSpPr>
          <p:cNvPr id="5" name="Content Placeholder 1"/>
          <p:cNvSpPr txBox="1">
            <a:spLocks/>
          </p:cNvSpPr>
          <p:nvPr/>
        </p:nvSpPr>
        <p:spPr>
          <a:xfrm>
            <a:off x="152400" y="913913"/>
            <a:ext cx="8869680" cy="5334000"/>
          </a:xfrm>
          <a:prstGeom prst="rect">
            <a:avLst/>
          </a:prstGeom>
        </p:spPr>
        <p:txBody>
          <a:bodyPr vert="horz" lIns="91440" tIns="45720" rIns="91440" bIns="45720" rtlCol="0">
            <a:norm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buClr>
                <a:schemeClr val="tx1"/>
              </a:buClr>
              <a:buFont typeface="Wingdings" pitchFamily="2" charset="2"/>
              <a:buChar char="§"/>
            </a:pPr>
            <a:r>
              <a:rPr lang="en-US" sz="2000">
                <a:solidFill>
                  <a:srgbClr val="000000"/>
                </a:solidFill>
              </a:rPr>
              <a:t>G</a:t>
            </a:r>
            <a:r>
              <a:rPr lang="vi-VN" sz="2000">
                <a:solidFill>
                  <a:srgbClr val="000000"/>
                </a:solidFill>
              </a:rPr>
              <a:t>ắn với mỗi trang thời gian sử dụng cuối cùng của trang. </a:t>
            </a:r>
            <a:endParaRPr lang="en-US" sz="2000">
              <a:solidFill>
                <a:srgbClr val="000000"/>
              </a:solidFill>
            </a:endParaRPr>
          </a:p>
          <a:p>
            <a:pPr marL="274320" indent="-274320">
              <a:buClr>
                <a:schemeClr val="tx1"/>
              </a:buClr>
              <a:buFont typeface="Wingdings" pitchFamily="2" charset="2"/>
              <a:buChar char="§"/>
            </a:pPr>
            <a:r>
              <a:rPr lang="vi-VN" sz="2000">
                <a:solidFill>
                  <a:srgbClr val="000000"/>
                </a:solidFill>
              </a:rPr>
              <a:t>Khi một trang phải được thay thế, LRU chọn trang không được dùng trong một khoảng thời gian lâu nhất. </a:t>
            </a:r>
            <a:endParaRPr lang="en-US" sz="2000">
              <a:solidFill>
                <a:srgbClr val="000000"/>
              </a:solidFill>
            </a:endParaRPr>
          </a:p>
          <a:p>
            <a:pPr marL="274320" indent="-274320">
              <a:buClr>
                <a:schemeClr val="tx1"/>
              </a:buClr>
              <a:buFont typeface="Wingdings" pitchFamily="2" charset="2"/>
              <a:buChar char="§"/>
            </a:pPr>
            <a:r>
              <a:rPr lang="en-US" sz="2000">
                <a:solidFill>
                  <a:srgbClr val="000000"/>
                </a:solidFill>
              </a:rPr>
              <a:t>Cài đặt sử dụng biến đếm: </a:t>
            </a:r>
          </a:p>
          <a:p>
            <a:pPr marL="640080" lvl="1" indent="-365760">
              <a:buClr>
                <a:schemeClr val="tx1"/>
              </a:buClr>
              <a:buFont typeface="Wingdings" pitchFamily="2" charset="2"/>
              <a:buChar char="ü"/>
            </a:pPr>
            <a:r>
              <a:rPr lang="en-US" sz="2000">
                <a:solidFill>
                  <a:srgbClr val="000000"/>
                </a:solidFill>
              </a:rPr>
              <a:t>mỗi khi trang được truy cập, gán giá trị đồng hồ thời gian cho biến đếm.</a:t>
            </a:r>
          </a:p>
          <a:p>
            <a:pPr marL="640080" lvl="1" indent="-365760">
              <a:buClr>
                <a:schemeClr val="tx1"/>
              </a:buClr>
              <a:buFont typeface="Wingdings" pitchFamily="2" charset="2"/>
              <a:buChar char="ü"/>
            </a:pPr>
            <a:r>
              <a:rPr lang="en-US" sz="2000">
                <a:solidFill>
                  <a:srgbClr val="000000"/>
                </a:solidFill>
              </a:rPr>
              <a:t>Khi cần thay thế trang: căn cứ vào giá trị biến đếm của trang.</a:t>
            </a:r>
          </a:p>
          <a:p>
            <a:pPr marL="274320" lvl="1" indent="-274320">
              <a:lnSpc>
                <a:spcPct val="120000"/>
              </a:lnSpc>
              <a:buClr>
                <a:schemeClr val="tx1"/>
              </a:buClr>
            </a:pPr>
            <a:r>
              <a:rPr lang="en-US" sz="2000">
                <a:solidFill>
                  <a:srgbClr val="000000"/>
                </a:solidFill>
              </a:rPr>
              <a:t>Ví dụ: </a:t>
            </a:r>
          </a:p>
          <a:p>
            <a:pPr marL="640080" lvl="2" indent="-365760">
              <a:lnSpc>
                <a:spcPct val="120000"/>
              </a:lnSpc>
              <a:buFont typeface="Wingdings" pitchFamily="2" charset="2"/>
              <a:buChar char="ü"/>
            </a:pPr>
            <a:r>
              <a:rPr lang="en-US" sz="2000">
                <a:solidFill>
                  <a:srgbClr val="000000"/>
                </a:solidFill>
              </a:rPr>
              <a:t>chuỗi tham chiếu: 7, 0, 1, 2, 0, 3, 0, 4, 2, 3, 0, 3, 2, 1, 2, 0, 1, 7, 0, 1</a:t>
            </a:r>
          </a:p>
          <a:p>
            <a:pPr marL="640080" lvl="2" indent="-365760">
              <a:lnSpc>
                <a:spcPct val="120000"/>
              </a:lnSpc>
              <a:buFont typeface="Wingdings" pitchFamily="2" charset="2"/>
              <a:buChar char="ü"/>
            </a:pPr>
            <a:r>
              <a:rPr lang="en-US" sz="2000">
                <a:solidFill>
                  <a:srgbClr val="000000"/>
                </a:solidFill>
              </a:rPr>
              <a:t>3 khung trang (3 trang của một tiến trình ở trong BN tại 1 thời điểm).</a:t>
            </a:r>
          </a:p>
          <a:p>
            <a:pPr marL="274320" lvl="2" indent="0">
              <a:lnSpc>
                <a:spcPct val="120000"/>
              </a:lnSpc>
              <a:buFont typeface="Arial" pitchFamily="34" charset="0"/>
              <a:buNone/>
            </a:pPr>
            <a:endParaRPr lang="en-US" sz="2000"/>
          </a:p>
          <a:p>
            <a:pPr>
              <a:lnSpc>
                <a:spcPct val="120000"/>
              </a:lnSpc>
              <a:buClr>
                <a:schemeClr val="tx1"/>
              </a:buClr>
              <a:buFont typeface="Wingdings" pitchFamily="2" charset="2"/>
              <a:buChar char="§"/>
            </a:pPr>
            <a:endParaRPr lang="en-US" sz="2000">
              <a:solidFill>
                <a:srgbClr val="000000"/>
              </a:solidFill>
            </a:endParaRPr>
          </a:p>
          <a:p>
            <a:pPr>
              <a:lnSpc>
                <a:spcPct val="120000"/>
              </a:lnSpc>
              <a:buClr>
                <a:schemeClr val="tx1"/>
              </a:buClr>
              <a:buFont typeface="Wingdings" pitchFamily="2" charset="2"/>
              <a:buChar char="§"/>
            </a:pPr>
            <a:endParaRPr lang="en-US" sz="2000">
              <a:solidFill>
                <a:srgbClr val="000000"/>
              </a:solidFill>
            </a:endParaRPr>
          </a:p>
        </p:txBody>
      </p:sp>
      <p:sp>
        <p:nvSpPr>
          <p:cNvPr id="6" name="Title 1"/>
          <p:cNvSpPr txBox="1">
            <a:spLocks/>
          </p:cNvSpPr>
          <p:nvPr/>
        </p:nvSpPr>
        <p:spPr>
          <a:xfrm>
            <a:off x="632952" y="201966"/>
            <a:ext cx="8077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3300">
                <a:solidFill>
                  <a:schemeClr val="tx1"/>
                </a:solidFill>
                <a:latin typeface="Times New Roman" pitchFamily="18" charset="0"/>
                <a:cs typeface="Times New Roman" pitchFamily="18" charset="0"/>
              </a:rPr>
              <a:t>GIẢI THUẬT LRU </a:t>
            </a:r>
            <a:r>
              <a:rPr lang="en-US" sz="3300" b="0">
                <a:solidFill>
                  <a:schemeClr val="tx1"/>
                </a:solidFill>
                <a:latin typeface="Times New Roman" pitchFamily="18" charset="0"/>
                <a:cs typeface="Times New Roman" pitchFamily="18" charset="0"/>
              </a:rPr>
              <a:t>(</a:t>
            </a:r>
            <a:r>
              <a:rPr lang="en-US" sz="3200" b="0">
                <a:solidFill>
                  <a:schemeClr val="tx1"/>
                </a:solidFill>
                <a:latin typeface="Times New Roman" pitchFamily="18" charset="0"/>
                <a:cs typeface="Times New Roman" pitchFamily="18" charset="0"/>
              </a:rPr>
              <a:t>Least Recently Used</a:t>
            </a:r>
            <a:r>
              <a:rPr lang="en-US" sz="3300" b="0">
                <a:solidFill>
                  <a:schemeClr val="tx1"/>
                </a:solidFill>
                <a:latin typeface="Times New Roman" pitchFamily="18" charset="0"/>
                <a:cs typeface="Times New Roman" pitchFamily="18" charset="0"/>
              </a:rPr>
              <a:t>)</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 y="4474459"/>
            <a:ext cx="8611364" cy="218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35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1000"/>
                                        <p:tgtEl>
                                          <p:spTgt spid="5">
                                            <p:txEl>
                                              <p:pRg st="2" end="2"/>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0"/>
                                        <p:tgtEl>
                                          <p:spTgt spid="5">
                                            <p:txEl>
                                              <p:pRg st="3" end="3"/>
                                            </p:txEl>
                                          </p:spTgt>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1000"/>
                                        <p:tgtEl>
                                          <p:spTgt spid="5">
                                            <p:txEl>
                                              <p:pRg st="4" end="4"/>
                                            </p:txEl>
                                          </p:spTgt>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par>
                          <p:cTn id="28" fill="hold">
                            <p:stCondLst>
                              <p:cond delay="5000"/>
                            </p:stCondLst>
                            <p:childTnLst>
                              <p:par>
                                <p:cTn id="29" presetID="10" presetClass="entr" presetSubtype="0" fill="hold"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par>
                          <p:cTn id="32" fill="hold">
                            <p:stCondLst>
                              <p:cond delay="5500"/>
                            </p:stCondLst>
                            <p:childTnLst>
                              <p:par>
                                <p:cTn id="33" presetID="10" presetClass="entr" presetSubtype="0" fill="hold" nodeType="after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5">
                                            <p:txEl>
                                              <p:pRg st="0" end="0"/>
                                            </p:txEl>
                                          </p:spTgt>
                                        </p:tgtEl>
                                      </p:cBhvr>
                                    </p:animEffect>
                                    <p:set>
                                      <p:cBhvr>
                                        <p:cTn id="40" dur="1" fill="hold">
                                          <p:stCondLst>
                                            <p:cond delay="499"/>
                                          </p:stCondLst>
                                        </p:cTn>
                                        <p:tgtEl>
                                          <p:spTgt spid="5">
                                            <p:txEl>
                                              <p:pRg st="0" end="0"/>
                                            </p:txEl>
                                          </p:spTgt>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5">
                                            <p:txEl>
                                              <p:pRg st="1" end="1"/>
                                            </p:txEl>
                                          </p:spTgt>
                                        </p:tgtEl>
                                      </p:cBhvr>
                                    </p:animEffect>
                                    <p:set>
                                      <p:cBhvr>
                                        <p:cTn id="43" dur="1" fill="hold">
                                          <p:stCondLst>
                                            <p:cond delay="499"/>
                                          </p:stCondLst>
                                        </p:cTn>
                                        <p:tgtEl>
                                          <p:spTgt spid="5">
                                            <p:txEl>
                                              <p:pRg st="1" end="1"/>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5">
                                            <p:txEl>
                                              <p:pRg st="2" end="2"/>
                                            </p:txEl>
                                          </p:spTgt>
                                        </p:tgtEl>
                                      </p:cBhvr>
                                    </p:animEffect>
                                    <p:set>
                                      <p:cBhvr>
                                        <p:cTn id="46" dur="1" fill="hold">
                                          <p:stCondLst>
                                            <p:cond delay="499"/>
                                          </p:stCondLst>
                                        </p:cTn>
                                        <p:tgtEl>
                                          <p:spTgt spid="5">
                                            <p:txEl>
                                              <p:pRg st="2" end="2"/>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5">
                                            <p:txEl>
                                              <p:pRg st="3" end="3"/>
                                            </p:txEl>
                                          </p:spTgt>
                                        </p:tgtEl>
                                      </p:cBhvr>
                                    </p:animEffect>
                                    <p:set>
                                      <p:cBhvr>
                                        <p:cTn id="49" dur="1" fill="hold">
                                          <p:stCondLst>
                                            <p:cond delay="499"/>
                                          </p:stCondLst>
                                        </p:cTn>
                                        <p:tgtEl>
                                          <p:spTgt spid="5">
                                            <p:txEl>
                                              <p:pRg st="3" end="3"/>
                                            </p:txEl>
                                          </p:spTgt>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5">
                                            <p:txEl>
                                              <p:pRg st="4" end="4"/>
                                            </p:txEl>
                                          </p:spTgt>
                                        </p:tgtEl>
                                      </p:cBhvr>
                                    </p:animEffect>
                                    <p:set>
                                      <p:cBhvr>
                                        <p:cTn id="52" dur="1" fill="hold">
                                          <p:stCondLst>
                                            <p:cond delay="499"/>
                                          </p:stCondLst>
                                        </p:cTn>
                                        <p:tgtEl>
                                          <p:spTgt spid="5">
                                            <p:txEl>
                                              <p:pRg st="4" end="4"/>
                                            </p:txEl>
                                          </p:spTgt>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5">
                                            <p:txEl>
                                              <p:pRg st="5" end="5"/>
                                            </p:txEl>
                                          </p:spTgt>
                                        </p:tgtEl>
                                      </p:cBhvr>
                                    </p:animEffect>
                                    <p:set>
                                      <p:cBhvr>
                                        <p:cTn id="55" dur="1" fill="hold">
                                          <p:stCondLst>
                                            <p:cond delay="499"/>
                                          </p:stCondLst>
                                        </p:cTn>
                                        <p:tgtEl>
                                          <p:spTgt spid="5">
                                            <p:txEl>
                                              <p:pRg st="5" end="5"/>
                                            </p:txEl>
                                          </p:spTgt>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5">
                                            <p:txEl>
                                              <p:pRg st="6" end="6"/>
                                            </p:txEl>
                                          </p:spTgt>
                                        </p:tgtEl>
                                      </p:cBhvr>
                                    </p:animEffect>
                                    <p:set>
                                      <p:cBhvr>
                                        <p:cTn id="58" dur="1" fill="hold">
                                          <p:stCondLst>
                                            <p:cond delay="499"/>
                                          </p:stCondLst>
                                        </p:cTn>
                                        <p:tgtEl>
                                          <p:spTgt spid="5">
                                            <p:txEl>
                                              <p:pRg st="6" end="6"/>
                                            </p:txEl>
                                          </p:spTgt>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5">
                                            <p:txEl>
                                              <p:pRg st="7" end="7"/>
                                            </p:txEl>
                                          </p:spTgt>
                                        </p:tgtEl>
                                      </p:cBhvr>
                                    </p:animEffect>
                                    <p:set>
                                      <p:cBhvr>
                                        <p:cTn id="61" dur="1" fill="hold">
                                          <p:stCondLst>
                                            <p:cond delay="499"/>
                                          </p:stCondLst>
                                        </p:cTn>
                                        <p:tgtEl>
                                          <p:spTgt spid="5">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231</a:t>
            </a:fld>
            <a:endParaRPr lang="en-US"/>
          </a:p>
        </p:txBody>
      </p:sp>
      <p:sp>
        <p:nvSpPr>
          <p:cNvPr id="5" name="Title 1"/>
          <p:cNvSpPr txBox="1">
            <a:spLocks/>
          </p:cNvSpPr>
          <p:nvPr/>
        </p:nvSpPr>
        <p:spPr>
          <a:xfrm>
            <a:off x="988359" y="188446"/>
            <a:ext cx="7543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3300">
                <a:solidFill>
                  <a:schemeClr val="tx1"/>
                </a:solidFill>
                <a:latin typeface="Times New Roman" pitchFamily="18" charset="0"/>
                <a:cs typeface="Times New Roman" pitchFamily="18" charset="0"/>
              </a:rPr>
              <a:t>BÀI TẬP ÁP DỤNG</a:t>
            </a:r>
            <a:endParaRPr lang="en-US" sz="3300" b="0">
              <a:solidFill>
                <a:schemeClr val="tx1"/>
              </a:solidFill>
              <a:latin typeface="Times New Roman" pitchFamily="18" charset="0"/>
              <a:cs typeface="Times New Roman" pitchFamily="18" charset="0"/>
            </a:endParaRPr>
          </a:p>
        </p:txBody>
      </p:sp>
      <p:sp>
        <p:nvSpPr>
          <p:cNvPr id="6" name="Content Placeholder 1"/>
          <p:cNvSpPr txBox="1">
            <a:spLocks/>
          </p:cNvSpPr>
          <p:nvPr/>
        </p:nvSpPr>
        <p:spPr>
          <a:xfrm>
            <a:off x="340659" y="1301751"/>
            <a:ext cx="8839200" cy="5181599"/>
          </a:xfrm>
          <a:prstGeom prst="rect">
            <a:avLst/>
          </a:prstGeom>
        </p:spPr>
        <p:txBody>
          <a:bodyPr vert="horz" lIns="91440" tIns="45720" rIns="91440" bIns="45720" rtlCol="0">
            <a:norm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tx1"/>
              </a:buClr>
              <a:buFont typeface="Wingdings" pitchFamily="2" charset="2"/>
              <a:buChar char="§"/>
            </a:pPr>
            <a:r>
              <a:rPr lang="en-US"/>
              <a:t>Cho một tiến trình gồm các trang như sau:</a:t>
            </a:r>
          </a:p>
          <a:p>
            <a:pPr marL="0" indent="0">
              <a:lnSpc>
                <a:spcPct val="150000"/>
              </a:lnSpc>
              <a:buClr>
                <a:schemeClr val="tx1"/>
              </a:buClr>
              <a:buFont typeface="Arial" pitchFamily="34" charset="0"/>
              <a:buNone/>
            </a:pPr>
            <a:r>
              <a:rPr lang="en-US"/>
              <a:t>1, 2, 5, 4, 3, 1, 3, 5, 6, 3, 2, 5, 3, 6, 7, 2, 3, 5, 7, 1</a:t>
            </a:r>
          </a:p>
          <a:p>
            <a:pPr marL="0" indent="0">
              <a:lnSpc>
                <a:spcPct val="150000"/>
              </a:lnSpc>
              <a:buClr>
                <a:schemeClr val="tx1"/>
              </a:buClr>
              <a:buFont typeface="Arial" pitchFamily="34" charset="0"/>
              <a:buNone/>
            </a:pPr>
            <a:r>
              <a:rPr lang="en-US"/>
              <a:t>1, 0, 5, 1, 5, 2, 1, 5, 2, 0, 3, 2, 1, 3, 5</a:t>
            </a:r>
          </a:p>
          <a:p>
            <a:pPr>
              <a:lnSpc>
                <a:spcPct val="150000"/>
              </a:lnSpc>
              <a:buClr>
                <a:schemeClr val="tx1"/>
              </a:buClr>
              <a:buFont typeface="Wingdings" pitchFamily="2" charset="2"/>
              <a:buChar char="§"/>
            </a:pPr>
            <a:r>
              <a:rPr lang="en-US"/>
              <a:t>Bộ nhớ vật lý gồm 3, 4 khung trang.</a:t>
            </a:r>
          </a:p>
          <a:p>
            <a:pPr>
              <a:lnSpc>
                <a:spcPct val="150000"/>
              </a:lnSpc>
              <a:buClr>
                <a:schemeClr val="tx1"/>
              </a:buClr>
              <a:buFont typeface="Wingdings" pitchFamily="2" charset="2"/>
              <a:buChar char="§"/>
            </a:pPr>
            <a:r>
              <a:rPr lang="en-US"/>
              <a:t>Sử dụng các giải thuật thay thế khung trang đã học (FIFO, OPT, LRU) để thực thi tiến trình trên.</a:t>
            </a:r>
          </a:p>
        </p:txBody>
      </p:sp>
    </p:spTree>
    <p:extLst>
      <p:ext uri="{BB962C8B-B14F-4D97-AF65-F5344CB8AC3E}">
        <p14:creationId xmlns:p14="http://schemas.microsoft.com/office/powerpoint/2010/main" val="22035846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049767"/>
            <a:ext cx="8991600" cy="5562600"/>
          </a:xfrm>
        </p:spPr>
        <p:txBody>
          <a:bodyPr/>
          <a:lstStyle/>
          <a:p>
            <a:pPr>
              <a:lnSpc>
                <a:spcPct val="120000"/>
              </a:lnSpc>
              <a:buClr>
                <a:schemeClr val="tx1"/>
              </a:buClr>
              <a:buFont typeface="Wingdings" pitchFamily="2" charset="2"/>
              <a:buChar char="§"/>
            </a:pPr>
            <a:r>
              <a:rPr lang="en-US">
                <a:latin typeface="Arial" pitchFamily="34" charset="0"/>
                <a:cs typeface="Arial" pitchFamily="34" charset="0"/>
              </a:rPr>
              <a:t>Là một trong các phương pháp tổ chức việc chuyển đổi dữ liệu giữa bộ nhớ ngoài và bộ nhớ trong. </a:t>
            </a:r>
          </a:p>
          <a:p>
            <a:pPr>
              <a:lnSpc>
                <a:spcPct val="120000"/>
              </a:lnSpc>
              <a:buClr>
                <a:schemeClr val="tx1"/>
              </a:buClr>
              <a:buFont typeface="Wingdings" pitchFamily="2" charset="2"/>
              <a:buChar char="§"/>
            </a:pPr>
            <a:r>
              <a:rPr lang="en-US">
                <a:latin typeface="Arial" pitchFamily="34" charset="0"/>
                <a:cs typeface="Arial" pitchFamily="34" charset="0"/>
              </a:rPr>
              <a:t>Một số đặc điểm:</a:t>
            </a:r>
          </a:p>
          <a:p>
            <a:pPr lvl="1">
              <a:lnSpc>
                <a:spcPct val="120000"/>
              </a:lnSpc>
              <a:buClr>
                <a:schemeClr val="tx1"/>
              </a:buClr>
              <a:buFont typeface="Arial" pitchFamily="34" charset="0"/>
              <a:buChar char="•"/>
            </a:pPr>
            <a:r>
              <a:rPr lang="en-US">
                <a:latin typeface="Arial" pitchFamily="34" charset="0"/>
                <a:cs typeface="Arial" pitchFamily="34" charset="0"/>
              </a:rPr>
              <a:t>Kích thước của mỗi đoạn có thể không giống nhau đối với các tiến trình khác nhau hoặc đối với các phần trong cùng một tiến trình.</a:t>
            </a:r>
          </a:p>
          <a:p>
            <a:pPr lvl="1">
              <a:lnSpc>
                <a:spcPct val="120000"/>
              </a:lnSpc>
              <a:buClr>
                <a:schemeClr val="tx1"/>
              </a:buClr>
              <a:buFont typeface="Arial" pitchFamily="34" charset="0"/>
              <a:buChar char="•"/>
            </a:pPr>
            <a:r>
              <a:rPr lang="en-US">
                <a:latin typeface="Arial" pitchFamily="34" charset="0"/>
                <a:cs typeface="Arial" pitchFamily="34" charset="0"/>
              </a:rPr>
              <a:t>Dùng bảng phân đoạn cho mỗi tiến trình để quản lý các đoạn.</a:t>
            </a:r>
          </a:p>
          <a:p>
            <a:pPr lvl="1">
              <a:lnSpc>
                <a:spcPct val="120000"/>
              </a:lnSpc>
              <a:buClr>
                <a:schemeClr val="tx1"/>
              </a:buClr>
              <a:buFont typeface="Arial" pitchFamily="34" charset="0"/>
              <a:buChar char="•"/>
            </a:pPr>
            <a:r>
              <a:rPr lang="en-US">
                <a:latin typeface="Arial" pitchFamily="34" charset="0"/>
                <a:cs typeface="Arial" pitchFamily="34" charset="0"/>
              </a:rPr>
              <a:t>Trong bảng chứa các thông tin: quyền hạn, số lượng đoạn, độ dài đoạn, điểm khởi đầu của đoạn.</a:t>
            </a:r>
          </a:p>
          <a:p>
            <a:pPr lvl="1">
              <a:lnSpc>
                <a:spcPct val="120000"/>
              </a:lnSpc>
              <a:buClr>
                <a:schemeClr val="tx1"/>
              </a:buClr>
              <a:buFont typeface="Arial" pitchFamily="34" charset="0"/>
              <a:buChar char="•"/>
            </a:pPr>
            <a:r>
              <a:rPr lang="en-US">
                <a:latin typeface="Arial" pitchFamily="34" charset="0"/>
                <a:cs typeface="Arial" pitchFamily="34" charset="0"/>
              </a:rPr>
              <a:t>Trong hệ thống lưu một bảng xác định vùng nhớ trống</a:t>
            </a:r>
          </a:p>
        </p:txBody>
      </p:sp>
      <p:sp>
        <p:nvSpPr>
          <p:cNvPr id="4" name="Slide Number Placeholder 3"/>
          <p:cNvSpPr>
            <a:spLocks noGrp="1"/>
          </p:cNvSpPr>
          <p:nvPr>
            <p:ph type="sldNum" sz="quarter" idx="12"/>
          </p:nvPr>
        </p:nvSpPr>
        <p:spPr/>
        <p:txBody>
          <a:bodyPr/>
          <a:lstStyle/>
          <a:p>
            <a:fld id="{6654560D-949A-4FF0-83BB-4886580DA1ED}" type="slidenum">
              <a:rPr lang="en-US" smtClean="0"/>
              <a:pPr/>
              <a:t>232</a:t>
            </a:fld>
            <a:endParaRPr lang="en-US"/>
          </a:p>
        </p:txBody>
      </p:sp>
      <p:sp>
        <p:nvSpPr>
          <p:cNvPr id="6" name="Rectangle 2"/>
          <p:cNvSpPr txBox="1">
            <a:spLocks noChangeArrowheads="1"/>
          </p:cNvSpPr>
          <p:nvPr/>
        </p:nvSpPr>
        <p:spPr>
          <a:xfrm>
            <a:off x="0" y="228600"/>
            <a:ext cx="8839200" cy="838200"/>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pPr algn="ctr"/>
            <a:r>
              <a:rPr lang="en-US">
                <a:solidFill>
                  <a:schemeClr val="tx1">
                    <a:lumMod val="95000"/>
                    <a:lumOff val="5000"/>
                  </a:schemeClr>
                </a:solidFill>
                <a:latin typeface="Arial" pitchFamily="34" charset="0"/>
                <a:cs typeface="Arial" pitchFamily="34" charset="0"/>
              </a:rPr>
              <a:t>5.3.3 PHÂN ĐOẠN  </a:t>
            </a:r>
          </a:p>
        </p:txBody>
      </p:sp>
    </p:spTree>
    <p:extLst>
      <p:ext uri="{BB962C8B-B14F-4D97-AF65-F5344CB8AC3E}">
        <p14:creationId xmlns:p14="http://schemas.microsoft.com/office/powerpoint/2010/main" val="32789577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95400"/>
            <a:ext cx="8610600" cy="5257800"/>
          </a:xfrm>
        </p:spPr>
        <p:txBody>
          <a:bodyPr>
            <a:normAutofit/>
          </a:bodyPr>
          <a:lstStyle/>
          <a:p>
            <a:pPr>
              <a:lnSpc>
                <a:spcPct val="120000"/>
              </a:lnSpc>
              <a:buClr>
                <a:schemeClr val="tx1"/>
              </a:buClr>
              <a:buFont typeface="Wingdings" pitchFamily="2" charset="2"/>
              <a:buChar char="§"/>
            </a:pPr>
            <a:r>
              <a:rPr lang="en-US"/>
              <a:t>Tìm vị trí vừa nhất (best fit):</a:t>
            </a:r>
          </a:p>
          <a:p>
            <a:pPr marL="0" indent="0">
              <a:lnSpc>
                <a:spcPct val="120000"/>
              </a:lnSpc>
              <a:buClr>
                <a:schemeClr val="tx1"/>
              </a:buClr>
              <a:buNone/>
            </a:pPr>
            <a:r>
              <a:rPr lang="en-US"/>
              <a:t>Tìm kiếm trong bảng lưu trữ những đoạn còn trống để lấy ra vị trí có kích thước vừa nhất với kích thước của đoạn cần nạp.</a:t>
            </a:r>
          </a:p>
          <a:p>
            <a:pPr>
              <a:lnSpc>
                <a:spcPct val="120000"/>
              </a:lnSpc>
              <a:buClr>
                <a:schemeClr val="tx1"/>
              </a:buClr>
              <a:buFont typeface="Wingdings" pitchFamily="2" charset="2"/>
              <a:buChar char="§"/>
            </a:pPr>
            <a:r>
              <a:rPr lang="en-US"/>
              <a:t>Tìm vị trí lớn nhất (Worst fit):</a:t>
            </a:r>
          </a:p>
          <a:p>
            <a:pPr marL="0" indent="0">
              <a:lnSpc>
                <a:spcPct val="120000"/>
              </a:lnSpc>
              <a:buClr>
                <a:schemeClr val="tx1"/>
              </a:buClr>
              <a:buNone/>
            </a:pPr>
            <a:r>
              <a:rPr lang="en-US"/>
              <a:t>Tìm vùng nhớ còn trống lớn nhất để nạp đoạn.</a:t>
            </a:r>
          </a:p>
          <a:p>
            <a:pPr>
              <a:lnSpc>
                <a:spcPct val="120000"/>
              </a:lnSpc>
              <a:buClr>
                <a:schemeClr val="tx1"/>
              </a:buClr>
              <a:buFont typeface="Wingdings" pitchFamily="2" charset="2"/>
              <a:buChar char="§"/>
            </a:pPr>
            <a:r>
              <a:rPr lang="en-US"/>
              <a:t>Tìm vị trí vừa đoạn đầu tiên (First fit):</a:t>
            </a:r>
          </a:p>
          <a:p>
            <a:pPr marL="0" indent="0">
              <a:lnSpc>
                <a:spcPct val="120000"/>
              </a:lnSpc>
              <a:buClr>
                <a:schemeClr val="tx1"/>
              </a:buClr>
              <a:buNone/>
            </a:pPr>
            <a:r>
              <a:rPr lang="en-US"/>
              <a:t>Sắp xếp các vùng nhớ còn trống, tìm ra vị trí có thể nạp vừa đoạn đầu tiên.</a:t>
            </a:r>
          </a:p>
          <a:p>
            <a:endParaRPr lang="en-US" sz="3200"/>
          </a:p>
        </p:txBody>
      </p:sp>
      <p:sp>
        <p:nvSpPr>
          <p:cNvPr id="4" name="Slide Number Placeholder 3"/>
          <p:cNvSpPr>
            <a:spLocks noGrp="1"/>
          </p:cNvSpPr>
          <p:nvPr>
            <p:ph type="sldNum" sz="quarter" idx="12"/>
          </p:nvPr>
        </p:nvSpPr>
        <p:spPr/>
        <p:txBody>
          <a:bodyPr/>
          <a:lstStyle/>
          <a:p>
            <a:fld id="{6654560D-949A-4FF0-83BB-4886580DA1ED}" type="slidenum">
              <a:rPr lang="en-US" smtClean="0"/>
              <a:pPr/>
              <a:t>233</a:t>
            </a:fld>
            <a:endParaRPr lang="en-US"/>
          </a:p>
        </p:txBody>
      </p:sp>
      <p:sp>
        <p:nvSpPr>
          <p:cNvPr id="5" name="Rectangle 2"/>
          <p:cNvSpPr txBox="1">
            <a:spLocks noChangeArrowheads="1"/>
          </p:cNvSpPr>
          <p:nvPr/>
        </p:nvSpPr>
        <p:spPr>
          <a:xfrm>
            <a:off x="457200" y="161626"/>
            <a:ext cx="9067800" cy="838200"/>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pPr algn="just"/>
            <a:r>
              <a:rPr lang="en-US" sz="2900">
                <a:solidFill>
                  <a:schemeClr val="tx1">
                    <a:lumMod val="95000"/>
                    <a:lumOff val="5000"/>
                  </a:schemeClr>
                </a:solidFill>
                <a:latin typeface="Arial" pitchFamily="34" charset="0"/>
                <a:cs typeface="Arial" pitchFamily="34" charset="0"/>
              </a:rPr>
              <a:t>Chiến lược đặt các phân đoạn vào BN chính</a:t>
            </a:r>
          </a:p>
        </p:txBody>
      </p:sp>
    </p:spTree>
    <p:extLst>
      <p:ext uri="{BB962C8B-B14F-4D97-AF65-F5344CB8AC3E}">
        <p14:creationId xmlns:p14="http://schemas.microsoft.com/office/powerpoint/2010/main" val="24364498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0976" y="1028700"/>
            <a:ext cx="8763000" cy="4800600"/>
          </a:xfrm>
        </p:spPr>
        <p:txBody>
          <a:bodyPr>
            <a:normAutofit/>
          </a:bodyPr>
          <a:lstStyle/>
          <a:p>
            <a:pPr marL="0" indent="0">
              <a:buNone/>
            </a:pPr>
            <a:r>
              <a:rPr lang="en-US" sz="3200" b="1">
                <a:solidFill>
                  <a:srgbClr val="FF0000"/>
                </a:solidFill>
              </a:rPr>
              <a:t>5.4. QUẢN LÝ TẬP TIN</a:t>
            </a:r>
            <a:endParaRPr lang="en-US" sz="3200">
              <a:solidFill>
                <a:srgbClr val="FF0000"/>
              </a:solidFill>
            </a:endParaRPr>
          </a:p>
          <a:p>
            <a:pPr marL="0" indent="0">
              <a:buNone/>
            </a:pPr>
            <a:r>
              <a:rPr lang="nl-NL" sz="3200">
                <a:solidFill>
                  <a:srgbClr val="FF0000"/>
                </a:solidFill>
              </a:rPr>
              <a:t>5.4.1. Hệ thống quản lý tập tin (Files)</a:t>
            </a:r>
            <a:endParaRPr lang="en-US" sz="3200" b="1">
              <a:solidFill>
                <a:srgbClr val="FF0000"/>
              </a:solidFill>
            </a:endParaRPr>
          </a:p>
          <a:p>
            <a:pPr marL="0" indent="0">
              <a:buNone/>
            </a:pPr>
            <a:r>
              <a:rPr lang="nl-NL" sz="3200">
                <a:solidFill>
                  <a:srgbClr val="FF0000"/>
                </a:solidFill>
              </a:rPr>
              <a:t>5.4.2. Thư mục (Directories / Folders)</a:t>
            </a:r>
            <a:endParaRPr lang="en-US" sz="3200" b="1">
              <a:solidFill>
                <a:srgbClr val="FF0000"/>
              </a:solidFill>
            </a:endParaRPr>
          </a:p>
          <a:p>
            <a:pPr marL="0" indent="0">
              <a:buNone/>
            </a:pPr>
            <a:r>
              <a:rPr lang="nl-NL" sz="3200">
                <a:solidFill>
                  <a:srgbClr val="FF0000"/>
                </a:solidFill>
              </a:rPr>
              <a:t>5.4.3. Cài đặt hệ thống tập tin và thư mục</a:t>
            </a:r>
            <a:endParaRPr lang="en-US" sz="3200" dirty="0">
              <a:solidFill>
                <a:srgbClr val="FF0000"/>
              </a:solidFill>
            </a:endParaRPr>
          </a:p>
        </p:txBody>
      </p:sp>
      <p:sp>
        <p:nvSpPr>
          <p:cNvPr id="7" name="Slide Number Placeholder 6"/>
          <p:cNvSpPr>
            <a:spLocks noGrp="1"/>
          </p:cNvSpPr>
          <p:nvPr>
            <p:ph type="sldNum" sz="quarter" idx="12"/>
          </p:nvPr>
        </p:nvSpPr>
        <p:spPr/>
        <p:txBody>
          <a:bodyPr/>
          <a:lstStyle/>
          <a:p>
            <a:fld id="{6654560D-949A-4FF0-83BB-4886580DA1ED}" type="slidenum">
              <a:rPr lang="en-US" smtClean="0"/>
              <a:pPr/>
              <a:t>234</a:t>
            </a:fld>
            <a:endParaRPr lang="en-US" dirty="0"/>
          </a:p>
        </p:txBody>
      </p:sp>
    </p:spTree>
    <p:extLst>
      <p:ext uri="{BB962C8B-B14F-4D97-AF65-F5344CB8AC3E}">
        <p14:creationId xmlns:p14="http://schemas.microsoft.com/office/powerpoint/2010/main" val="40843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772400" cy="4343400"/>
          </a:xfrm>
        </p:spPr>
        <p:txBody>
          <a:bodyPr>
            <a:noAutofit/>
          </a:bodyPr>
          <a:lstStyle/>
          <a:p>
            <a:pPr marL="0" indent="0">
              <a:buNone/>
            </a:pPr>
            <a:r>
              <a:rPr lang="en-US" sz="3600">
                <a:solidFill>
                  <a:srgbClr val="000000"/>
                </a:solidFill>
              </a:rPr>
              <a:t>5.4.1 Tập tin</a:t>
            </a:r>
          </a:p>
          <a:p>
            <a:pPr marL="0" indent="0">
              <a:buNone/>
            </a:pPr>
            <a:r>
              <a:rPr lang="en-US" sz="3600">
                <a:solidFill>
                  <a:srgbClr val="000000"/>
                </a:solidFill>
              </a:rPr>
              <a:t>5.4.2 Các thuộc tính của tập tin</a:t>
            </a:r>
          </a:p>
          <a:p>
            <a:pPr marL="0" indent="0">
              <a:buNone/>
            </a:pPr>
            <a:r>
              <a:rPr lang="en-US" sz="3600">
                <a:solidFill>
                  <a:srgbClr val="000000"/>
                </a:solidFill>
              </a:rPr>
              <a:t>5.4</a:t>
            </a:r>
            <a:r>
              <a:rPr lang="en-US" sz="3600"/>
              <a:t>.3 Các thao tác trên tập tin</a:t>
            </a:r>
          </a:p>
          <a:p>
            <a:pPr marL="0" indent="0">
              <a:buNone/>
            </a:pPr>
            <a:r>
              <a:rPr lang="en-US" sz="3600">
                <a:solidFill>
                  <a:srgbClr val="000000"/>
                </a:solidFill>
              </a:rPr>
              <a:t>5.4</a:t>
            </a:r>
            <a:r>
              <a:rPr lang="en-US" sz="3600"/>
              <a:t>.4 Các kiểu tập tin</a:t>
            </a:r>
          </a:p>
          <a:p>
            <a:pPr marL="0" indent="0">
              <a:buNone/>
            </a:pPr>
            <a:r>
              <a:rPr lang="en-US" sz="3600">
                <a:solidFill>
                  <a:srgbClr val="000000"/>
                </a:solidFill>
              </a:rPr>
              <a:t>5.4</a:t>
            </a:r>
            <a:r>
              <a:rPr lang="en-US" sz="3600"/>
              <a:t>.5 Cấu trúc tập tin</a:t>
            </a:r>
          </a:p>
          <a:p>
            <a:pPr marL="457200" indent="-457200">
              <a:lnSpc>
                <a:spcPct val="110000"/>
              </a:lnSpc>
              <a:buFont typeface="+mj-lt"/>
              <a:buAutoNum type="arabicPeriod"/>
            </a:pPr>
            <a:endParaRPr lang="en-US"/>
          </a:p>
          <a:p>
            <a:pPr marL="457200" indent="-457200">
              <a:lnSpc>
                <a:spcPct val="110000"/>
              </a:lnSpc>
              <a:buFont typeface="+mj-lt"/>
              <a:buAutoNum type="arabicPeriod"/>
            </a:pPr>
            <a:endParaRPr lang="en-US"/>
          </a:p>
          <a:p>
            <a:pPr marL="457200" indent="-457200">
              <a:lnSpc>
                <a:spcPct val="110000"/>
              </a:lnSpc>
              <a:buFont typeface="+mj-lt"/>
              <a:buAutoNum type="arabicPeriod"/>
            </a:pPr>
            <a:endParaRPr lang="en-US"/>
          </a:p>
          <a:p>
            <a:pPr marL="457200" indent="-457200">
              <a:lnSpc>
                <a:spcPct val="110000"/>
              </a:lnSpc>
              <a:buFont typeface="+mj-lt"/>
              <a:buAutoNum type="arabicPeriod"/>
            </a:pPr>
            <a:endParaRPr lang="en-US"/>
          </a:p>
          <a:p>
            <a:pPr marL="857250" lvl="1" indent="-457200">
              <a:lnSpc>
                <a:spcPct val="110000"/>
              </a:lnSpc>
            </a:pPr>
            <a:endParaRPr lang="en-US" sz="2300"/>
          </a:p>
        </p:txBody>
      </p:sp>
      <p:sp>
        <p:nvSpPr>
          <p:cNvPr id="4" name="Slide Number Placeholder 3"/>
          <p:cNvSpPr>
            <a:spLocks noGrp="1"/>
          </p:cNvSpPr>
          <p:nvPr>
            <p:ph type="sldNum" sz="quarter" idx="12"/>
          </p:nvPr>
        </p:nvSpPr>
        <p:spPr/>
        <p:txBody>
          <a:bodyPr/>
          <a:lstStyle/>
          <a:p>
            <a:fld id="{6654560D-949A-4FF0-83BB-4886580DA1ED}" type="slidenum">
              <a:rPr lang="en-US" smtClean="0"/>
              <a:pPr/>
              <a:t>235</a:t>
            </a:fld>
            <a:endParaRPr lang="en-US"/>
          </a:p>
        </p:txBody>
      </p:sp>
      <p:sp>
        <p:nvSpPr>
          <p:cNvPr id="5" name="Title 1"/>
          <p:cNvSpPr>
            <a:spLocks noGrp="1"/>
          </p:cNvSpPr>
          <p:nvPr>
            <p:ph type="title"/>
          </p:nvPr>
        </p:nvSpPr>
        <p:spPr>
          <a:xfrm>
            <a:off x="152400" y="152399"/>
            <a:ext cx="7467600" cy="936317"/>
          </a:xfrm>
        </p:spPr>
        <p:txBody>
          <a:bodyPr>
            <a:noAutofit/>
          </a:bodyPr>
          <a:lstStyle/>
          <a:p>
            <a:pPr algn="l"/>
            <a:r>
              <a:rPr lang="en-US" sz="2800"/>
              <a:t>5.4.1 HỆ THỐNG QUẢN LÝ TẬP TIN </a:t>
            </a:r>
          </a:p>
        </p:txBody>
      </p:sp>
    </p:spTree>
    <p:extLst>
      <p:ext uri="{BB962C8B-B14F-4D97-AF65-F5344CB8AC3E}">
        <p14:creationId xmlns:p14="http://schemas.microsoft.com/office/powerpoint/2010/main" val="293098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9200"/>
            <a:ext cx="8534400" cy="4830763"/>
          </a:xfrm>
        </p:spPr>
        <p:txBody>
          <a:bodyPr/>
          <a:lstStyle/>
          <a:p>
            <a:r>
              <a:rPr lang="en-US"/>
              <a:t>Khái niệm: hệ thống quản lý tập tin là cách thức hệ điều hành tổ chức, truy cập dữ liệu trên hệ thống lưu trữ của bộ nhớ ngoài.</a:t>
            </a:r>
          </a:p>
          <a:p>
            <a:r>
              <a:rPr lang="en-US"/>
              <a:t>Tập tin được xem là 1 đơn vị lưu trữ thông tin của bộ nhớ ngoài.</a:t>
            </a:r>
          </a:p>
          <a:p>
            <a:r>
              <a:rPr lang="en-US"/>
              <a:t>Tập tin có thể là đối tượng của hệ thống quản lý tập tin.</a:t>
            </a:r>
          </a:p>
        </p:txBody>
      </p:sp>
      <p:sp>
        <p:nvSpPr>
          <p:cNvPr id="4" name="Slide Number Placeholder 3"/>
          <p:cNvSpPr>
            <a:spLocks noGrp="1"/>
          </p:cNvSpPr>
          <p:nvPr>
            <p:ph type="sldNum" sz="quarter" idx="12"/>
          </p:nvPr>
        </p:nvSpPr>
        <p:spPr/>
        <p:txBody>
          <a:bodyPr/>
          <a:lstStyle/>
          <a:p>
            <a:fld id="{6654560D-949A-4FF0-83BB-4886580DA1ED}" type="slidenum">
              <a:rPr lang="en-US" smtClean="0"/>
              <a:pPr/>
              <a:t>236</a:t>
            </a:fld>
            <a:endParaRPr lang="en-US"/>
          </a:p>
        </p:txBody>
      </p:sp>
      <p:sp>
        <p:nvSpPr>
          <p:cNvPr id="6" name="Rectangle 2"/>
          <p:cNvSpPr txBox="1">
            <a:spLocks noChangeArrowheads="1"/>
          </p:cNvSpPr>
          <p:nvPr/>
        </p:nvSpPr>
        <p:spPr>
          <a:xfrm>
            <a:off x="609600" y="124326"/>
            <a:ext cx="7315200" cy="936317"/>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r>
              <a:rPr lang="en-US" sz="3400"/>
              <a:t>5.4.1 HỆ THỐNG QUẢN LÝ TẬP TIN</a:t>
            </a:r>
          </a:p>
        </p:txBody>
      </p:sp>
    </p:spTree>
    <p:extLst>
      <p:ext uri="{BB962C8B-B14F-4D97-AF65-F5344CB8AC3E}">
        <p14:creationId xmlns:p14="http://schemas.microsoft.com/office/powerpoint/2010/main" val="134942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67697" y="228600"/>
            <a:ext cx="8229600" cy="762000"/>
          </a:xfrm>
        </p:spPr>
        <p:txBody>
          <a:bodyPr>
            <a:normAutofit/>
          </a:bodyPr>
          <a:lstStyle/>
          <a:p>
            <a:r>
              <a:rPr lang="en-US" sz="3600">
                <a:latin typeface="Times New Roman" pitchFamily="18" charset="0"/>
              </a:rPr>
              <a:t>File?</a:t>
            </a:r>
          </a:p>
        </p:txBody>
      </p:sp>
      <p:sp>
        <p:nvSpPr>
          <p:cNvPr id="143363" name="Rectangle 3"/>
          <p:cNvSpPr>
            <a:spLocks noGrp="1" noChangeArrowheads="1"/>
          </p:cNvSpPr>
          <p:nvPr>
            <p:ph type="body" idx="1"/>
          </p:nvPr>
        </p:nvSpPr>
        <p:spPr>
          <a:xfrm>
            <a:off x="152400" y="1219200"/>
            <a:ext cx="8915400" cy="5181600"/>
          </a:xfrm>
        </p:spPr>
        <p:txBody>
          <a:bodyPr/>
          <a:lstStyle/>
          <a:p>
            <a:r>
              <a:rPr lang="en-US"/>
              <a:t>File hay còn gọi là tập tin, là tập hợp thông tin/dữ liệu được tổ chức theo một cấu trúc nào đó. </a:t>
            </a:r>
          </a:p>
          <a:p>
            <a:r>
              <a:rPr lang="en-US"/>
              <a:t>Nội dung của tập tin có thể là chương trình, dữ liệu, văn bản,... </a:t>
            </a:r>
          </a:p>
          <a:p>
            <a:r>
              <a:rPr lang="en-US"/>
              <a:t>Mỗi tập tin được lưu trên thiết bị lưu trữ đều được đặt tên. </a:t>
            </a:r>
          </a:p>
          <a:p>
            <a:r>
              <a:rPr lang="en-US"/>
              <a:t>Mỗi hệ điều hành có qui ước đặt tên khác nhau, tên tập tin thường có 2 phần: phần tên (name) và phần mở rộng (extension).</a:t>
            </a:r>
          </a:p>
        </p:txBody>
      </p:sp>
    </p:spTree>
    <p:extLst>
      <p:ext uri="{BB962C8B-B14F-4D97-AF65-F5344CB8AC3E}">
        <p14:creationId xmlns:p14="http://schemas.microsoft.com/office/powerpoint/2010/main" val="154795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animEffect transition="in" filter="fade">
                                      <p:cBhvr>
                                        <p:cTn id="7" dur="500"/>
                                        <p:tgtEl>
                                          <p:spTgt spid="1433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3363">
                                            <p:txEl>
                                              <p:pRg st="1" end="1"/>
                                            </p:txEl>
                                          </p:spTgt>
                                        </p:tgtEl>
                                        <p:attrNameLst>
                                          <p:attrName>style.visibility</p:attrName>
                                        </p:attrNameLst>
                                      </p:cBhvr>
                                      <p:to>
                                        <p:strVal val="visible"/>
                                      </p:to>
                                    </p:set>
                                    <p:animEffect transition="in" filter="fade">
                                      <p:cBhvr>
                                        <p:cTn id="10" dur="500"/>
                                        <p:tgtEl>
                                          <p:spTgt spid="14336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3363">
                                            <p:txEl>
                                              <p:pRg st="2" end="2"/>
                                            </p:txEl>
                                          </p:spTgt>
                                        </p:tgtEl>
                                        <p:attrNameLst>
                                          <p:attrName>style.visibility</p:attrName>
                                        </p:attrNameLst>
                                      </p:cBhvr>
                                      <p:to>
                                        <p:strVal val="visible"/>
                                      </p:to>
                                    </p:set>
                                    <p:animEffect transition="in" filter="fade">
                                      <p:cBhvr>
                                        <p:cTn id="13" dur="500"/>
                                        <p:tgtEl>
                                          <p:spTgt spid="14336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3363">
                                            <p:txEl>
                                              <p:pRg st="3" end="3"/>
                                            </p:txEl>
                                          </p:spTgt>
                                        </p:tgtEl>
                                        <p:attrNameLst>
                                          <p:attrName>style.visibility</p:attrName>
                                        </p:attrNameLst>
                                      </p:cBhvr>
                                      <p:to>
                                        <p:strVal val="visible"/>
                                      </p:to>
                                    </p:set>
                                    <p:animEffect transition="in" filter="fade">
                                      <p:cBhvr>
                                        <p:cTn id="16" dur="500"/>
                                        <p:tgtEl>
                                          <p:spTgt spid="143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609600" y="152400"/>
            <a:ext cx="8229600" cy="762000"/>
          </a:xfrm>
        </p:spPr>
        <p:txBody>
          <a:bodyPr>
            <a:normAutofit/>
          </a:bodyPr>
          <a:lstStyle/>
          <a:p>
            <a:r>
              <a:rPr lang="en-US" sz="3600">
                <a:latin typeface="Times New Roman" pitchFamily="18" charset="0"/>
              </a:rPr>
              <a:t>Các thuộc tính trên file</a:t>
            </a:r>
          </a:p>
        </p:txBody>
      </p:sp>
      <p:sp>
        <p:nvSpPr>
          <p:cNvPr id="145411" name="Rectangle 3"/>
          <p:cNvSpPr>
            <a:spLocks noGrp="1" noChangeArrowheads="1"/>
          </p:cNvSpPr>
          <p:nvPr>
            <p:ph type="body" idx="1"/>
          </p:nvPr>
        </p:nvSpPr>
        <p:spPr>
          <a:xfrm>
            <a:off x="609600" y="914400"/>
            <a:ext cx="8200913" cy="5562600"/>
          </a:xfrm>
        </p:spPr>
        <p:txBody>
          <a:bodyPr>
            <a:noAutofit/>
          </a:bodyPr>
          <a:lstStyle/>
          <a:p>
            <a:pPr marL="0" indent="0">
              <a:spcBef>
                <a:spcPts val="0"/>
              </a:spcBef>
              <a:buNone/>
            </a:pPr>
            <a:r>
              <a:rPr lang="en-US">
                <a:latin typeface="Times New Roman" pitchFamily="18" charset="0"/>
              </a:rPr>
              <a:t>Thuộc tính tập tin là các tính chất đối với tập tin do HĐH quy định trong cách thức quản lý.</a:t>
            </a:r>
          </a:p>
          <a:p>
            <a:pPr>
              <a:spcBef>
                <a:spcPts val="0"/>
              </a:spcBef>
            </a:pPr>
            <a:r>
              <a:rPr lang="en-US" b="1">
                <a:latin typeface="Times New Roman" pitchFamily="18" charset="0"/>
              </a:rPr>
              <a:t>Tên </a:t>
            </a:r>
            <a:r>
              <a:rPr lang="en-US">
                <a:latin typeface="Times New Roman" pitchFamily="18" charset="0"/>
              </a:rPr>
              <a:t>(name) </a:t>
            </a:r>
          </a:p>
          <a:p>
            <a:pPr>
              <a:spcBef>
                <a:spcPts val="0"/>
              </a:spcBef>
            </a:pPr>
            <a:r>
              <a:rPr lang="en-US" b="1">
                <a:latin typeface="Times New Roman" pitchFamily="18" charset="0"/>
              </a:rPr>
              <a:t>Định danh </a:t>
            </a:r>
            <a:r>
              <a:rPr lang="en-US">
                <a:latin typeface="Times New Roman" pitchFamily="18" charset="0"/>
              </a:rPr>
              <a:t>(identifier)</a:t>
            </a:r>
          </a:p>
          <a:p>
            <a:pPr>
              <a:spcBef>
                <a:spcPts val="0"/>
              </a:spcBef>
            </a:pPr>
            <a:r>
              <a:rPr lang="en-US" b="1">
                <a:latin typeface="Times New Roman" pitchFamily="18" charset="0"/>
              </a:rPr>
              <a:t>Kiểu </a:t>
            </a:r>
            <a:r>
              <a:rPr lang="en-US">
                <a:latin typeface="Times New Roman" pitchFamily="18" charset="0"/>
              </a:rPr>
              <a:t>(type)</a:t>
            </a:r>
          </a:p>
          <a:p>
            <a:pPr>
              <a:spcBef>
                <a:spcPts val="0"/>
              </a:spcBef>
            </a:pPr>
            <a:r>
              <a:rPr lang="en-US" b="1">
                <a:latin typeface="Times New Roman" pitchFamily="18" charset="0"/>
              </a:rPr>
              <a:t>Vị trí </a:t>
            </a:r>
            <a:r>
              <a:rPr lang="en-US">
                <a:latin typeface="Times New Roman" pitchFamily="18" charset="0"/>
              </a:rPr>
              <a:t>(location) </a:t>
            </a:r>
          </a:p>
          <a:p>
            <a:pPr>
              <a:spcBef>
                <a:spcPts val="0"/>
              </a:spcBef>
            </a:pPr>
            <a:r>
              <a:rPr lang="en-US" b="1">
                <a:latin typeface="Times New Roman" pitchFamily="18" charset="0"/>
              </a:rPr>
              <a:t>Kích thước </a:t>
            </a:r>
            <a:r>
              <a:rPr lang="en-US">
                <a:latin typeface="Times New Roman" pitchFamily="18" charset="0"/>
              </a:rPr>
              <a:t>(size)</a:t>
            </a:r>
          </a:p>
          <a:p>
            <a:pPr>
              <a:spcBef>
                <a:spcPts val="0"/>
              </a:spcBef>
            </a:pPr>
            <a:r>
              <a:rPr lang="en-US" b="1">
                <a:latin typeface="Times New Roman" pitchFamily="18" charset="0"/>
              </a:rPr>
              <a:t>Giờ </a:t>
            </a:r>
            <a:r>
              <a:rPr lang="en-US">
                <a:latin typeface="Times New Roman" pitchFamily="18" charset="0"/>
              </a:rPr>
              <a:t>(time), </a:t>
            </a:r>
            <a:r>
              <a:rPr lang="en-US" b="1">
                <a:latin typeface="Times New Roman" pitchFamily="18" charset="0"/>
              </a:rPr>
              <a:t>ngày </a:t>
            </a:r>
            <a:r>
              <a:rPr lang="en-US">
                <a:latin typeface="Times New Roman" pitchFamily="18" charset="0"/>
              </a:rPr>
              <a:t>(date) và </a:t>
            </a:r>
            <a:r>
              <a:rPr lang="en-US" b="1">
                <a:latin typeface="Times New Roman" pitchFamily="18" charset="0"/>
              </a:rPr>
              <a:t>định danh người dùng </a:t>
            </a:r>
            <a:r>
              <a:rPr lang="en-US">
                <a:latin typeface="Times New Roman" pitchFamily="18" charset="0"/>
              </a:rPr>
              <a:t>(user identification)</a:t>
            </a:r>
          </a:p>
          <a:p>
            <a:pPr>
              <a:spcBef>
                <a:spcPts val="0"/>
              </a:spcBef>
            </a:pPr>
            <a:r>
              <a:rPr lang="en-US">
                <a:latin typeface="Times New Roman" pitchFamily="18" charset="0"/>
              </a:rPr>
              <a:t>Các thông tin tập tin được lưu trữ trên cấu trúc thư mục và được duy trì trên thiết bị.</a:t>
            </a:r>
          </a:p>
        </p:txBody>
      </p:sp>
    </p:spTree>
    <p:extLst>
      <p:ext uri="{BB962C8B-B14F-4D97-AF65-F5344CB8AC3E}">
        <p14:creationId xmlns:p14="http://schemas.microsoft.com/office/powerpoint/2010/main" val="153626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411">
                                            <p:txEl>
                                              <p:pRg st="1" end="1"/>
                                            </p:txEl>
                                          </p:spTgt>
                                        </p:tgtEl>
                                        <p:attrNameLst>
                                          <p:attrName>style.visibility</p:attrName>
                                        </p:attrNameLst>
                                      </p:cBhvr>
                                      <p:to>
                                        <p:strVal val="visible"/>
                                      </p:to>
                                    </p:set>
                                    <p:animEffect transition="in" filter="fade">
                                      <p:cBhvr>
                                        <p:cTn id="7" dur="500"/>
                                        <p:tgtEl>
                                          <p:spTgt spid="1454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411">
                                            <p:txEl>
                                              <p:pRg st="0" end="0"/>
                                            </p:txEl>
                                          </p:spTgt>
                                        </p:tgtEl>
                                        <p:attrNameLst>
                                          <p:attrName>style.visibility</p:attrName>
                                        </p:attrNameLst>
                                      </p:cBhvr>
                                      <p:to>
                                        <p:strVal val="visible"/>
                                      </p:to>
                                    </p:set>
                                    <p:animEffect transition="in" filter="fade">
                                      <p:cBhvr>
                                        <p:cTn id="12" dur="500"/>
                                        <p:tgtEl>
                                          <p:spTgt spid="145411">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5411">
                                            <p:txEl>
                                              <p:pRg st="2" end="2"/>
                                            </p:txEl>
                                          </p:spTgt>
                                        </p:tgtEl>
                                        <p:attrNameLst>
                                          <p:attrName>style.visibility</p:attrName>
                                        </p:attrNameLst>
                                      </p:cBhvr>
                                      <p:to>
                                        <p:strVal val="visible"/>
                                      </p:to>
                                    </p:set>
                                    <p:animEffect transition="in" filter="fade">
                                      <p:cBhvr>
                                        <p:cTn id="16" dur="500"/>
                                        <p:tgtEl>
                                          <p:spTgt spid="145411">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5411">
                                            <p:txEl>
                                              <p:pRg st="3" end="3"/>
                                            </p:txEl>
                                          </p:spTgt>
                                        </p:tgtEl>
                                        <p:attrNameLst>
                                          <p:attrName>style.visibility</p:attrName>
                                        </p:attrNameLst>
                                      </p:cBhvr>
                                      <p:to>
                                        <p:strVal val="visible"/>
                                      </p:to>
                                    </p:set>
                                    <p:animEffect transition="in" filter="fade">
                                      <p:cBhvr>
                                        <p:cTn id="20" dur="500"/>
                                        <p:tgtEl>
                                          <p:spTgt spid="145411">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45411">
                                            <p:txEl>
                                              <p:pRg st="4" end="4"/>
                                            </p:txEl>
                                          </p:spTgt>
                                        </p:tgtEl>
                                        <p:attrNameLst>
                                          <p:attrName>style.visibility</p:attrName>
                                        </p:attrNameLst>
                                      </p:cBhvr>
                                      <p:to>
                                        <p:strVal val="visible"/>
                                      </p:to>
                                    </p:set>
                                    <p:animEffect transition="in" filter="fade">
                                      <p:cBhvr>
                                        <p:cTn id="24" dur="500"/>
                                        <p:tgtEl>
                                          <p:spTgt spid="145411">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45411">
                                            <p:txEl>
                                              <p:pRg st="5" end="5"/>
                                            </p:txEl>
                                          </p:spTgt>
                                        </p:tgtEl>
                                        <p:attrNameLst>
                                          <p:attrName>style.visibility</p:attrName>
                                        </p:attrNameLst>
                                      </p:cBhvr>
                                      <p:to>
                                        <p:strVal val="visible"/>
                                      </p:to>
                                    </p:set>
                                    <p:animEffect transition="in" filter="fade">
                                      <p:cBhvr>
                                        <p:cTn id="28" dur="500"/>
                                        <p:tgtEl>
                                          <p:spTgt spid="145411">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45411">
                                            <p:txEl>
                                              <p:pRg st="6" end="6"/>
                                            </p:txEl>
                                          </p:spTgt>
                                        </p:tgtEl>
                                        <p:attrNameLst>
                                          <p:attrName>style.visibility</p:attrName>
                                        </p:attrNameLst>
                                      </p:cBhvr>
                                      <p:to>
                                        <p:strVal val="visible"/>
                                      </p:to>
                                    </p:set>
                                    <p:animEffect transition="in" filter="fade">
                                      <p:cBhvr>
                                        <p:cTn id="32" dur="500"/>
                                        <p:tgtEl>
                                          <p:spTgt spid="145411">
                                            <p:txEl>
                                              <p:pRg st="6" end="6"/>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45411">
                                            <p:txEl>
                                              <p:pRg st="7" end="7"/>
                                            </p:txEl>
                                          </p:spTgt>
                                        </p:tgtEl>
                                        <p:attrNameLst>
                                          <p:attrName>style.visibility</p:attrName>
                                        </p:attrNameLst>
                                      </p:cBhvr>
                                      <p:to>
                                        <p:strVal val="visible"/>
                                      </p:to>
                                    </p:set>
                                    <p:animEffect transition="in" filter="fade">
                                      <p:cBhvr>
                                        <p:cTn id="36" dur="500"/>
                                        <p:tgtEl>
                                          <p:spTgt spid="1454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902110" y="172065"/>
            <a:ext cx="8229600" cy="762000"/>
          </a:xfrm>
        </p:spPr>
        <p:txBody>
          <a:bodyPr>
            <a:normAutofit/>
          </a:bodyPr>
          <a:lstStyle/>
          <a:p>
            <a:r>
              <a:rPr lang="en-US" sz="3600">
                <a:latin typeface="Times New Roman" pitchFamily="18" charset="0"/>
              </a:rPr>
              <a:t>Các thao tác trên file</a:t>
            </a:r>
          </a:p>
        </p:txBody>
      </p:sp>
      <p:sp>
        <p:nvSpPr>
          <p:cNvPr id="146435" name="Rectangle 3"/>
          <p:cNvSpPr>
            <a:spLocks noGrp="1" noChangeArrowheads="1"/>
          </p:cNvSpPr>
          <p:nvPr>
            <p:ph type="body" idx="1"/>
          </p:nvPr>
        </p:nvSpPr>
        <p:spPr>
          <a:xfrm>
            <a:off x="457200" y="946616"/>
            <a:ext cx="8229600" cy="5410200"/>
          </a:xfrm>
        </p:spPr>
        <p:txBody>
          <a:bodyPr/>
          <a:lstStyle/>
          <a:p>
            <a:pPr>
              <a:lnSpc>
                <a:spcPct val="120000"/>
              </a:lnSpc>
            </a:pPr>
            <a:r>
              <a:rPr lang="en-US" sz="2600"/>
              <a:t>Tạo</a:t>
            </a:r>
          </a:p>
          <a:p>
            <a:pPr>
              <a:lnSpc>
                <a:spcPct val="120000"/>
              </a:lnSpc>
            </a:pPr>
            <a:r>
              <a:rPr lang="en-US" sz="2600"/>
              <a:t>Mở</a:t>
            </a:r>
          </a:p>
          <a:p>
            <a:pPr>
              <a:lnSpc>
                <a:spcPct val="120000"/>
              </a:lnSpc>
            </a:pPr>
            <a:r>
              <a:rPr lang="en-US" sz="2600"/>
              <a:t>Đóng</a:t>
            </a:r>
          </a:p>
          <a:p>
            <a:pPr>
              <a:lnSpc>
                <a:spcPct val="120000"/>
              </a:lnSpc>
            </a:pPr>
            <a:r>
              <a:rPr lang="en-US" sz="2600"/>
              <a:t>Ghi</a:t>
            </a:r>
          </a:p>
          <a:p>
            <a:pPr>
              <a:lnSpc>
                <a:spcPct val="120000"/>
              </a:lnSpc>
            </a:pPr>
            <a:r>
              <a:rPr lang="en-US" sz="2600"/>
              <a:t>Đọc</a:t>
            </a:r>
          </a:p>
          <a:p>
            <a:pPr>
              <a:lnSpc>
                <a:spcPct val="120000"/>
              </a:lnSpc>
            </a:pPr>
            <a:r>
              <a:rPr lang="en-US" sz="2600"/>
              <a:t>Di chuyển</a:t>
            </a:r>
          </a:p>
          <a:p>
            <a:pPr>
              <a:lnSpc>
                <a:spcPct val="120000"/>
              </a:lnSpc>
            </a:pPr>
            <a:r>
              <a:rPr lang="en-US" sz="2600"/>
              <a:t>Xóa</a:t>
            </a:r>
          </a:p>
          <a:p>
            <a:pPr>
              <a:lnSpc>
                <a:spcPct val="120000"/>
              </a:lnSpc>
            </a:pPr>
            <a:r>
              <a:rPr lang="en-US" sz="2600"/>
              <a:t>Tìm</a:t>
            </a:r>
          </a:p>
          <a:p>
            <a:pPr>
              <a:lnSpc>
                <a:spcPct val="120000"/>
              </a:lnSpc>
            </a:pPr>
            <a:r>
              <a:rPr lang="en-US" sz="2600"/>
              <a:t>Lấy thuộc tính</a:t>
            </a:r>
          </a:p>
          <a:p>
            <a:pPr>
              <a:lnSpc>
                <a:spcPct val="120000"/>
              </a:lnSpc>
            </a:pPr>
            <a:r>
              <a:rPr lang="en-US" sz="2600"/>
              <a:t>Đổi tên.</a:t>
            </a:r>
          </a:p>
        </p:txBody>
      </p:sp>
    </p:spTree>
    <p:extLst>
      <p:ext uri="{BB962C8B-B14F-4D97-AF65-F5344CB8AC3E}">
        <p14:creationId xmlns:p14="http://schemas.microsoft.com/office/powerpoint/2010/main" val="66447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animEffect transition="in" filter="fade">
                                      <p:cBhvr>
                                        <p:cTn id="7" dur="500"/>
                                        <p:tgtEl>
                                          <p:spTgt spid="14643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435">
                                            <p:txEl>
                                              <p:pRg st="1" end="1"/>
                                            </p:txEl>
                                          </p:spTgt>
                                        </p:tgtEl>
                                        <p:attrNameLst>
                                          <p:attrName>style.visibility</p:attrName>
                                        </p:attrNameLst>
                                      </p:cBhvr>
                                      <p:to>
                                        <p:strVal val="visible"/>
                                      </p:to>
                                    </p:set>
                                    <p:animEffect transition="in" filter="fade">
                                      <p:cBhvr>
                                        <p:cTn id="11" dur="500"/>
                                        <p:tgtEl>
                                          <p:spTgt spid="14643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6435">
                                            <p:txEl>
                                              <p:pRg st="2" end="2"/>
                                            </p:txEl>
                                          </p:spTgt>
                                        </p:tgtEl>
                                        <p:attrNameLst>
                                          <p:attrName>style.visibility</p:attrName>
                                        </p:attrNameLst>
                                      </p:cBhvr>
                                      <p:to>
                                        <p:strVal val="visible"/>
                                      </p:to>
                                    </p:set>
                                    <p:animEffect transition="in" filter="fade">
                                      <p:cBhvr>
                                        <p:cTn id="15" dur="500"/>
                                        <p:tgtEl>
                                          <p:spTgt spid="14643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6435">
                                            <p:txEl>
                                              <p:pRg st="3" end="3"/>
                                            </p:txEl>
                                          </p:spTgt>
                                        </p:tgtEl>
                                        <p:attrNameLst>
                                          <p:attrName>style.visibility</p:attrName>
                                        </p:attrNameLst>
                                      </p:cBhvr>
                                      <p:to>
                                        <p:strVal val="visible"/>
                                      </p:to>
                                    </p:set>
                                    <p:animEffect transition="in" filter="fade">
                                      <p:cBhvr>
                                        <p:cTn id="19" dur="500"/>
                                        <p:tgtEl>
                                          <p:spTgt spid="14643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6435">
                                            <p:txEl>
                                              <p:pRg st="4" end="4"/>
                                            </p:txEl>
                                          </p:spTgt>
                                        </p:tgtEl>
                                        <p:attrNameLst>
                                          <p:attrName>style.visibility</p:attrName>
                                        </p:attrNameLst>
                                      </p:cBhvr>
                                      <p:to>
                                        <p:strVal val="visible"/>
                                      </p:to>
                                    </p:set>
                                    <p:animEffect transition="in" filter="fade">
                                      <p:cBhvr>
                                        <p:cTn id="23" dur="500"/>
                                        <p:tgtEl>
                                          <p:spTgt spid="146435">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6435">
                                            <p:txEl>
                                              <p:pRg st="5" end="5"/>
                                            </p:txEl>
                                          </p:spTgt>
                                        </p:tgtEl>
                                        <p:attrNameLst>
                                          <p:attrName>style.visibility</p:attrName>
                                        </p:attrNameLst>
                                      </p:cBhvr>
                                      <p:to>
                                        <p:strVal val="visible"/>
                                      </p:to>
                                    </p:set>
                                    <p:animEffect transition="in" filter="fade">
                                      <p:cBhvr>
                                        <p:cTn id="27" dur="500"/>
                                        <p:tgtEl>
                                          <p:spTgt spid="146435">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6435">
                                            <p:txEl>
                                              <p:pRg st="6" end="6"/>
                                            </p:txEl>
                                          </p:spTgt>
                                        </p:tgtEl>
                                        <p:attrNameLst>
                                          <p:attrName>style.visibility</p:attrName>
                                        </p:attrNameLst>
                                      </p:cBhvr>
                                      <p:to>
                                        <p:strVal val="visible"/>
                                      </p:to>
                                    </p:set>
                                    <p:animEffect transition="in" filter="fade">
                                      <p:cBhvr>
                                        <p:cTn id="31" dur="500"/>
                                        <p:tgtEl>
                                          <p:spTgt spid="146435">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46435">
                                            <p:txEl>
                                              <p:pRg st="7" end="7"/>
                                            </p:txEl>
                                          </p:spTgt>
                                        </p:tgtEl>
                                        <p:attrNameLst>
                                          <p:attrName>style.visibility</p:attrName>
                                        </p:attrNameLst>
                                      </p:cBhvr>
                                      <p:to>
                                        <p:strVal val="visible"/>
                                      </p:to>
                                    </p:set>
                                    <p:animEffect transition="in" filter="fade">
                                      <p:cBhvr>
                                        <p:cTn id="35" dur="500"/>
                                        <p:tgtEl>
                                          <p:spTgt spid="146435">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6435">
                                            <p:txEl>
                                              <p:pRg st="8" end="8"/>
                                            </p:txEl>
                                          </p:spTgt>
                                        </p:tgtEl>
                                        <p:attrNameLst>
                                          <p:attrName>style.visibility</p:attrName>
                                        </p:attrNameLst>
                                      </p:cBhvr>
                                      <p:to>
                                        <p:strVal val="visible"/>
                                      </p:to>
                                    </p:set>
                                    <p:animEffect transition="in" filter="fade">
                                      <p:cBhvr>
                                        <p:cTn id="39" dur="500"/>
                                        <p:tgtEl>
                                          <p:spTgt spid="146435">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6435">
                                            <p:txEl>
                                              <p:pRg st="9" end="9"/>
                                            </p:txEl>
                                          </p:spTgt>
                                        </p:tgtEl>
                                        <p:attrNameLst>
                                          <p:attrName>style.visibility</p:attrName>
                                        </p:attrNameLst>
                                      </p:cBhvr>
                                      <p:to>
                                        <p:strVal val="visible"/>
                                      </p:to>
                                    </p:set>
                                    <p:animEffect transition="in" filter="fade">
                                      <p:cBhvr>
                                        <p:cTn id="43" dur="500"/>
                                        <p:tgtEl>
                                          <p:spTgt spid="1464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B9BE1ED-0E0A-4AF1-BE15-4E560452268A}" type="slidenum">
              <a:rPr lang="en-US" altLang="en-US"/>
              <a:pPr/>
              <a:t>24</a:t>
            </a:fld>
            <a:endParaRPr lang="en-US" altLang="en-US"/>
          </a:p>
        </p:txBody>
      </p:sp>
      <p:sp>
        <p:nvSpPr>
          <p:cNvPr id="17410" name="Rectangle 2"/>
          <p:cNvSpPr>
            <a:spLocks noGrp="1" noChangeArrowheads="1"/>
          </p:cNvSpPr>
          <p:nvPr>
            <p:ph type="title"/>
          </p:nvPr>
        </p:nvSpPr>
        <p:spPr>
          <a:xfrm>
            <a:off x="762000" y="176371"/>
            <a:ext cx="7620000" cy="936317"/>
          </a:xfrm>
        </p:spPr>
        <p:txBody>
          <a:bodyPr>
            <a:normAutofit/>
          </a:bodyPr>
          <a:lstStyle/>
          <a:p>
            <a:pPr algn="l"/>
            <a:r>
              <a:rPr lang="en-US" sz="3200"/>
              <a:t>CÁC HỆ THỐNG CẦM TAY</a:t>
            </a:r>
          </a:p>
        </p:txBody>
      </p:sp>
      <p:sp>
        <p:nvSpPr>
          <p:cNvPr id="17411" name="Rectangle 3"/>
          <p:cNvSpPr>
            <a:spLocks noGrp="1" noChangeArrowheads="1"/>
          </p:cNvSpPr>
          <p:nvPr>
            <p:ph type="body" idx="1"/>
          </p:nvPr>
        </p:nvSpPr>
        <p:spPr>
          <a:xfrm>
            <a:off x="152400" y="1265237"/>
            <a:ext cx="8839200" cy="4830763"/>
          </a:xfrm>
        </p:spPr>
        <p:txBody>
          <a:bodyPr>
            <a:noAutofit/>
          </a:bodyPr>
          <a:lstStyle/>
          <a:p>
            <a:r>
              <a:rPr lang="en-US" sz="3200"/>
              <a:t>Personal Digital Assistants (PDAs)</a:t>
            </a:r>
          </a:p>
          <a:p>
            <a:r>
              <a:rPr lang="en-US" sz="3200"/>
              <a:t>Cellular telephones</a:t>
            </a:r>
          </a:p>
          <a:p>
            <a:r>
              <a:rPr lang="en-US" sz="3200"/>
              <a:t>Các hạn chế:</a:t>
            </a:r>
          </a:p>
          <a:p>
            <a:pPr lvl="1"/>
            <a:r>
              <a:rPr lang="en-US" sz="3200"/>
              <a:t>Bộ nhớ hạn chế.</a:t>
            </a:r>
          </a:p>
          <a:p>
            <a:pPr lvl="1"/>
            <a:r>
              <a:rPr lang="en-US" sz="3200"/>
              <a:t>Processor chậm.</a:t>
            </a:r>
          </a:p>
          <a:p>
            <a:pPr lvl="1"/>
            <a:r>
              <a:rPr lang="en-US" sz="3200"/>
              <a:t>Màn hình hiển thị nhỏ.</a:t>
            </a:r>
          </a:p>
        </p:txBody>
      </p:sp>
      <p:pic>
        <p:nvPicPr>
          <p:cNvPr id="6146" name="Picture 2" descr="C:\Users\Administrator.MH9NAXVY7W2Q5DQ\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092" y="2201452"/>
            <a:ext cx="25241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Administrator.MH9NAXVY7W2Q5DQ\Desktop\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75" y="1335854"/>
            <a:ext cx="2219325" cy="3540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380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linds(horizontal)">
                                      <p:cBhvr>
                                        <p:cTn id="7" dur="500"/>
                                        <p:tgtEl>
                                          <p:spTgt spid="1741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47"/>
                                        </p:tgtEl>
                                        <p:attrNameLst>
                                          <p:attrName>style.visibility</p:attrName>
                                        </p:attrNameLst>
                                      </p:cBhvr>
                                      <p:to>
                                        <p:strVal val="visible"/>
                                      </p:to>
                                    </p:set>
                                    <p:animEffect transition="in" filter="fade">
                                      <p:cBhvr>
                                        <p:cTn id="11" dur="500"/>
                                        <p:tgtEl>
                                          <p:spTgt spid="614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7411">
                                            <p:txEl>
                                              <p:pRg st="1" end="1"/>
                                            </p:txEl>
                                          </p:spTgt>
                                        </p:tgtEl>
                                        <p:attrNameLst>
                                          <p:attrName>style.visibility</p:attrName>
                                        </p:attrNameLst>
                                      </p:cBhvr>
                                      <p:to>
                                        <p:strVal val="visible"/>
                                      </p:to>
                                    </p:set>
                                    <p:animEffect transition="in" filter="blinds(horizontal)">
                                      <p:cBhvr>
                                        <p:cTn id="16" dur="500"/>
                                        <p:tgtEl>
                                          <p:spTgt spid="17411">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146"/>
                                        </p:tgtEl>
                                        <p:attrNameLst>
                                          <p:attrName>style.visibility</p:attrName>
                                        </p:attrNameLst>
                                      </p:cBhvr>
                                      <p:to>
                                        <p:strVal val="visible"/>
                                      </p:to>
                                    </p:set>
                                    <p:animEffect transition="in" filter="fade">
                                      <p:cBhvr>
                                        <p:cTn id="20" dur="500"/>
                                        <p:tgtEl>
                                          <p:spTgt spid="614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7411">
                                            <p:txEl>
                                              <p:pRg st="2" end="2"/>
                                            </p:txEl>
                                          </p:spTgt>
                                        </p:tgtEl>
                                        <p:attrNameLst>
                                          <p:attrName>style.visibility</p:attrName>
                                        </p:attrNameLst>
                                      </p:cBhvr>
                                      <p:to>
                                        <p:strVal val="visible"/>
                                      </p:to>
                                    </p:set>
                                    <p:animEffect transition="in" filter="blinds(horizontal)">
                                      <p:cBhvr>
                                        <p:cTn id="25" dur="500"/>
                                        <p:tgtEl>
                                          <p:spTgt spid="17411">
                                            <p:txEl>
                                              <p:pRg st="2" end="2"/>
                                            </p:txEl>
                                          </p:spTgt>
                                        </p:tgtEl>
                                      </p:cBhvr>
                                    </p:animEffect>
                                  </p:childTnLst>
                                </p:cTn>
                              </p:par>
                            </p:childTnLst>
                          </p:cTn>
                        </p:par>
                        <p:par>
                          <p:cTn id="26" fill="hold">
                            <p:stCondLst>
                              <p:cond delay="500"/>
                            </p:stCondLst>
                            <p:childTnLst>
                              <p:par>
                                <p:cTn id="27" presetID="3" presetClass="entr" presetSubtype="10" fill="hold" nodeType="afterEffect">
                                  <p:stCondLst>
                                    <p:cond delay="0"/>
                                  </p:stCondLst>
                                  <p:childTnLst>
                                    <p:set>
                                      <p:cBhvr>
                                        <p:cTn id="28" dur="1" fill="hold">
                                          <p:stCondLst>
                                            <p:cond delay="0"/>
                                          </p:stCondLst>
                                        </p:cTn>
                                        <p:tgtEl>
                                          <p:spTgt spid="17411">
                                            <p:txEl>
                                              <p:pRg st="3" end="3"/>
                                            </p:txEl>
                                          </p:spTgt>
                                        </p:tgtEl>
                                        <p:attrNameLst>
                                          <p:attrName>style.visibility</p:attrName>
                                        </p:attrNameLst>
                                      </p:cBhvr>
                                      <p:to>
                                        <p:strVal val="visible"/>
                                      </p:to>
                                    </p:set>
                                    <p:animEffect transition="in" filter="blinds(horizontal)">
                                      <p:cBhvr>
                                        <p:cTn id="29" dur="500"/>
                                        <p:tgtEl>
                                          <p:spTgt spid="17411">
                                            <p:txEl>
                                              <p:pRg st="3" end="3"/>
                                            </p:txEl>
                                          </p:spTgt>
                                        </p:tgtEl>
                                      </p:cBhvr>
                                    </p:animEffect>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17411">
                                            <p:txEl>
                                              <p:pRg st="4" end="4"/>
                                            </p:txEl>
                                          </p:spTgt>
                                        </p:tgtEl>
                                        <p:attrNameLst>
                                          <p:attrName>style.visibility</p:attrName>
                                        </p:attrNameLst>
                                      </p:cBhvr>
                                      <p:to>
                                        <p:strVal val="visible"/>
                                      </p:to>
                                    </p:set>
                                    <p:animEffect transition="in" filter="blinds(horizontal)">
                                      <p:cBhvr>
                                        <p:cTn id="33" dur="500"/>
                                        <p:tgtEl>
                                          <p:spTgt spid="17411">
                                            <p:txEl>
                                              <p:pRg st="4" end="4"/>
                                            </p:txEl>
                                          </p:spTgt>
                                        </p:tgtEl>
                                      </p:cBhvr>
                                    </p:animEffect>
                                  </p:childTnLst>
                                </p:cTn>
                              </p:par>
                            </p:childTnLst>
                          </p:cTn>
                        </p:par>
                        <p:par>
                          <p:cTn id="34" fill="hold">
                            <p:stCondLst>
                              <p:cond delay="1500"/>
                            </p:stCondLst>
                            <p:childTnLst>
                              <p:par>
                                <p:cTn id="35" presetID="3" presetClass="entr" presetSubtype="10" fill="hold" nodeType="afterEffect">
                                  <p:stCondLst>
                                    <p:cond delay="0"/>
                                  </p:stCondLst>
                                  <p:childTnLst>
                                    <p:set>
                                      <p:cBhvr>
                                        <p:cTn id="36" dur="1" fill="hold">
                                          <p:stCondLst>
                                            <p:cond delay="0"/>
                                          </p:stCondLst>
                                        </p:cTn>
                                        <p:tgtEl>
                                          <p:spTgt spid="17411">
                                            <p:txEl>
                                              <p:pRg st="5" end="5"/>
                                            </p:txEl>
                                          </p:spTgt>
                                        </p:tgtEl>
                                        <p:attrNameLst>
                                          <p:attrName>style.visibility</p:attrName>
                                        </p:attrNameLst>
                                      </p:cBhvr>
                                      <p:to>
                                        <p:strVal val="visible"/>
                                      </p:to>
                                    </p:set>
                                    <p:animEffect transition="in" filter="blinds(horizontal)">
                                      <p:cBhvr>
                                        <p:cTn id="37" dur="500"/>
                                        <p:tgtEl>
                                          <p:spTgt spid="174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813619" y="46037"/>
            <a:ext cx="8229600" cy="762000"/>
          </a:xfrm>
        </p:spPr>
        <p:txBody>
          <a:bodyPr>
            <a:normAutofit/>
          </a:bodyPr>
          <a:lstStyle/>
          <a:p>
            <a:r>
              <a:rPr lang="en-US" sz="3600">
                <a:latin typeface="Times New Roman" pitchFamily="18" charset="0"/>
              </a:rPr>
              <a:t>Các kiểu file</a:t>
            </a:r>
          </a:p>
        </p:txBody>
      </p:sp>
      <p:sp>
        <p:nvSpPr>
          <p:cNvPr id="147459" name="Rectangle 3"/>
          <p:cNvSpPr>
            <a:spLocks noGrp="1" noChangeArrowheads="1"/>
          </p:cNvSpPr>
          <p:nvPr>
            <p:ph type="body" idx="1"/>
          </p:nvPr>
        </p:nvSpPr>
        <p:spPr>
          <a:xfrm>
            <a:off x="228600" y="1219200"/>
            <a:ext cx="8839200" cy="4830763"/>
          </a:xfrm>
        </p:spPr>
        <p:txBody>
          <a:bodyPr/>
          <a:lstStyle/>
          <a:p>
            <a:r>
              <a:rPr lang="en-US" b="1"/>
              <a:t>File thường</a:t>
            </a:r>
            <a:r>
              <a:rPr lang="en-US"/>
              <a:t>: là file văn bản hay file nhị phân chứa thông tin của người sử dụng. </a:t>
            </a:r>
          </a:p>
          <a:p>
            <a:r>
              <a:rPr lang="en-US" b="1"/>
              <a:t>Thư mục</a:t>
            </a:r>
            <a:r>
              <a:rPr lang="en-US"/>
              <a:t>: là những file hệ thống dùng để lưu giữ cấu trúc của hệ thống file. </a:t>
            </a:r>
          </a:p>
          <a:p>
            <a:r>
              <a:rPr lang="en-US" b="1"/>
              <a:t>File có ký tự đặc biệt</a:t>
            </a:r>
            <a:r>
              <a:rPr lang="en-US"/>
              <a:t>: liên quan đến nhập/xuất thông qua các thiết bị nhập/xuất tuần tự như màn hình, máy in,.. </a:t>
            </a:r>
          </a:p>
          <a:p>
            <a:r>
              <a:rPr lang="en-US" b="1"/>
              <a:t>File khối</a:t>
            </a:r>
            <a:r>
              <a:rPr lang="en-US"/>
              <a:t>: dùng để truy xuất trên thiết bị đĩa. </a:t>
            </a:r>
          </a:p>
          <a:p>
            <a:endParaRPr lang="en-US"/>
          </a:p>
          <a:p>
            <a:endParaRPr lang="en-US"/>
          </a:p>
          <a:p>
            <a:endParaRPr lang="en-US"/>
          </a:p>
        </p:txBody>
      </p:sp>
    </p:spTree>
    <p:extLst>
      <p:ext uri="{BB962C8B-B14F-4D97-AF65-F5344CB8AC3E}">
        <p14:creationId xmlns:p14="http://schemas.microsoft.com/office/powerpoint/2010/main" val="346267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Effect transition="in" filter="fade">
                                      <p:cBhvr>
                                        <p:cTn id="7" dur="500"/>
                                        <p:tgtEl>
                                          <p:spTgt spid="14745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7459">
                                            <p:txEl>
                                              <p:pRg st="1" end="1"/>
                                            </p:txEl>
                                          </p:spTgt>
                                        </p:tgtEl>
                                        <p:attrNameLst>
                                          <p:attrName>style.visibility</p:attrName>
                                        </p:attrNameLst>
                                      </p:cBhvr>
                                      <p:to>
                                        <p:strVal val="visible"/>
                                      </p:to>
                                    </p:set>
                                    <p:animEffect transition="in" filter="fade">
                                      <p:cBhvr>
                                        <p:cTn id="11" dur="500"/>
                                        <p:tgtEl>
                                          <p:spTgt spid="147459">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7459">
                                            <p:txEl>
                                              <p:pRg st="2" end="2"/>
                                            </p:txEl>
                                          </p:spTgt>
                                        </p:tgtEl>
                                        <p:attrNameLst>
                                          <p:attrName>style.visibility</p:attrName>
                                        </p:attrNameLst>
                                      </p:cBhvr>
                                      <p:to>
                                        <p:strVal val="visible"/>
                                      </p:to>
                                    </p:set>
                                    <p:animEffect transition="in" filter="fade">
                                      <p:cBhvr>
                                        <p:cTn id="15" dur="500"/>
                                        <p:tgtEl>
                                          <p:spTgt spid="147459">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7459">
                                            <p:txEl>
                                              <p:pRg st="3" end="3"/>
                                            </p:txEl>
                                          </p:spTgt>
                                        </p:tgtEl>
                                        <p:attrNameLst>
                                          <p:attrName>style.visibility</p:attrName>
                                        </p:attrNameLst>
                                      </p:cBhvr>
                                      <p:to>
                                        <p:strVal val="visible"/>
                                      </p:to>
                                    </p:set>
                                    <p:animEffect transition="in" filter="fade">
                                      <p:cBhvr>
                                        <p:cTn id="19" dur="500"/>
                                        <p:tgtEl>
                                          <p:spTgt spid="147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685800" y="152400"/>
            <a:ext cx="8229600" cy="762000"/>
          </a:xfrm>
        </p:spPr>
        <p:txBody>
          <a:bodyPr>
            <a:normAutofit/>
          </a:bodyPr>
          <a:lstStyle/>
          <a:p>
            <a:r>
              <a:rPr lang="en-US" sz="3600">
                <a:latin typeface="Times New Roman" pitchFamily="18" charset="0"/>
              </a:rPr>
              <a:t>Cấu trúc file</a:t>
            </a:r>
          </a:p>
        </p:txBody>
      </p:sp>
      <p:sp>
        <p:nvSpPr>
          <p:cNvPr id="148483" name="Rectangle 3"/>
          <p:cNvSpPr>
            <a:spLocks noGrp="1" noChangeArrowheads="1"/>
          </p:cNvSpPr>
          <p:nvPr>
            <p:ph type="body" idx="1"/>
          </p:nvPr>
        </p:nvSpPr>
        <p:spPr>
          <a:xfrm>
            <a:off x="228600" y="1219200"/>
            <a:ext cx="8839200" cy="4830763"/>
          </a:xfrm>
        </p:spPr>
        <p:txBody>
          <a:bodyPr/>
          <a:lstStyle/>
          <a:p>
            <a:pPr>
              <a:buFont typeface="Wingdings" pitchFamily="2" charset="2"/>
              <a:buNone/>
            </a:pPr>
            <a:r>
              <a:rPr lang="en-US"/>
              <a:t>Các hệ điều hành thường hỗ trợ ba cấu trúc file thông dụng: </a:t>
            </a:r>
          </a:p>
          <a:p>
            <a:r>
              <a:rPr lang="en-US" b="1"/>
              <a:t>Không có cấu trúc</a:t>
            </a:r>
            <a:r>
              <a:rPr lang="en-US"/>
              <a:t>: file là một dãy tuần tự các byte. </a:t>
            </a:r>
          </a:p>
          <a:p>
            <a:r>
              <a:rPr lang="en-US" b="1"/>
              <a:t>Có cấu trúc</a:t>
            </a:r>
            <a:r>
              <a:rPr lang="en-US"/>
              <a:t>: File là một dãy các mẫu tin có kích thước  cố định. </a:t>
            </a:r>
          </a:p>
          <a:p>
            <a:r>
              <a:rPr lang="en-US" b="1"/>
              <a:t>Cấu trúc cây</a:t>
            </a:r>
            <a:r>
              <a:rPr lang="en-US"/>
              <a:t>: File gồm một cây của những mẫu tin không cần thiết có cùng chiều dài, mỗi mẫu tin có một trường khoá giúp việc tìm kiếm nhanh hơn.</a:t>
            </a:r>
          </a:p>
        </p:txBody>
      </p:sp>
    </p:spTree>
    <p:extLst>
      <p:ext uri="{BB962C8B-B14F-4D97-AF65-F5344CB8AC3E}">
        <p14:creationId xmlns:p14="http://schemas.microsoft.com/office/powerpoint/2010/main" val="289249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animEffect transition="in" filter="fade">
                                      <p:cBhvr>
                                        <p:cTn id="7" dur="500"/>
                                        <p:tgtEl>
                                          <p:spTgt spid="14848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8483">
                                            <p:txEl>
                                              <p:pRg st="1" end="1"/>
                                            </p:txEl>
                                          </p:spTgt>
                                        </p:tgtEl>
                                        <p:attrNameLst>
                                          <p:attrName>style.visibility</p:attrName>
                                        </p:attrNameLst>
                                      </p:cBhvr>
                                      <p:to>
                                        <p:strVal val="visible"/>
                                      </p:to>
                                    </p:set>
                                    <p:animEffect transition="in" filter="fade">
                                      <p:cBhvr>
                                        <p:cTn id="11" dur="500"/>
                                        <p:tgtEl>
                                          <p:spTgt spid="14848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8483">
                                            <p:txEl>
                                              <p:pRg st="2" end="2"/>
                                            </p:txEl>
                                          </p:spTgt>
                                        </p:tgtEl>
                                        <p:attrNameLst>
                                          <p:attrName>style.visibility</p:attrName>
                                        </p:attrNameLst>
                                      </p:cBhvr>
                                      <p:to>
                                        <p:strVal val="visible"/>
                                      </p:to>
                                    </p:set>
                                    <p:animEffect transition="in" filter="fade">
                                      <p:cBhvr>
                                        <p:cTn id="15" dur="500"/>
                                        <p:tgtEl>
                                          <p:spTgt spid="14848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8483">
                                            <p:txEl>
                                              <p:pRg st="3" end="3"/>
                                            </p:txEl>
                                          </p:spTgt>
                                        </p:tgtEl>
                                        <p:attrNameLst>
                                          <p:attrName>style.visibility</p:attrName>
                                        </p:attrNameLst>
                                      </p:cBhvr>
                                      <p:to>
                                        <p:strVal val="visible"/>
                                      </p:to>
                                    </p:set>
                                    <p:animEffect transition="in" filter="fade">
                                      <p:cBhvr>
                                        <p:cTn id="19" dur="500"/>
                                        <p:tgtEl>
                                          <p:spTgt spid="1484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6525"/>
            <a:ext cx="8229600" cy="762000"/>
          </a:xfrm>
        </p:spPr>
        <p:txBody>
          <a:bodyPr>
            <a:normAutofit/>
          </a:bodyPr>
          <a:lstStyle/>
          <a:p>
            <a:r>
              <a:rPr lang="en-US" sz="3600"/>
              <a:t>5.4.2 THƯ MỤC</a:t>
            </a:r>
          </a:p>
        </p:txBody>
      </p:sp>
      <p:sp>
        <p:nvSpPr>
          <p:cNvPr id="3" name="Content Placeholder 2"/>
          <p:cNvSpPr>
            <a:spLocks noGrp="1"/>
          </p:cNvSpPr>
          <p:nvPr>
            <p:ph idx="1"/>
          </p:nvPr>
        </p:nvSpPr>
        <p:spPr/>
        <p:txBody>
          <a:bodyPr>
            <a:normAutofit/>
          </a:bodyPr>
          <a:lstStyle/>
          <a:p>
            <a:r>
              <a:rPr lang="en-US" sz="3200" b="1"/>
              <a:t>Thư mục</a:t>
            </a:r>
            <a:r>
              <a:rPr lang="en-US" sz="3200"/>
              <a:t>: là những file hệ thống dùng để lưu giữ cấu trúc của hệ thống file.</a:t>
            </a:r>
          </a:p>
          <a:p>
            <a:r>
              <a:rPr lang="en-US" sz="3200"/>
              <a:t>Cấu trúc thư mục: </a:t>
            </a:r>
          </a:p>
          <a:p>
            <a:pPr lvl="1"/>
            <a:r>
              <a:rPr lang="en-US" sz="3200"/>
              <a:t>dạng đơn cấp</a:t>
            </a:r>
          </a:p>
          <a:p>
            <a:pPr lvl="1"/>
            <a:r>
              <a:rPr lang="en-US" sz="3200"/>
              <a:t>dạng hai cấp</a:t>
            </a:r>
          </a:p>
          <a:p>
            <a:pPr lvl="1"/>
            <a:r>
              <a:rPr lang="en-US" sz="3200"/>
              <a:t>dạng cây</a:t>
            </a:r>
          </a:p>
        </p:txBody>
      </p:sp>
      <p:sp>
        <p:nvSpPr>
          <p:cNvPr id="4" name="Slide Number Placeholder 3"/>
          <p:cNvSpPr>
            <a:spLocks noGrp="1"/>
          </p:cNvSpPr>
          <p:nvPr>
            <p:ph type="sldNum" sz="quarter" idx="12"/>
          </p:nvPr>
        </p:nvSpPr>
        <p:spPr/>
        <p:txBody>
          <a:bodyPr/>
          <a:lstStyle/>
          <a:p>
            <a:fld id="{6654560D-949A-4FF0-83BB-4886580DA1ED}" type="slidenum">
              <a:rPr lang="en-US" smtClean="0"/>
              <a:pPr/>
              <a:t>242</a:t>
            </a:fld>
            <a:endParaRPr lang="en-US"/>
          </a:p>
        </p:txBody>
      </p:sp>
    </p:spTree>
    <p:extLst>
      <p:ext uri="{BB962C8B-B14F-4D97-AF65-F5344CB8AC3E}">
        <p14:creationId xmlns:p14="http://schemas.microsoft.com/office/powerpoint/2010/main" val="37834829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685800" y="152400"/>
            <a:ext cx="8229600" cy="762000"/>
          </a:xfrm>
        </p:spPr>
        <p:txBody>
          <a:bodyPr>
            <a:normAutofit/>
          </a:bodyPr>
          <a:lstStyle/>
          <a:p>
            <a:r>
              <a:rPr lang="en-US" sz="3400">
                <a:latin typeface="Times New Roman" pitchFamily="18" charset="0"/>
              </a:rPr>
              <a:t>Cấu trúc thư mục dạng đơn cấp</a:t>
            </a:r>
          </a:p>
        </p:txBody>
      </p:sp>
      <p:sp>
        <p:nvSpPr>
          <p:cNvPr id="152579" name="Rectangle 3"/>
          <p:cNvSpPr>
            <a:spLocks noGrp="1" noChangeArrowheads="1"/>
          </p:cNvSpPr>
          <p:nvPr>
            <p:ph type="body" idx="1"/>
          </p:nvPr>
        </p:nvSpPr>
        <p:spPr/>
        <p:txBody>
          <a:bodyPr/>
          <a:lstStyle/>
          <a:p>
            <a:r>
              <a:rPr lang="en-US"/>
              <a:t>Một thư mục cho tất cả các tập tin</a:t>
            </a:r>
          </a:p>
          <a:p>
            <a:endParaRPr lang="en-US"/>
          </a:p>
          <a:p>
            <a:endParaRPr lang="en-US"/>
          </a:p>
          <a:p>
            <a:endParaRPr lang="en-US"/>
          </a:p>
          <a:p>
            <a:r>
              <a:rPr lang="en-US"/>
              <a:t>Thư mục đơn cấp có nhiều hạn chế khi số lượng tập tin tăng. Vì tất cả tập tin được chứa trong cùng thư mục, chúng phải có tên khác nhau. </a:t>
            </a:r>
          </a:p>
          <a:p>
            <a:endParaRPr lang="en-US"/>
          </a:p>
          <a:p>
            <a:endParaRPr lang="en-US"/>
          </a:p>
          <a:p>
            <a:endParaRPr lang="en-US"/>
          </a:p>
        </p:txBody>
      </p:sp>
      <p:pic>
        <p:nvPicPr>
          <p:cNvPr id="152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057400"/>
            <a:ext cx="6296025"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6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fade">
                                      <p:cBhvr>
                                        <p:cTn id="7" dur="500"/>
                                        <p:tgtEl>
                                          <p:spTgt spid="152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580"/>
                                        </p:tgtEl>
                                        <p:attrNameLst>
                                          <p:attrName>style.visibility</p:attrName>
                                        </p:attrNameLst>
                                      </p:cBhvr>
                                      <p:to>
                                        <p:strVal val="visible"/>
                                      </p:to>
                                    </p:set>
                                    <p:animEffect transition="in" filter="fade">
                                      <p:cBhvr>
                                        <p:cTn id="12" dur="500"/>
                                        <p:tgtEl>
                                          <p:spTgt spid="1525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579">
                                            <p:txEl>
                                              <p:pRg st="4" end="4"/>
                                            </p:txEl>
                                          </p:spTgt>
                                        </p:tgtEl>
                                        <p:attrNameLst>
                                          <p:attrName>style.visibility</p:attrName>
                                        </p:attrNameLst>
                                      </p:cBhvr>
                                      <p:to>
                                        <p:strVal val="visible"/>
                                      </p:to>
                                    </p:set>
                                    <p:animEffect transition="in" filter="fade">
                                      <p:cBhvr>
                                        <p:cTn id="17" dur="500"/>
                                        <p:tgtEl>
                                          <p:spTgt spid="1525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762000" y="152400"/>
            <a:ext cx="8229600" cy="762000"/>
          </a:xfrm>
        </p:spPr>
        <p:txBody>
          <a:bodyPr>
            <a:normAutofit/>
          </a:bodyPr>
          <a:lstStyle/>
          <a:p>
            <a:r>
              <a:rPr lang="en-US" sz="3400">
                <a:latin typeface="Times New Roman" pitchFamily="18" charset="0"/>
              </a:rPr>
              <a:t>Cấu trúc thư mục dạng hai cấp</a:t>
            </a:r>
          </a:p>
        </p:txBody>
      </p:sp>
      <p:sp>
        <p:nvSpPr>
          <p:cNvPr id="155651" name="Rectangle 3"/>
          <p:cNvSpPr>
            <a:spLocks noGrp="1" noChangeArrowheads="1"/>
          </p:cNvSpPr>
          <p:nvPr>
            <p:ph type="body" idx="1"/>
          </p:nvPr>
        </p:nvSpPr>
        <p:spPr>
          <a:xfrm>
            <a:off x="304800" y="1219200"/>
            <a:ext cx="8686800" cy="5105400"/>
          </a:xfrm>
        </p:spPr>
        <p:txBody>
          <a:bodyPr/>
          <a:lstStyle/>
          <a:p>
            <a:pPr>
              <a:lnSpc>
                <a:spcPct val="120000"/>
              </a:lnSpc>
            </a:pPr>
            <a:r>
              <a:rPr lang="en-US"/>
              <a:t>Mỗi người dùng có 1 thư mục riêng</a:t>
            </a:r>
          </a:p>
          <a:p>
            <a:pPr>
              <a:lnSpc>
                <a:spcPct val="120000"/>
              </a:lnSpc>
            </a:pPr>
            <a:endParaRPr lang="en-US"/>
          </a:p>
          <a:p>
            <a:pPr>
              <a:lnSpc>
                <a:spcPct val="120000"/>
              </a:lnSpc>
            </a:pPr>
            <a:endParaRPr lang="en-US"/>
          </a:p>
          <a:p>
            <a:pPr>
              <a:lnSpc>
                <a:spcPct val="120000"/>
              </a:lnSpc>
            </a:pPr>
            <a:endParaRPr lang="en-US"/>
          </a:p>
          <a:p>
            <a:pPr>
              <a:lnSpc>
                <a:spcPct val="120000"/>
              </a:lnSpc>
            </a:pPr>
            <a:endParaRPr lang="en-US"/>
          </a:p>
          <a:p>
            <a:pPr>
              <a:lnSpc>
                <a:spcPct val="120000"/>
              </a:lnSpc>
            </a:pPr>
            <a:endParaRPr lang="en-US"/>
          </a:p>
          <a:p>
            <a:pPr>
              <a:lnSpc>
                <a:spcPct val="120000"/>
              </a:lnSpc>
            </a:pPr>
            <a:r>
              <a:rPr lang="en-US"/>
              <a:t>Người dùng khác nhau có thể có các tập tin với cùng một tên.</a:t>
            </a:r>
          </a:p>
          <a:p>
            <a:pPr>
              <a:lnSpc>
                <a:spcPct val="120000"/>
              </a:lnSpc>
            </a:pPr>
            <a:r>
              <a:rPr lang="en-US"/>
              <a:t>Cấu trúc này cô lập một người dùng từ người dùng khác. </a:t>
            </a:r>
          </a:p>
          <a:p>
            <a:pPr>
              <a:lnSpc>
                <a:spcPct val="120000"/>
              </a:lnSpc>
            </a:pPr>
            <a:endParaRPr lang="en-US"/>
          </a:p>
          <a:p>
            <a:pPr>
              <a:lnSpc>
                <a:spcPct val="120000"/>
              </a:lnSpc>
            </a:pPr>
            <a:endParaRPr lang="en-US"/>
          </a:p>
        </p:txBody>
      </p:sp>
      <p:pic>
        <p:nvPicPr>
          <p:cNvPr id="155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19300"/>
            <a:ext cx="61722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96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animEffect transition="in" filter="fade">
                                      <p:cBhvr>
                                        <p:cTn id="7" dur="500"/>
                                        <p:tgtEl>
                                          <p:spTgt spid="155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652"/>
                                        </p:tgtEl>
                                        <p:attrNameLst>
                                          <p:attrName>style.visibility</p:attrName>
                                        </p:attrNameLst>
                                      </p:cBhvr>
                                      <p:to>
                                        <p:strVal val="visible"/>
                                      </p:to>
                                    </p:set>
                                    <p:animEffect transition="in" filter="fade">
                                      <p:cBhvr>
                                        <p:cTn id="12" dur="500"/>
                                        <p:tgtEl>
                                          <p:spTgt spid="155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838200" y="152400"/>
            <a:ext cx="8229600" cy="762000"/>
          </a:xfrm>
        </p:spPr>
        <p:txBody>
          <a:bodyPr>
            <a:normAutofit/>
          </a:bodyPr>
          <a:lstStyle/>
          <a:p>
            <a:r>
              <a:rPr lang="en-US" sz="3400">
                <a:latin typeface="Times New Roman" pitchFamily="18" charset="0"/>
              </a:rPr>
              <a:t>Cấu trúc thư mục dạng cây</a:t>
            </a:r>
          </a:p>
        </p:txBody>
      </p:sp>
      <p:pic>
        <p:nvPicPr>
          <p:cNvPr id="156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5983288"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0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677"/>
                                        </p:tgtEl>
                                        <p:attrNameLst>
                                          <p:attrName>style.visibility</p:attrName>
                                        </p:attrNameLst>
                                      </p:cBhvr>
                                      <p:to>
                                        <p:strVal val="visible"/>
                                      </p:to>
                                    </p:set>
                                    <p:animEffect transition="in" filter="fade">
                                      <p:cBhvr>
                                        <p:cTn id="7" dur="500"/>
                                        <p:tgtEl>
                                          <p:spTgt spid="156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34243"/>
            <a:ext cx="9144000" cy="936317"/>
          </a:xfrm>
        </p:spPr>
        <p:txBody>
          <a:bodyPr>
            <a:noAutofit/>
          </a:bodyPr>
          <a:lstStyle/>
          <a:p>
            <a:pPr algn="just"/>
            <a:r>
              <a:rPr lang="en-US" sz="2700"/>
              <a:t>5.4.3 CÀI ĐẶT HỆ THỐNG TẬP TIN VÀ THƯ MỤC</a:t>
            </a:r>
          </a:p>
        </p:txBody>
      </p:sp>
      <p:sp>
        <p:nvSpPr>
          <p:cNvPr id="3" name="Content Placeholder 2"/>
          <p:cNvSpPr>
            <a:spLocks noGrp="1"/>
          </p:cNvSpPr>
          <p:nvPr>
            <p:ph idx="1"/>
          </p:nvPr>
        </p:nvSpPr>
        <p:spPr/>
        <p:txBody>
          <a:bodyPr>
            <a:normAutofit/>
          </a:bodyPr>
          <a:lstStyle/>
          <a:p>
            <a:pPr marL="0" indent="0">
              <a:buNone/>
            </a:pPr>
            <a:r>
              <a:rPr lang="en-US" sz="3200"/>
              <a:t>Bảng danh mục quản lý tập tin và thư mục</a:t>
            </a:r>
          </a:p>
          <a:p>
            <a:pPr marL="0" indent="0">
              <a:buNone/>
            </a:pPr>
            <a:r>
              <a:rPr lang="en-US" sz="3200"/>
              <a:t>Bảng phân phối vùng nhớ</a:t>
            </a:r>
          </a:p>
          <a:p>
            <a:pPr marL="0" indent="0">
              <a:buNone/>
            </a:pPr>
            <a:r>
              <a:rPr lang="en-US" sz="3200"/>
              <a:t>Các phương pháp cấp phát vùng nhớ </a:t>
            </a:r>
          </a:p>
        </p:txBody>
      </p:sp>
      <p:sp>
        <p:nvSpPr>
          <p:cNvPr id="4" name="Slide Number Placeholder 3"/>
          <p:cNvSpPr>
            <a:spLocks noGrp="1"/>
          </p:cNvSpPr>
          <p:nvPr>
            <p:ph type="sldNum" sz="quarter" idx="12"/>
          </p:nvPr>
        </p:nvSpPr>
        <p:spPr/>
        <p:txBody>
          <a:bodyPr/>
          <a:lstStyle/>
          <a:p>
            <a:fld id="{6654560D-949A-4FF0-83BB-4886580DA1ED}" type="slidenum">
              <a:rPr lang="en-US" smtClean="0"/>
              <a:pPr/>
              <a:t>246</a:t>
            </a:fld>
            <a:endParaRPr lang="en-US"/>
          </a:p>
        </p:txBody>
      </p:sp>
    </p:spTree>
    <p:extLst>
      <p:ext uri="{BB962C8B-B14F-4D97-AF65-F5344CB8AC3E}">
        <p14:creationId xmlns:p14="http://schemas.microsoft.com/office/powerpoint/2010/main" val="33720665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609600" y="152400"/>
            <a:ext cx="8229600" cy="762000"/>
          </a:xfrm>
        </p:spPr>
        <p:txBody>
          <a:bodyPr>
            <a:noAutofit/>
          </a:bodyPr>
          <a:lstStyle/>
          <a:p>
            <a:r>
              <a:rPr lang="en-US">
                <a:latin typeface="Times New Roman" pitchFamily="18" charset="0"/>
              </a:rPr>
              <a:t>BẢNG DANH MỤC QUẢN LÝ THƯ MỤC, TẬP TIN</a:t>
            </a:r>
          </a:p>
        </p:txBody>
      </p:sp>
      <p:sp>
        <p:nvSpPr>
          <p:cNvPr id="161795" name="Rectangle 3"/>
          <p:cNvSpPr>
            <a:spLocks noGrp="1" noChangeArrowheads="1"/>
          </p:cNvSpPr>
          <p:nvPr>
            <p:ph type="body" idx="1"/>
          </p:nvPr>
        </p:nvSpPr>
        <p:spPr>
          <a:xfrm>
            <a:off x="381000" y="914400"/>
            <a:ext cx="8839200" cy="5715000"/>
          </a:xfrm>
        </p:spPr>
        <p:txBody>
          <a:bodyPr>
            <a:noAutofit/>
          </a:bodyPr>
          <a:lstStyle/>
          <a:p>
            <a:pPr>
              <a:lnSpc>
                <a:spcPct val="120000"/>
              </a:lnSpc>
            </a:pPr>
            <a:r>
              <a:rPr lang="en-US" sz="2000"/>
              <a:t>Lưu trữ các thông tin liên quan đến các tập tin và các thư mục đang tồn tại trên đĩa (hoặc thiết bị lưu trữ khác).</a:t>
            </a:r>
          </a:p>
          <a:p>
            <a:pPr>
              <a:lnSpc>
                <a:spcPct val="120000"/>
              </a:lnSpc>
            </a:pPr>
            <a:r>
              <a:rPr lang="en-US" sz="2000"/>
              <a:t>Bảng danh mục gồm nhiều mục, mỗi mục sẽ lưu thông tin về tên, thuộc tính, vị trí lưu trữ,... của một tập tin/thư mục. </a:t>
            </a:r>
          </a:p>
          <a:p>
            <a:pPr>
              <a:lnSpc>
                <a:spcPct val="120000"/>
              </a:lnSpc>
            </a:pPr>
            <a:r>
              <a:rPr lang="en-US" sz="2000"/>
              <a:t>Khi có tập tin/thư mục được tạo ra, HĐH sẽ dùng một mục trong bảng danh mục để chứa các thông tin của nó.</a:t>
            </a:r>
          </a:p>
          <a:p>
            <a:pPr>
              <a:lnSpc>
                <a:spcPct val="120000"/>
              </a:lnSpc>
            </a:pPr>
            <a:r>
              <a:rPr lang="en-US" sz="2000"/>
              <a:t>Khi một tập tin/thư mục xóa khỏi đĩa thì HĐH sẽ giải phóng mục của nó trong bảng danh mục.</a:t>
            </a:r>
          </a:p>
          <a:p>
            <a:pPr>
              <a:lnSpc>
                <a:spcPct val="120000"/>
              </a:lnSpc>
            </a:pPr>
            <a:r>
              <a:rPr lang="en-US" sz="2000"/>
              <a:t>Số lượng mục trong bảng danh mục có thể cố định/không cố định.</a:t>
            </a:r>
          </a:p>
          <a:p>
            <a:pPr>
              <a:lnSpc>
                <a:spcPct val="120000"/>
              </a:lnSpc>
            </a:pPr>
            <a:r>
              <a:rPr lang="en-US" sz="2000"/>
              <a:t>Bảng danh mục thường được lưu trữ tại một không gian đặc biệt nào đó trên đĩa.</a:t>
            </a:r>
          </a:p>
          <a:p>
            <a:pPr>
              <a:lnSpc>
                <a:spcPct val="120000"/>
              </a:lnSpc>
            </a:pPr>
            <a:r>
              <a:rPr lang="en-US" sz="2000"/>
              <a:t>Trong quá trình hoạt động bảng danh mục được HĐH nạp từ đĩa vào bộ nhớ để sẵn sàng cho việc truy xuất file của HĐH sau này.</a:t>
            </a:r>
          </a:p>
        </p:txBody>
      </p:sp>
    </p:spTree>
    <p:extLst>
      <p:ext uri="{BB962C8B-B14F-4D97-AF65-F5344CB8AC3E}">
        <p14:creationId xmlns:p14="http://schemas.microsoft.com/office/powerpoint/2010/main" val="26923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animEffect transition="in" filter="fade">
                                      <p:cBhvr>
                                        <p:cTn id="7" dur="500"/>
                                        <p:tgtEl>
                                          <p:spTgt spid="161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795">
                                            <p:txEl>
                                              <p:pRg st="1" end="1"/>
                                            </p:txEl>
                                          </p:spTgt>
                                        </p:tgtEl>
                                        <p:attrNameLst>
                                          <p:attrName>style.visibility</p:attrName>
                                        </p:attrNameLst>
                                      </p:cBhvr>
                                      <p:to>
                                        <p:strVal val="visible"/>
                                      </p:to>
                                    </p:set>
                                    <p:animEffect transition="in" filter="fade">
                                      <p:cBhvr>
                                        <p:cTn id="12" dur="500"/>
                                        <p:tgtEl>
                                          <p:spTgt spid="1617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795">
                                            <p:txEl>
                                              <p:pRg st="2" end="2"/>
                                            </p:txEl>
                                          </p:spTgt>
                                        </p:tgtEl>
                                        <p:attrNameLst>
                                          <p:attrName>style.visibility</p:attrName>
                                        </p:attrNameLst>
                                      </p:cBhvr>
                                      <p:to>
                                        <p:strVal val="visible"/>
                                      </p:to>
                                    </p:set>
                                    <p:animEffect transition="in" filter="fade">
                                      <p:cBhvr>
                                        <p:cTn id="17" dur="500"/>
                                        <p:tgtEl>
                                          <p:spTgt spid="1617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795">
                                            <p:txEl>
                                              <p:pRg st="3" end="3"/>
                                            </p:txEl>
                                          </p:spTgt>
                                        </p:tgtEl>
                                        <p:attrNameLst>
                                          <p:attrName>style.visibility</p:attrName>
                                        </p:attrNameLst>
                                      </p:cBhvr>
                                      <p:to>
                                        <p:strVal val="visible"/>
                                      </p:to>
                                    </p:set>
                                    <p:animEffect transition="in" filter="fade">
                                      <p:cBhvr>
                                        <p:cTn id="22" dur="500"/>
                                        <p:tgtEl>
                                          <p:spTgt spid="1617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1795">
                                            <p:txEl>
                                              <p:pRg st="4" end="4"/>
                                            </p:txEl>
                                          </p:spTgt>
                                        </p:tgtEl>
                                        <p:attrNameLst>
                                          <p:attrName>style.visibility</p:attrName>
                                        </p:attrNameLst>
                                      </p:cBhvr>
                                      <p:to>
                                        <p:strVal val="visible"/>
                                      </p:to>
                                    </p:set>
                                    <p:animEffect transition="in" filter="fade">
                                      <p:cBhvr>
                                        <p:cTn id="27" dur="500"/>
                                        <p:tgtEl>
                                          <p:spTgt spid="1617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1795">
                                            <p:txEl>
                                              <p:pRg st="5" end="5"/>
                                            </p:txEl>
                                          </p:spTgt>
                                        </p:tgtEl>
                                        <p:attrNameLst>
                                          <p:attrName>style.visibility</p:attrName>
                                        </p:attrNameLst>
                                      </p:cBhvr>
                                      <p:to>
                                        <p:strVal val="visible"/>
                                      </p:to>
                                    </p:set>
                                    <p:animEffect transition="in" filter="fade">
                                      <p:cBhvr>
                                        <p:cTn id="32" dur="500"/>
                                        <p:tgtEl>
                                          <p:spTgt spid="1617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1795">
                                            <p:txEl>
                                              <p:pRg st="6" end="6"/>
                                            </p:txEl>
                                          </p:spTgt>
                                        </p:tgtEl>
                                        <p:attrNameLst>
                                          <p:attrName>style.visibility</p:attrName>
                                        </p:attrNameLst>
                                      </p:cBhvr>
                                      <p:to>
                                        <p:strVal val="visible"/>
                                      </p:to>
                                    </p:set>
                                    <p:animEffect transition="in" filter="fade">
                                      <p:cBhvr>
                                        <p:cTn id="37" dur="500"/>
                                        <p:tgtEl>
                                          <p:spTgt spid="161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914400" y="152400"/>
            <a:ext cx="8229600" cy="762000"/>
          </a:xfrm>
        </p:spPr>
        <p:txBody>
          <a:bodyPr>
            <a:normAutofit/>
          </a:bodyPr>
          <a:lstStyle/>
          <a:p>
            <a:r>
              <a:rPr lang="en-US" sz="3400">
                <a:latin typeface="Times New Roman" pitchFamily="18" charset="0"/>
              </a:rPr>
              <a:t>Bảng phân phối vùng nhớ</a:t>
            </a:r>
          </a:p>
        </p:txBody>
      </p:sp>
      <p:sp>
        <p:nvSpPr>
          <p:cNvPr id="163843" name="Rectangle 3"/>
          <p:cNvSpPr>
            <a:spLocks noGrp="1" noChangeArrowheads="1"/>
          </p:cNvSpPr>
          <p:nvPr>
            <p:ph type="body" idx="1"/>
          </p:nvPr>
        </p:nvSpPr>
        <p:spPr>
          <a:xfrm>
            <a:off x="457200" y="1295400"/>
            <a:ext cx="8229600" cy="5181600"/>
          </a:xfrm>
        </p:spPr>
        <p:txBody>
          <a:bodyPr/>
          <a:lstStyle/>
          <a:p>
            <a:r>
              <a:rPr lang="en-US"/>
              <a:t>HĐH chia không gian đĩa thành các khối (block) có kích thước bằng nhau.</a:t>
            </a:r>
          </a:p>
          <a:p>
            <a:r>
              <a:rPr lang="en-US"/>
              <a:t>Nội dung file được chia thành các block bằng nhau và bằng kích thước block trên đĩa trừ block cuối cùng.</a:t>
            </a:r>
          </a:p>
          <a:p>
            <a:r>
              <a:rPr lang="en-US"/>
              <a:t>Khi lưu tập tin trên đĩa HĐH cấp vừa đủ số block để lưu trữ tập tin .</a:t>
            </a:r>
          </a:p>
          <a:p>
            <a:pPr lvl="1">
              <a:buSzPct val="85000"/>
              <a:buFont typeface="Wingdings" pitchFamily="2" charset="2"/>
              <a:buChar char="ð"/>
            </a:pPr>
            <a:r>
              <a:rPr lang="en-US"/>
              <a:t>HĐH tổ chức bảng phân phối vùng nhớ để lưu giữ dãy các khối trên đĩa đã cấp phát cho tập tin hay thư mục. </a:t>
            </a:r>
          </a:p>
        </p:txBody>
      </p:sp>
    </p:spTree>
    <p:extLst>
      <p:ext uri="{BB962C8B-B14F-4D97-AF65-F5344CB8AC3E}">
        <p14:creationId xmlns:p14="http://schemas.microsoft.com/office/powerpoint/2010/main" val="400053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43">
                                            <p:txEl>
                                              <p:pRg st="0" end="0"/>
                                            </p:txEl>
                                          </p:spTgt>
                                        </p:tgtEl>
                                        <p:attrNameLst>
                                          <p:attrName>style.visibility</p:attrName>
                                        </p:attrNameLst>
                                      </p:cBhvr>
                                      <p:to>
                                        <p:strVal val="visible"/>
                                      </p:to>
                                    </p:set>
                                    <p:animEffect transition="in" filter="fade">
                                      <p:cBhvr>
                                        <p:cTn id="7" dur="500"/>
                                        <p:tgtEl>
                                          <p:spTgt spid="163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43">
                                            <p:txEl>
                                              <p:pRg st="1" end="1"/>
                                            </p:txEl>
                                          </p:spTgt>
                                        </p:tgtEl>
                                        <p:attrNameLst>
                                          <p:attrName>style.visibility</p:attrName>
                                        </p:attrNameLst>
                                      </p:cBhvr>
                                      <p:to>
                                        <p:strVal val="visible"/>
                                      </p:to>
                                    </p:set>
                                    <p:animEffect transition="in" filter="fade">
                                      <p:cBhvr>
                                        <p:cTn id="12" dur="500"/>
                                        <p:tgtEl>
                                          <p:spTgt spid="1638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843">
                                            <p:txEl>
                                              <p:pRg st="2" end="2"/>
                                            </p:txEl>
                                          </p:spTgt>
                                        </p:tgtEl>
                                        <p:attrNameLst>
                                          <p:attrName>style.visibility</p:attrName>
                                        </p:attrNameLst>
                                      </p:cBhvr>
                                      <p:to>
                                        <p:strVal val="visible"/>
                                      </p:to>
                                    </p:set>
                                    <p:animEffect transition="in" filter="fade">
                                      <p:cBhvr>
                                        <p:cTn id="17" dur="500"/>
                                        <p:tgtEl>
                                          <p:spTgt spid="1638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843">
                                            <p:txEl>
                                              <p:pRg st="3" end="3"/>
                                            </p:txEl>
                                          </p:spTgt>
                                        </p:tgtEl>
                                        <p:attrNameLst>
                                          <p:attrName>style.visibility</p:attrName>
                                        </p:attrNameLst>
                                      </p:cBhvr>
                                      <p:to>
                                        <p:strVal val="visible"/>
                                      </p:to>
                                    </p:set>
                                    <p:animEffect transition="in" filter="fade">
                                      <p:cBhvr>
                                        <p:cTn id="22" dur="500"/>
                                        <p:tgtEl>
                                          <p:spTgt spid="1638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712470" y="207982"/>
            <a:ext cx="8229600" cy="762000"/>
          </a:xfrm>
        </p:spPr>
        <p:txBody>
          <a:bodyPr/>
          <a:lstStyle/>
          <a:p>
            <a:r>
              <a:rPr lang="en-US" sz="3400">
                <a:latin typeface="Times New Roman" pitchFamily="18" charset="0"/>
              </a:rPr>
              <a:t>Các phương pháp cấp phát vùng nhớ</a:t>
            </a:r>
          </a:p>
        </p:txBody>
      </p:sp>
      <p:sp>
        <p:nvSpPr>
          <p:cNvPr id="164867" name="Rectangle 3"/>
          <p:cNvSpPr>
            <a:spLocks noGrp="1" noChangeArrowheads="1"/>
          </p:cNvSpPr>
          <p:nvPr>
            <p:ph type="body" idx="1"/>
          </p:nvPr>
        </p:nvSpPr>
        <p:spPr/>
        <p:txBody>
          <a:bodyPr/>
          <a:lstStyle/>
          <a:p>
            <a:r>
              <a:rPr lang="en-US"/>
              <a:t>Cấp phát liên tục: lưu trữ tập tin trên dãy các block liên tiếp.</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954" y="2895599"/>
            <a:ext cx="6640632"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34" y="2926081"/>
            <a:ext cx="8464366" cy="3017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048000"/>
            <a:ext cx="8373290" cy="283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 y="2956560"/>
            <a:ext cx="8229600" cy="304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668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867">
                                            <p:txEl>
                                              <p:pRg st="0" end="0"/>
                                            </p:txEl>
                                          </p:spTgt>
                                        </p:tgtEl>
                                        <p:attrNameLst>
                                          <p:attrName>style.visibility</p:attrName>
                                        </p:attrNameLst>
                                      </p:cBhvr>
                                      <p:to>
                                        <p:strVal val="visible"/>
                                      </p:to>
                                    </p:set>
                                    <p:animEffect transition="in" filter="fade">
                                      <p:cBhvr>
                                        <p:cTn id="7" dur="500"/>
                                        <p:tgtEl>
                                          <p:spTgt spid="164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fade">
                                      <p:cBhvr>
                                        <p:cTn id="17" dur="500"/>
                                        <p:tgtEl>
                                          <p:spTgt spid="30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7"/>
                                        </p:tgtEl>
                                        <p:attrNameLst>
                                          <p:attrName>style.visibility</p:attrName>
                                        </p:attrNameLst>
                                      </p:cBhvr>
                                      <p:to>
                                        <p:strVal val="visible"/>
                                      </p:to>
                                    </p:set>
                                    <p:animEffect transition="in" filter="fade">
                                      <p:cBhvr>
                                        <p:cTn id="27"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878C6-4E1B-4237-9A27-973829A622CF}"/>
              </a:ext>
            </a:extLst>
          </p:cNvPr>
          <p:cNvSpPr>
            <a:spLocks noGrp="1"/>
          </p:cNvSpPr>
          <p:nvPr>
            <p:ph type="title"/>
          </p:nvPr>
        </p:nvSpPr>
        <p:spPr/>
        <p:txBody>
          <a:bodyPr/>
          <a:lstStyle/>
          <a:p>
            <a:r>
              <a:rPr lang="en-US" sz="2800"/>
              <a:t>1.4. CẤU TRÚC HỆ ĐIỀU HÀNH</a:t>
            </a:r>
          </a:p>
        </p:txBody>
      </p:sp>
      <p:sp>
        <p:nvSpPr>
          <p:cNvPr id="3" name="Content Placeholder 2"/>
          <p:cNvSpPr>
            <a:spLocks noGrp="1"/>
          </p:cNvSpPr>
          <p:nvPr>
            <p:ph idx="1"/>
          </p:nvPr>
        </p:nvSpPr>
        <p:spPr/>
        <p:txBody>
          <a:bodyPr>
            <a:normAutofit/>
          </a:bodyPr>
          <a:lstStyle/>
          <a:p>
            <a:pPr marL="0" indent="0">
              <a:buNone/>
            </a:pPr>
            <a:r>
              <a:rPr lang="en-US" sz="2800" b="1"/>
              <a:t>1.4.1. Các thành phần của HĐH</a:t>
            </a:r>
          </a:p>
          <a:p>
            <a:pPr marL="0" indent="0">
              <a:buNone/>
            </a:pPr>
            <a:r>
              <a:rPr lang="en-US" sz="2800" b="1"/>
              <a:t>1.4.2. Các dịch vụ của HĐH</a:t>
            </a:r>
          </a:p>
          <a:p>
            <a:pPr marL="0" indent="0">
              <a:buNone/>
            </a:pPr>
            <a:r>
              <a:rPr lang="en-US" sz="2800" b="1"/>
              <a:t>1.4.3. Lời gọi hệ thống</a:t>
            </a:r>
          </a:p>
          <a:p>
            <a:pPr marL="0" indent="0">
              <a:buNone/>
            </a:pPr>
            <a:r>
              <a:rPr lang="en-US" sz="2800" b="1"/>
              <a:t>1.4.4. Các ch</a:t>
            </a:r>
            <a:r>
              <a:rPr lang="vi-VN" sz="2800" b="1"/>
              <a:t>ư</a:t>
            </a:r>
            <a:r>
              <a:rPr lang="en-US" sz="2800" b="1"/>
              <a:t>ơng trình hệ thống</a:t>
            </a:r>
          </a:p>
          <a:p>
            <a:pPr marL="0" indent="0">
              <a:buNone/>
            </a:pPr>
            <a:r>
              <a:rPr lang="en-US" sz="2800" b="1"/>
              <a:t>1.4.5. Thiết kế và thi công hệ thống</a:t>
            </a:r>
          </a:p>
        </p:txBody>
      </p:sp>
      <p:sp>
        <p:nvSpPr>
          <p:cNvPr id="4" name="Slide Number Placeholder 3"/>
          <p:cNvSpPr>
            <a:spLocks noGrp="1"/>
          </p:cNvSpPr>
          <p:nvPr>
            <p:ph type="sldNum" sz="quarter" idx="4294967295"/>
          </p:nvPr>
        </p:nvSpPr>
        <p:spPr>
          <a:xfrm>
            <a:off x="0" y="6245225"/>
            <a:ext cx="2133600" cy="476250"/>
          </a:xfrm>
        </p:spPr>
        <p:txBody>
          <a:bodyPr/>
          <a:lstStyle/>
          <a:p>
            <a:fld id="{6654560D-949A-4FF0-83BB-4886580DA1ED}" type="slidenum">
              <a:rPr lang="en-US" smtClean="0"/>
              <a:pPr/>
              <a:t>25</a:t>
            </a:fld>
            <a:endParaRPr lang="en-US"/>
          </a:p>
        </p:txBody>
      </p:sp>
    </p:spTree>
    <p:extLst>
      <p:ext uri="{BB962C8B-B14F-4D97-AF65-F5344CB8AC3E}">
        <p14:creationId xmlns:p14="http://schemas.microsoft.com/office/powerpoint/2010/main" val="6482414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type="body" idx="1"/>
          </p:nvPr>
        </p:nvSpPr>
        <p:spPr>
          <a:xfrm>
            <a:off x="228600" y="1143000"/>
            <a:ext cx="8534400" cy="1676400"/>
          </a:xfrm>
        </p:spPr>
        <p:txBody>
          <a:bodyPr>
            <a:normAutofit/>
          </a:bodyPr>
          <a:lstStyle/>
          <a:p>
            <a:r>
              <a:rPr lang="en-US"/>
              <a:t>Cấp phát theo danh sách liên kết: file được phân phối các khối nhớ không liên tục. Cuối mỗi khối là 1 con trỏ, trỏ tới khối tiếp theo.</a:t>
            </a:r>
          </a:p>
        </p:txBody>
      </p:sp>
      <p:sp>
        <p:nvSpPr>
          <p:cNvPr id="6" name="Rectangle 2"/>
          <p:cNvSpPr>
            <a:spLocks noGrp="1" noChangeArrowheads="1"/>
          </p:cNvSpPr>
          <p:nvPr>
            <p:ph type="title"/>
          </p:nvPr>
        </p:nvSpPr>
        <p:spPr>
          <a:xfrm>
            <a:off x="457200" y="152399"/>
            <a:ext cx="7315200" cy="936317"/>
          </a:xfrm>
        </p:spPr>
        <p:txBody>
          <a:bodyPr/>
          <a:lstStyle/>
          <a:p>
            <a:r>
              <a:rPr lang="en-US" sz="3400">
                <a:latin typeface="Times New Roman" pitchFamily="18" charset="0"/>
              </a:rPr>
              <a:t>Các phương pháp cấp phát vùng nhớ</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505200"/>
            <a:ext cx="7376763"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352800"/>
            <a:ext cx="7772400" cy="2275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429000"/>
            <a:ext cx="7842424"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032" y="2903668"/>
            <a:ext cx="7922392"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071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Effect transition="in" filter="fade">
                                      <p:cBhvr>
                                        <p:cTn id="7" dur="500"/>
                                        <p:tgtEl>
                                          <p:spTgt spid="165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500"/>
                                        <p:tgtEl>
                                          <p:spTgt spid="40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500"/>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01"/>
                                        </p:tgtEl>
                                        <p:attrNameLst>
                                          <p:attrName>style.visibility</p:attrName>
                                        </p:attrNameLst>
                                      </p:cBhvr>
                                      <p:to>
                                        <p:strVal val="visible"/>
                                      </p:to>
                                    </p:set>
                                    <p:animEffect transition="in" filter="fade">
                                      <p:cBhvr>
                                        <p:cTn id="27"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152399"/>
            <a:ext cx="7315200" cy="936317"/>
          </a:xfrm>
        </p:spPr>
        <p:txBody>
          <a:bodyPr/>
          <a:lstStyle/>
          <a:p>
            <a:r>
              <a:rPr lang="en-US" sz="3400">
                <a:latin typeface="Times New Roman" pitchFamily="18" charset="0"/>
              </a:rPr>
              <a:t>Các phương pháp cấp phát vùng nhớ</a:t>
            </a:r>
          </a:p>
        </p:txBody>
      </p:sp>
      <p:sp>
        <p:nvSpPr>
          <p:cNvPr id="3" name="Content Placeholder 2"/>
          <p:cNvSpPr>
            <a:spLocks noGrp="1"/>
          </p:cNvSpPr>
          <p:nvPr>
            <p:ph idx="1"/>
          </p:nvPr>
        </p:nvSpPr>
        <p:spPr>
          <a:xfrm>
            <a:off x="457200" y="1295401"/>
            <a:ext cx="8229600" cy="1676400"/>
          </a:xfrm>
        </p:spPr>
        <p:txBody>
          <a:bodyPr>
            <a:normAutofit/>
          </a:bodyPr>
          <a:lstStyle/>
          <a:p>
            <a:r>
              <a:rPr lang="en-US"/>
              <a:t>Cấp phát theo danh sách liên kết sử dụng chỉ mục: mỗi file có một khối chỉ mục chính chứa danh sách các khối dữ liệu của file.</a:t>
            </a:r>
          </a:p>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3420979"/>
            <a:ext cx="7010401" cy="210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008" y="3048000"/>
            <a:ext cx="7118792"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048000"/>
            <a:ext cx="71628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035389"/>
            <a:ext cx="8138160" cy="367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80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3"/>
                                        </p:tgtEl>
                                        <p:attrNameLst>
                                          <p:attrName>style.visibility</p:attrName>
                                        </p:attrNameLst>
                                      </p:cBhvr>
                                      <p:to>
                                        <p:strVal val="visible"/>
                                      </p:to>
                                    </p:set>
                                    <p:animEffect transition="in" filter="fade">
                                      <p:cBhvr>
                                        <p:cTn id="17" dur="500"/>
                                        <p:tgtEl>
                                          <p:spTgt spid="51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4"/>
                                        </p:tgtEl>
                                        <p:attrNameLst>
                                          <p:attrName>style.visibility</p:attrName>
                                        </p:attrNameLst>
                                      </p:cBhvr>
                                      <p:to>
                                        <p:strVal val="visible"/>
                                      </p:to>
                                    </p:set>
                                    <p:animEffect transition="in" filter="fade">
                                      <p:cBhvr>
                                        <p:cTn id="22" dur="500"/>
                                        <p:tgtEl>
                                          <p:spTgt spid="51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5"/>
                                        </p:tgtEl>
                                        <p:attrNameLst>
                                          <p:attrName>style.visibility</p:attrName>
                                        </p:attrNameLst>
                                      </p:cBhvr>
                                      <p:to>
                                        <p:strVal val="visible"/>
                                      </p:to>
                                    </p:set>
                                    <p:animEffect transition="in" filter="fade">
                                      <p:cBhvr>
                                        <p:cTn id="2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351897"/>
            <a:ext cx="5025189" cy="4494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04800" y="1202871"/>
            <a:ext cx="8763000" cy="4800600"/>
          </a:xfrm>
        </p:spPr>
        <p:txBody>
          <a:bodyPr>
            <a:normAutofit/>
          </a:bodyPr>
          <a:lstStyle/>
          <a:p>
            <a:pPr marL="0" indent="0">
              <a:buNone/>
            </a:pPr>
            <a:r>
              <a:rPr lang="en-US" sz="3600" b="1">
                <a:solidFill>
                  <a:srgbClr val="FF0000"/>
                </a:solidFill>
              </a:rPr>
              <a:t>CHƯƠNG 6: QUẢN LÝ NHẬP XUẤT</a:t>
            </a:r>
            <a:endParaRPr lang="en-US" sz="3600">
              <a:solidFill>
                <a:srgbClr val="FF0000"/>
              </a:solidFill>
            </a:endParaRPr>
          </a:p>
          <a:p>
            <a:pPr marL="0" indent="0">
              <a:buNone/>
            </a:pPr>
            <a:r>
              <a:rPr lang="en-US" sz="3600">
                <a:solidFill>
                  <a:srgbClr val="FF0000"/>
                </a:solidFill>
              </a:rPr>
              <a:t>6.1 Hệ thống vào ra</a:t>
            </a:r>
          </a:p>
          <a:p>
            <a:pPr marL="0" indent="0">
              <a:buNone/>
            </a:pPr>
            <a:r>
              <a:rPr lang="en-US" sz="3600">
                <a:solidFill>
                  <a:srgbClr val="FF0000"/>
                </a:solidFill>
              </a:rPr>
              <a:t>6.2 Xử lý vào ra</a:t>
            </a:r>
          </a:p>
          <a:p>
            <a:pPr marL="0" indent="0">
              <a:buNone/>
            </a:pPr>
            <a:r>
              <a:rPr lang="en-US" sz="3600">
                <a:solidFill>
                  <a:srgbClr val="FF0000"/>
                </a:solidFill>
              </a:rPr>
              <a:t>6.3 Quản lý truy cập đĩa</a:t>
            </a:r>
            <a:endParaRPr lang="en-US" sz="3600" dirty="0">
              <a:solidFill>
                <a:srgbClr val="FF0000"/>
              </a:solidFill>
            </a:endParaRPr>
          </a:p>
        </p:txBody>
      </p:sp>
      <p:sp>
        <p:nvSpPr>
          <p:cNvPr id="7" name="Slide Number Placeholder 6"/>
          <p:cNvSpPr>
            <a:spLocks noGrp="1"/>
          </p:cNvSpPr>
          <p:nvPr>
            <p:ph type="sldNum" sz="quarter" idx="12"/>
          </p:nvPr>
        </p:nvSpPr>
        <p:spPr/>
        <p:txBody>
          <a:bodyPr/>
          <a:lstStyle/>
          <a:p>
            <a:fld id="{6654560D-949A-4FF0-83BB-4886580DA1ED}" type="slidenum">
              <a:rPr lang="en-US" smtClean="0"/>
              <a:pPr/>
              <a:t>252</a:t>
            </a:fld>
            <a:endParaRPr lang="en-US" dirty="0"/>
          </a:p>
        </p:txBody>
      </p:sp>
    </p:spTree>
    <p:extLst>
      <p:ext uri="{BB962C8B-B14F-4D97-AF65-F5344CB8AC3E}">
        <p14:creationId xmlns:p14="http://schemas.microsoft.com/office/powerpoint/2010/main" val="34991120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47208"/>
            <a:ext cx="6754314" cy="47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457200" y="854379"/>
            <a:ext cx="8229600" cy="609600"/>
          </a:xfrm>
        </p:spPr>
        <p:txBody>
          <a:bodyPr>
            <a:normAutofit/>
          </a:bodyPr>
          <a:lstStyle/>
          <a:p>
            <a:pPr marL="0" indent="0">
              <a:buNone/>
            </a:pPr>
            <a:r>
              <a:rPr lang="en-US" sz="2800"/>
              <a:t>1. </a:t>
            </a:r>
            <a:r>
              <a:rPr lang="nl-NL"/>
              <a:t>Các nguyên lý của phần cứng Nhập/Xuất</a:t>
            </a:r>
            <a:endParaRPr lang="en-US" sz="2800"/>
          </a:p>
        </p:txBody>
      </p:sp>
      <p:sp>
        <p:nvSpPr>
          <p:cNvPr id="5" name="Title 3"/>
          <p:cNvSpPr txBox="1">
            <a:spLocks/>
          </p:cNvSpPr>
          <p:nvPr/>
        </p:nvSpPr>
        <p:spPr>
          <a:xfrm>
            <a:off x="457200" y="224656"/>
            <a:ext cx="7391400" cy="609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solidFill>
                  <a:prstClr val="black"/>
                </a:solidFill>
              </a:rPr>
              <a:t>6.1 HỆ THỐNG VÀO RA</a:t>
            </a:r>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253</a:t>
            </a:fld>
            <a:endParaRPr lang="en-US">
              <a:solidFill>
                <a:prstClr val="black">
                  <a:tint val="75000"/>
                </a:prstClr>
              </a:solidFill>
            </a:endParaRPr>
          </a:p>
        </p:txBody>
      </p:sp>
      <p:sp>
        <p:nvSpPr>
          <p:cNvPr id="10" name="Chỗ dành sẵn cho Nội dung 2"/>
          <p:cNvSpPr txBox="1">
            <a:spLocks/>
          </p:cNvSpPr>
          <p:nvPr/>
        </p:nvSpPr>
        <p:spPr>
          <a:xfrm>
            <a:off x="609600" y="5763954"/>
            <a:ext cx="8534400" cy="68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buFont typeface="Arial" pitchFamily="34" charset="0"/>
              <a:buNone/>
            </a:pPr>
            <a:r>
              <a:rPr lang="en-US">
                <a:solidFill>
                  <a:prstClr val="black"/>
                </a:solidFill>
              </a:rPr>
              <a:t>Cấu trúc bus PC</a:t>
            </a:r>
          </a:p>
        </p:txBody>
      </p:sp>
    </p:spTree>
    <p:extLst>
      <p:ext uri="{BB962C8B-B14F-4D97-AF65-F5344CB8AC3E}">
        <p14:creationId xmlns:p14="http://schemas.microsoft.com/office/powerpoint/2010/main" val="23305217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ỗ dành sẵn cho Nội dung 2"/>
          <p:cNvSpPr txBox="1">
            <a:spLocks/>
          </p:cNvSpPr>
          <p:nvPr/>
        </p:nvSpPr>
        <p:spPr>
          <a:xfrm>
            <a:off x="455407" y="1219200"/>
            <a:ext cx="85344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n-US">
                <a:solidFill>
                  <a:prstClr val="black"/>
                </a:solidFill>
              </a:rPr>
              <a:t>Thiết bị điều khiển </a:t>
            </a:r>
          </a:p>
          <a:p>
            <a:pPr>
              <a:lnSpc>
                <a:spcPct val="150000"/>
              </a:lnSpc>
              <a:spcBef>
                <a:spcPts val="0"/>
              </a:spcBef>
            </a:pPr>
            <a:r>
              <a:rPr lang="en-US">
                <a:solidFill>
                  <a:prstClr val="black"/>
                </a:solidFill>
              </a:rPr>
              <a:t>Thiết bị ngoại vi xử lý chậm.</a:t>
            </a:r>
          </a:p>
          <a:p>
            <a:pPr>
              <a:lnSpc>
                <a:spcPct val="150000"/>
              </a:lnSpc>
              <a:spcBef>
                <a:spcPts val="0"/>
              </a:spcBef>
            </a:pPr>
            <a:r>
              <a:rPr lang="en-US">
                <a:solidFill>
                  <a:prstClr val="black"/>
                </a:solidFill>
              </a:rPr>
              <a:t>Đồng bộ xử lý dữ liệu.</a:t>
            </a:r>
          </a:p>
          <a:p>
            <a:pPr>
              <a:lnSpc>
                <a:spcPct val="150000"/>
              </a:lnSpc>
              <a:spcBef>
                <a:spcPts val="0"/>
              </a:spcBef>
            </a:pPr>
            <a:r>
              <a:rPr lang="en-US">
                <a:solidFill>
                  <a:prstClr val="black"/>
                </a:solidFill>
              </a:rPr>
              <a:t>Thiết bị đa dạng, nhiều loại dữ liệu khác nhau.</a:t>
            </a:r>
          </a:p>
          <a:p>
            <a:pPr>
              <a:lnSpc>
                <a:spcPct val="150000"/>
              </a:lnSpc>
              <a:spcBef>
                <a:spcPts val="0"/>
              </a:spcBef>
            </a:pPr>
            <a:r>
              <a:rPr lang="en-US">
                <a:solidFill>
                  <a:prstClr val="black"/>
                </a:solidFill>
              </a:rPr>
              <a:t>Có thể dùng riêng hoặc dùng chung</a:t>
            </a: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254</a:t>
            </a:fld>
            <a:endParaRPr lang="en-US">
              <a:solidFill>
                <a:prstClr val="black">
                  <a:tint val="75000"/>
                </a:prstClr>
              </a:solidFill>
            </a:endParaRPr>
          </a:p>
        </p:txBody>
      </p:sp>
      <p:sp>
        <p:nvSpPr>
          <p:cNvPr id="9" name="Content Placeholder 2"/>
          <p:cNvSpPr txBox="1">
            <a:spLocks/>
          </p:cNvSpPr>
          <p:nvPr/>
        </p:nvSpPr>
        <p:spPr>
          <a:xfrm>
            <a:off x="457200" y="136525"/>
            <a:ext cx="8229600" cy="609600"/>
          </a:xfrm>
          <a:prstGeom prst="rect">
            <a:avLst/>
          </a:prstGeom>
        </p:spPr>
        <p:txBody>
          <a:bodyPr vert="horz" lIns="91440" tIns="45720" rIns="91440" bIns="45720" rtlCol="0">
            <a:norm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nl-NL" b="1">
                <a:solidFill>
                  <a:prstClr val="black"/>
                </a:solidFill>
              </a:rPr>
              <a:t>Các nguyên lý của phần cứng Nhập/Xuất</a:t>
            </a:r>
            <a:endParaRPr lang="en-US" b="1">
              <a:solidFill>
                <a:prstClr val="black"/>
              </a:solidFill>
            </a:endParaRPr>
          </a:p>
        </p:txBody>
      </p:sp>
    </p:spTree>
    <p:extLst>
      <p:ext uri="{BB962C8B-B14F-4D97-AF65-F5344CB8AC3E}">
        <p14:creationId xmlns:p14="http://schemas.microsoft.com/office/powerpoint/2010/main" val="206937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ỗ dành sẵn cho Nội dung 2"/>
          <p:cNvSpPr txBox="1">
            <a:spLocks/>
          </p:cNvSpPr>
          <p:nvPr/>
        </p:nvSpPr>
        <p:spPr>
          <a:xfrm>
            <a:off x="329901" y="1145129"/>
            <a:ext cx="8534400" cy="472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solidFill>
                  <a:prstClr val="black"/>
                </a:solidFill>
              </a:rPr>
              <a:t>Giao diện giữa TBĐK và Thiết bị ngoại vi ở mức thấp.</a:t>
            </a:r>
          </a:p>
          <a:p>
            <a:pPr>
              <a:lnSpc>
                <a:spcPct val="150000"/>
              </a:lnSpc>
              <a:spcBef>
                <a:spcPts val="0"/>
              </a:spcBef>
            </a:pPr>
            <a:r>
              <a:rPr lang="en-US">
                <a:solidFill>
                  <a:prstClr val="black"/>
                </a:solidFill>
              </a:rPr>
              <a:t>TBĐK có thanh ghi riêng để làm việc với CPU.</a:t>
            </a:r>
          </a:p>
          <a:p>
            <a:pPr>
              <a:lnSpc>
                <a:spcPct val="150000"/>
              </a:lnSpc>
              <a:spcBef>
                <a:spcPts val="0"/>
              </a:spcBef>
            </a:pPr>
            <a:r>
              <a:rPr lang="en-US">
                <a:solidFill>
                  <a:prstClr val="black"/>
                </a:solidFill>
              </a:rPr>
              <a:t>TBĐK làm việc với CPU theo cơ chế ngắt.</a:t>
            </a:r>
          </a:p>
          <a:p>
            <a:pPr>
              <a:lnSpc>
                <a:spcPct val="150000"/>
              </a:lnSpc>
              <a:spcBef>
                <a:spcPts val="0"/>
              </a:spcBef>
            </a:pPr>
            <a:r>
              <a:rPr lang="en-US">
                <a:solidFill>
                  <a:prstClr val="black"/>
                </a:solidFill>
              </a:rPr>
              <a:t>HĐH chỉ làm việc với TBĐK:</a:t>
            </a:r>
          </a:p>
          <a:p>
            <a:pPr lvl="1">
              <a:lnSpc>
                <a:spcPct val="150000"/>
              </a:lnSpc>
              <a:spcBef>
                <a:spcPts val="0"/>
              </a:spcBef>
            </a:pPr>
            <a:r>
              <a:rPr lang="en-US">
                <a:solidFill>
                  <a:prstClr val="black"/>
                </a:solidFill>
              </a:rPr>
              <a:t>Thông qua các thanh ghi điều khiển của thiết bị</a:t>
            </a:r>
          </a:p>
          <a:p>
            <a:pPr lvl="1">
              <a:lnSpc>
                <a:spcPct val="150000"/>
              </a:lnSpc>
              <a:spcBef>
                <a:spcPts val="0"/>
              </a:spcBef>
            </a:pPr>
            <a:r>
              <a:rPr lang="en-US">
                <a:solidFill>
                  <a:prstClr val="black"/>
                </a:solidFill>
              </a:rPr>
              <a:t>Lệnh và tham số được đưa vào thanh ghi điều khiển</a:t>
            </a:r>
          </a:p>
          <a:p>
            <a:pPr lvl="1">
              <a:lnSpc>
                <a:spcPct val="150000"/>
              </a:lnSpc>
              <a:spcBef>
                <a:spcPts val="0"/>
              </a:spcBef>
            </a:pPr>
            <a:r>
              <a:rPr lang="en-US">
                <a:solidFill>
                  <a:prstClr val="black"/>
                </a:solidFill>
              </a:rPr>
              <a:t>Khi một lệnh được bộ điều khiển chấp nhận, nó sẽ tự thực hiện trong khi CPU làm công việc khác.</a:t>
            </a:r>
          </a:p>
          <a:p>
            <a:pPr lvl="1">
              <a:lnSpc>
                <a:spcPct val="150000"/>
              </a:lnSpc>
              <a:spcBef>
                <a:spcPts val="0"/>
              </a:spcBef>
            </a:pPr>
            <a:r>
              <a:rPr lang="en-US">
                <a:solidFill>
                  <a:prstClr val="black"/>
                </a:solidFill>
              </a:rPr>
              <a:t>Thực hiện xong, Bộ điều khiển báo với CPU bằng ngắt. CPU lấy kết quả và trạng thái thông qua các thanh ghi điều khiển.</a:t>
            </a: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255</a:t>
            </a:fld>
            <a:endParaRPr lang="en-US">
              <a:solidFill>
                <a:prstClr val="black">
                  <a:tint val="75000"/>
                </a:prstClr>
              </a:solidFill>
            </a:endParaRPr>
          </a:p>
        </p:txBody>
      </p:sp>
      <p:sp>
        <p:nvSpPr>
          <p:cNvPr id="9" name="Content Placeholder 2"/>
          <p:cNvSpPr txBox="1">
            <a:spLocks/>
          </p:cNvSpPr>
          <p:nvPr/>
        </p:nvSpPr>
        <p:spPr>
          <a:xfrm>
            <a:off x="609600" y="140111"/>
            <a:ext cx="8229600" cy="609600"/>
          </a:xfrm>
          <a:prstGeom prst="rect">
            <a:avLst/>
          </a:prstGeom>
        </p:spPr>
        <p:txBody>
          <a:bodyPr vert="horz" lIns="91440" tIns="45720" rIns="91440" bIns="45720" rtlCol="0">
            <a:norm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nl-NL" b="1">
                <a:solidFill>
                  <a:prstClr val="black"/>
                </a:solidFill>
              </a:rPr>
              <a:t>Các nguyên lý của phần cứng Nhập/Xuất</a:t>
            </a:r>
            <a:endParaRPr lang="en-US" b="1">
              <a:solidFill>
                <a:prstClr val="black"/>
              </a:solidFill>
            </a:endParaRPr>
          </a:p>
        </p:txBody>
      </p:sp>
    </p:spTree>
    <p:extLst>
      <p:ext uri="{BB962C8B-B14F-4D97-AF65-F5344CB8AC3E}">
        <p14:creationId xmlns:p14="http://schemas.microsoft.com/office/powerpoint/2010/main" val="161518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Effect transition="in" filter="fade">
                                      <p:cBhvr>
                                        <p:cTn id="36"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36525"/>
            <a:ext cx="8229600" cy="609600"/>
          </a:xfrm>
        </p:spPr>
        <p:txBody>
          <a:bodyPr>
            <a:normAutofit/>
          </a:bodyPr>
          <a:lstStyle/>
          <a:p>
            <a:pPr marL="0" indent="0">
              <a:buNone/>
            </a:pPr>
            <a:r>
              <a:rPr lang="nl-NL" sz="2800" b="1"/>
              <a:t>Các nguyên lý của phần mềm Nhập/Xuất</a:t>
            </a:r>
            <a:endParaRPr lang="en-US" sz="2800" b="1"/>
          </a:p>
        </p:txBody>
      </p:sp>
      <p:sp>
        <p:nvSpPr>
          <p:cNvPr id="4" name="Chỗ dành sẵn cho Nội dung 2"/>
          <p:cNvSpPr txBox="1">
            <a:spLocks/>
          </p:cNvSpPr>
          <p:nvPr/>
        </p:nvSpPr>
        <p:spPr>
          <a:xfrm>
            <a:off x="762000" y="1371600"/>
            <a:ext cx="6324600" cy="2667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lphaLcParenR"/>
            </a:pPr>
            <a:r>
              <a:rPr lang="en-US">
                <a:solidFill>
                  <a:prstClr val="black"/>
                </a:solidFill>
              </a:rPr>
              <a:t>Xử lý vào ra bằng ngắt</a:t>
            </a:r>
          </a:p>
          <a:p>
            <a:pPr marL="514350" indent="-514350">
              <a:buFont typeface="+mj-lt"/>
              <a:buAutoNum type="alphaLcParenR"/>
            </a:pPr>
            <a:r>
              <a:rPr lang="en-US">
                <a:solidFill>
                  <a:prstClr val="black"/>
                </a:solidFill>
              </a:rPr>
              <a:t>Xử lý vào ra bằng DMA</a:t>
            </a:r>
          </a:p>
          <a:p>
            <a:pPr marL="514350" indent="-514350">
              <a:buFont typeface="+mj-lt"/>
              <a:buAutoNum type="alphaLcParenR"/>
            </a:pPr>
            <a:r>
              <a:rPr lang="en-US">
                <a:solidFill>
                  <a:prstClr val="black"/>
                </a:solidFill>
              </a:rPr>
              <a:t>Xử lý vào ra bằng chương trình</a:t>
            </a:r>
          </a:p>
          <a:p>
            <a:pPr marL="514350" indent="-514350">
              <a:buFont typeface="+mj-lt"/>
              <a:buAutoNum type="alphaLcParenR"/>
            </a:pPr>
            <a:r>
              <a:rPr lang="en-US">
                <a:solidFill>
                  <a:prstClr val="black"/>
                </a:solidFill>
              </a:rPr>
              <a:t>Quản lý truy cập đĩa</a:t>
            </a:r>
          </a:p>
        </p:txBody>
      </p:sp>
      <p:sp>
        <p:nvSpPr>
          <p:cNvPr id="7" name="Slide Number Placeholder 6"/>
          <p:cNvSpPr>
            <a:spLocks noGrp="1"/>
          </p:cNvSpPr>
          <p:nvPr>
            <p:ph type="sldNum" sz="quarter" idx="12"/>
          </p:nvPr>
        </p:nvSpPr>
        <p:spPr/>
        <p:txBody>
          <a:bodyPr/>
          <a:lstStyle/>
          <a:p>
            <a:fld id="{6654560D-949A-4FF0-83BB-4886580DA1ED}"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61989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hỗ dành sẵn cho Nội dung 2"/>
          <p:cNvSpPr txBox="1">
            <a:spLocks/>
          </p:cNvSpPr>
          <p:nvPr/>
        </p:nvSpPr>
        <p:spPr>
          <a:xfrm>
            <a:off x="350837" y="1395413"/>
            <a:ext cx="8534400" cy="14279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buFont typeface="Arial" pitchFamily="34" charset="0"/>
              <a:buNone/>
            </a:pPr>
            <a:r>
              <a:rPr lang="en-US">
                <a:solidFill>
                  <a:prstClr val="black"/>
                </a:solidFill>
              </a:rPr>
              <a:t>Ngắt là quá trình dừng chương trình chính để thực hiện chương trình khác - chương trình phục vụ ngắt ISR </a:t>
            </a:r>
          </a:p>
        </p:txBody>
      </p:sp>
      <p:sp>
        <p:nvSpPr>
          <p:cNvPr id="3" name="Content Placeholder 2"/>
          <p:cNvSpPr>
            <a:spLocks noGrp="1"/>
          </p:cNvSpPr>
          <p:nvPr>
            <p:ph idx="1"/>
          </p:nvPr>
        </p:nvSpPr>
        <p:spPr>
          <a:xfrm>
            <a:off x="457200" y="937060"/>
            <a:ext cx="8229600" cy="609600"/>
          </a:xfrm>
        </p:spPr>
        <p:txBody>
          <a:bodyPr>
            <a:normAutofit/>
          </a:bodyPr>
          <a:lstStyle/>
          <a:p>
            <a:pPr marL="0" indent="0">
              <a:buNone/>
            </a:pPr>
            <a:r>
              <a:rPr lang="en-US" sz="2800"/>
              <a:t>XỬ LÝ VÀO RA BẰNG NGẮT </a:t>
            </a:r>
          </a:p>
        </p:txBody>
      </p:sp>
      <p:sp>
        <p:nvSpPr>
          <p:cNvPr id="5" name="Title 3"/>
          <p:cNvSpPr txBox="1">
            <a:spLocks/>
          </p:cNvSpPr>
          <p:nvPr/>
        </p:nvSpPr>
        <p:spPr>
          <a:xfrm>
            <a:off x="838200" y="142313"/>
            <a:ext cx="5676900" cy="66500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3600">
                <a:solidFill>
                  <a:prstClr val="black"/>
                </a:solidFill>
              </a:rPr>
              <a:t>6.2 XỬ LÝ VÀO RA</a:t>
            </a:r>
          </a:p>
        </p:txBody>
      </p:sp>
      <p:sp>
        <p:nvSpPr>
          <p:cNvPr id="4" name="Slide Number Placeholder 3"/>
          <p:cNvSpPr>
            <a:spLocks noGrp="1"/>
          </p:cNvSpPr>
          <p:nvPr>
            <p:ph type="sldNum" sz="quarter" idx="12"/>
          </p:nvPr>
        </p:nvSpPr>
        <p:spPr>
          <a:xfrm>
            <a:off x="6553200" y="6645275"/>
            <a:ext cx="2133600" cy="365125"/>
          </a:xfrm>
        </p:spPr>
        <p:txBody>
          <a:bodyPr/>
          <a:lstStyle/>
          <a:p>
            <a:fld id="{6654560D-949A-4FF0-83BB-4886580DA1ED}" type="slidenum">
              <a:rPr lang="en-US" smtClean="0">
                <a:solidFill>
                  <a:prstClr val="black">
                    <a:tint val="75000"/>
                  </a:prstClr>
                </a:solidFill>
              </a:rPr>
              <a:pPr/>
              <a:t>257</a:t>
            </a:fld>
            <a:endParaRPr lang="en-US">
              <a:solidFill>
                <a:prstClr val="black">
                  <a:tint val="75000"/>
                </a:prstClr>
              </a:solidFill>
            </a:endParaRPr>
          </a:p>
        </p:txBody>
      </p:sp>
      <p:sp>
        <p:nvSpPr>
          <p:cNvPr id="7" name="AutoShape 4"/>
          <p:cNvSpPr>
            <a:spLocks noChangeArrowheads="1"/>
          </p:cNvSpPr>
          <p:nvPr/>
        </p:nvSpPr>
        <p:spPr bwMode="auto">
          <a:xfrm>
            <a:off x="3535363" y="2901950"/>
            <a:ext cx="1951037" cy="503237"/>
          </a:xfrm>
          <a:prstGeom prst="roundRect">
            <a:avLst>
              <a:gd name="adj" fmla="val 16667"/>
            </a:avLst>
          </a:prstGeom>
          <a:solidFill>
            <a:srgbClr val="FFC000"/>
          </a:solidFill>
          <a:ln w="9525" algn="in">
            <a:solidFill>
              <a:srgbClr val="000000"/>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algn="ctr" fontAlgn="base">
              <a:spcBef>
                <a:spcPct val="0"/>
              </a:spcBef>
              <a:spcAft>
                <a:spcPct val="0"/>
              </a:spcAft>
            </a:pPr>
            <a:r>
              <a:rPr lang="en-US" sz="2400" b="1">
                <a:solidFill>
                  <a:srgbClr val="000000"/>
                </a:solidFill>
                <a:latin typeface="Times New Roman" pitchFamily="18" charset="0"/>
                <a:cs typeface="Arial" pitchFamily="34" charset="0"/>
              </a:rPr>
              <a:t>Ngắt</a:t>
            </a:r>
            <a:endParaRPr lang="en-US">
              <a:solidFill>
                <a:prstClr val="black"/>
              </a:solidFill>
              <a:latin typeface="Arial" pitchFamily="34" charset="0"/>
              <a:cs typeface="Arial" pitchFamily="34" charset="0"/>
            </a:endParaRPr>
          </a:p>
        </p:txBody>
      </p:sp>
      <p:sp>
        <p:nvSpPr>
          <p:cNvPr id="8" name="AutoShape 5"/>
          <p:cNvSpPr>
            <a:spLocks noChangeArrowheads="1"/>
          </p:cNvSpPr>
          <p:nvPr/>
        </p:nvSpPr>
        <p:spPr bwMode="auto">
          <a:xfrm>
            <a:off x="1325563" y="3816350"/>
            <a:ext cx="1951037" cy="503237"/>
          </a:xfrm>
          <a:prstGeom prst="roundRect">
            <a:avLst>
              <a:gd name="adj" fmla="val 16667"/>
            </a:avLst>
          </a:prstGeom>
          <a:solidFill>
            <a:srgbClr val="FF0000"/>
          </a:solidFill>
          <a:ln w="9525" algn="in">
            <a:solidFill>
              <a:srgbClr val="000000"/>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algn="ctr" fontAlgn="base">
              <a:spcBef>
                <a:spcPct val="0"/>
              </a:spcBef>
              <a:spcAft>
                <a:spcPct val="0"/>
              </a:spcAft>
            </a:pPr>
            <a:r>
              <a:rPr lang="en-US" sz="2400" b="1">
                <a:solidFill>
                  <a:srgbClr val="000000"/>
                </a:solidFill>
                <a:latin typeface="Times New Roman" pitchFamily="18" charset="0"/>
                <a:cs typeface="Arial" pitchFamily="34" charset="0"/>
              </a:rPr>
              <a:t>Ngắt cứng</a:t>
            </a:r>
            <a:endParaRPr lang="en-US">
              <a:solidFill>
                <a:prstClr val="black"/>
              </a:solidFill>
              <a:latin typeface="Arial" pitchFamily="34" charset="0"/>
              <a:cs typeface="Arial" pitchFamily="34" charset="0"/>
            </a:endParaRPr>
          </a:p>
        </p:txBody>
      </p:sp>
      <p:sp>
        <p:nvSpPr>
          <p:cNvPr id="9" name="AutoShape 6"/>
          <p:cNvSpPr>
            <a:spLocks noChangeArrowheads="1"/>
          </p:cNvSpPr>
          <p:nvPr/>
        </p:nvSpPr>
        <p:spPr bwMode="auto">
          <a:xfrm>
            <a:off x="5821363" y="3816349"/>
            <a:ext cx="1951037" cy="503237"/>
          </a:xfrm>
          <a:prstGeom prst="roundRect">
            <a:avLst>
              <a:gd name="adj" fmla="val 16667"/>
            </a:avLst>
          </a:prstGeom>
          <a:solidFill>
            <a:srgbClr val="CC0099"/>
          </a:solidFill>
          <a:ln w="9525" algn="in">
            <a:solidFill>
              <a:srgbClr val="000000"/>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algn="ctr" fontAlgn="base">
              <a:spcBef>
                <a:spcPct val="0"/>
              </a:spcBef>
              <a:spcAft>
                <a:spcPct val="0"/>
              </a:spcAft>
            </a:pPr>
            <a:r>
              <a:rPr lang="en-US" sz="2400" b="1">
                <a:solidFill>
                  <a:srgbClr val="000000"/>
                </a:solidFill>
                <a:latin typeface="Times New Roman" pitchFamily="18" charset="0"/>
                <a:cs typeface="Arial" pitchFamily="34" charset="0"/>
              </a:rPr>
              <a:t>Ngắt mềm</a:t>
            </a:r>
            <a:endParaRPr lang="en-US">
              <a:solidFill>
                <a:prstClr val="black"/>
              </a:solidFill>
              <a:latin typeface="Arial" pitchFamily="34" charset="0"/>
              <a:cs typeface="Arial" pitchFamily="34" charset="0"/>
            </a:endParaRPr>
          </a:p>
        </p:txBody>
      </p:sp>
      <p:sp>
        <p:nvSpPr>
          <p:cNvPr id="10" name="AutoShape 7"/>
          <p:cNvSpPr>
            <a:spLocks noChangeArrowheads="1"/>
          </p:cNvSpPr>
          <p:nvPr/>
        </p:nvSpPr>
        <p:spPr bwMode="auto">
          <a:xfrm>
            <a:off x="228600" y="4959350"/>
            <a:ext cx="1951037" cy="503237"/>
          </a:xfrm>
          <a:prstGeom prst="roundRect">
            <a:avLst>
              <a:gd name="adj" fmla="val 16667"/>
            </a:avLst>
          </a:prstGeom>
          <a:solidFill>
            <a:srgbClr val="C00000"/>
          </a:solidFill>
          <a:ln w="9525" algn="in">
            <a:solidFill>
              <a:srgbClr val="000000"/>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algn="ctr" fontAlgn="base">
              <a:spcBef>
                <a:spcPct val="0"/>
              </a:spcBef>
              <a:spcAft>
                <a:spcPct val="0"/>
              </a:spcAft>
            </a:pPr>
            <a:r>
              <a:rPr lang="en-US" sz="2400" b="1">
                <a:solidFill>
                  <a:srgbClr val="000000"/>
                </a:solidFill>
                <a:latin typeface="Times New Roman" pitchFamily="18" charset="0"/>
                <a:cs typeface="Arial" pitchFamily="34" charset="0"/>
              </a:rPr>
              <a:t>Ngoài</a:t>
            </a:r>
            <a:endParaRPr lang="en-US">
              <a:solidFill>
                <a:prstClr val="black"/>
              </a:solidFill>
              <a:latin typeface="Arial" pitchFamily="34" charset="0"/>
              <a:cs typeface="Arial" pitchFamily="34" charset="0"/>
            </a:endParaRPr>
          </a:p>
        </p:txBody>
      </p:sp>
      <p:sp>
        <p:nvSpPr>
          <p:cNvPr id="11" name="AutoShape 8"/>
          <p:cNvSpPr>
            <a:spLocks noChangeArrowheads="1"/>
          </p:cNvSpPr>
          <p:nvPr/>
        </p:nvSpPr>
        <p:spPr bwMode="auto">
          <a:xfrm>
            <a:off x="2438400" y="4959350"/>
            <a:ext cx="1951038" cy="501650"/>
          </a:xfrm>
          <a:prstGeom prst="roundRect">
            <a:avLst>
              <a:gd name="adj" fmla="val 16667"/>
            </a:avLst>
          </a:prstGeom>
          <a:solidFill>
            <a:srgbClr val="CC3300"/>
          </a:solidFill>
          <a:ln w="9525" algn="in">
            <a:solidFill>
              <a:srgbClr val="000000"/>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algn="ctr" fontAlgn="base">
              <a:spcBef>
                <a:spcPct val="0"/>
              </a:spcBef>
              <a:spcAft>
                <a:spcPct val="0"/>
              </a:spcAft>
            </a:pPr>
            <a:r>
              <a:rPr lang="en-US" sz="2400" b="1">
                <a:solidFill>
                  <a:srgbClr val="000000"/>
                </a:solidFill>
                <a:latin typeface="Times New Roman" pitchFamily="18" charset="0"/>
                <a:cs typeface="Arial" pitchFamily="34" charset="0"/>
              </a:rPr>
              <a:t>Trong</a:t>
            </a:r>
            <a:endParaRPr lang="en-US">
              <a:solidFill>
                <a:prstClr val="black"/>
              </a:solidFill>
              <a:latin typeface="Arial" pitchFamily="34" charset="0"/>
              <a:cs typeface="Arial" pitchFamily="34" charset="0"/>
            </a:endParaRPr>
          </a:p>
        </p:txBody>
      </p:sp>
      <p:sp>
        <p:nvSpPr>
          <p:cNvPr id="12" name="AutoShape 9"/>
          <p:cNvSpPr>
            <a:spLocks noChangeArrowheads="1"/>
          </p:cNvSpPr>
          <p:nvPr/>
        </p:nvSpPr>
        <p:spPr bwMode="auto">
          <a:xfrm>
            <a:off x="4754562" y="4973638"/>
            <a:ext cx="1951038" cy="503237"/>
          </a:xfrm>
          <a:prstGeom prst="roundRect">
            <a:avLst>
              <a:gd name="adj" fmla="val 16667"/>
            </a:avLst>
          </a:prstGeom>
          <a:solidFill>
            <a:srgbClr val="FF3399"/>
          </a:solidFill>
          <a:ln w="9525" algn="in">
            <a:solidFill>
              <a:srgbClr val="000000"/>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algn="ctr" fontAlgn="base">
              <a:spcBef>
                <a:spcPct val="0"/>
              </a:spcBef>
              <a:spcAft>
                <a:spcPct val="0"/>
              </a:spcAft>
            </a:pPr>
            <a:r>
              <a:rPr lang="en-US" sz="2400" b="1">
                <a:solidFill>
                  <a:srgbClr val="000000"/>
                </a:solidFill>
                <a:latin typeface="Times New Roman" pitchFamily="18" charset="0"/>
                <a:cs typeface="Arial" pitchFamily="34" charset="0"/>
              </a:rPr>
              <a:t>Nguời dùng</a:t>
            </a:r>
            <a:endParaRPr lang="en-US">
              <a:solidFill>
                <a:prstClr val="black"/>
              </a:solidFill>
              <a:latin typeface="Arial" pitchFamily="34" charset="0"/>
              <a:cs typeface="Arial" pitchFamily="34" charset="0"/>
            </a:endParaRPr>
          </a:p>
        </p:txBody>
      </p:sp>
      <p:sp>
        <p:nvSpPr>
          <p:cNvPr id="13" name="AutoShape 10"/>
          <p:cNvSpPr>
            <a:spLocks noChangeArrowheads="1"/>
          </p:cNvSpPr>
          <p:nvPr/>
        </p:nvSpPr>
        <p:spPr bwMode="auto">
          <a:xfrm>
            <a:off x="6934200" y="4965700"/>
            <a:ext cx="1951037" cy="503238"/>
          </a:xfrm>
          <a:prstGeom prst="roundRect">
            <a:avLst>
              <a:gd name="adj" fmla="val 16667"/>
            </a:avLst>
          </a:prstGeom>
          <a:solidFill>
            <a:srgbClr val="FF66FF"/>
          </a:solidFill>
          <a:ln w="9525" algn="in">
            <a:solidFill>
              <a:srgbClr val="000000"/>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algn="ctr" fontAlgn="base">
              <a:spcBef>
                <a:spcPct val="0"/>
              </a:spcBef>
              <a:spcAft>
                <a:spcPct val="0"/>
              </a:spcAft>
            </a:pPr>
            <a:r>
              <a:rPr lang="en-US" sz="2400" b="1">
                <a:solidFill>
                  <a:srgbClr val="000000"/>
                </a:solidFill>
                <a:latin typeface="Times New Roman" pitchFamily="18" charset="0"/>
                <a:cs typeface="Arial" pitchFamily="34" charset="0"/>
              </a:rPr>
              <a:t>Hệ thống</a:t>
            </a:r>
            <a:endParaRPr lang="en-US">
              <a:solidFill>
                <a:prstClr val="black"/>
              </a:solidFill>
              <a:latin typeface="Arial" pitchFamily="34" charset="0"/>
              <a:cs typeface="Arial" pitchFamily="34" charset="0"/>
            </a:endParaRPr>
          </a:p>
        </p:txBody>
      </p:sp>
      <p:sp>
        <p:nvSpPr>
          <p:cNvPr id="14" name="AutoShape 11"/>
          <p:cNvSpPr>
            <a:spLocks noChangeArrowheads="1"/>
          </p:cNvSpPr>
          <p:nvPr/>
        </p:nvSpPr>
        <p:spPr bwMode="auto">
          <a:xfrm>
            <a:off x="228600" y="6186488"/>
            <a:ext cx="1949450" cy="503237"/>
          </a:xfrm>
          <a:prstGeom prst="roundRect">
            <a:avLst>
              <a:gd name="adj" fmla="val 16667"/>
            </a:avLst>
          </a:prstGeom>
          <a:solidFill>
            <a:srgbClr val="A50021"/>
          </a:solidFill>
          <a:ln w="9525" algn="in">
            <a:solidFill>
              <a:srgbClr val="000000"/>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algn="ctr" fontAlgn="base">
              <a:spcBef>
                <a:spcPct val="0"/>
              </a:spcBef>
              <a:spcAft>
                <a:spcPct val="0"/>
              </a:spcAft>
            </a:pPr>
            <a:r>
              <a:rPr lang="en-US" sz="2400" b="1">
                <a:solidFill>
                  <a:srgbClr val="000000"/>
                </a:solidFill>
                <a:latin typeface="Times New Roman" pitchFamily="18" charset="0"/>
                <a:cs typeface="Arial" pitchFamily="34" charset="0"/>
              </a:rPr>
              <a:t>Có che</a:t>
            </a:r>
            <a:endParaRPr lang="en-US">
              <a:solidFill>
                <a:prstClr val="black"/>
              </a:solidFill>
              <a:latin typeface="Arial" pitchFamily="34" charset="0"/>
              <a:cs typeface="Arial" pitchFamily="34" charset="0"/>
            </a:endParaRPr>
          </a:p>
        </p:txBody>
      </p:sp>
      <p:sp>
        <p:nvSpPr>
          <p:cNvPr id="15" name="AutoShape 12"/>
          <p:cNvSpPr>
            <a:spLocks noChangeArrowheads="1"/>
          </p:cNvSpPr>
          <p:nvPr/>
        </p:nvSpPr>
        <p:spPr bwMode="auto">
          <a:xfrm>
            <a:off x="2430463" y="6178550"/>
            <a:ext cx="1951037" cy="503238"/>
          </a:xfrm>
          <a:prstGeom prst="roundRect">
            <a:avLst>
              <a:gd name="adj" fmla="val 16667"/>
            </a:avLst>
          </a:prstGeom>
          <a:solidFill>
            <a:srgbClr val="990000"/>
          </a:solidFill>
          <a:ln w="9525" algn="in">
            <a:solidFill>
              <a:srgbClr val="000000"/>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algn="ctr" fontAlgn="base">
              <a:spcBef>
                <a:spcPct val="0"/>
              </a:spcBef>
              <a:spcAft>
                <a:spcPct val="0"/>
              </a:spcAft>
            </a:pPr>
            <a:r>
              <a:rPr lang="en-US" sz="2400" b="1">
                <a:solidFill>
                  <a:srgbClr val="000000"/>
                </a:solidFill>
                <a:latin typeface="Times New Roman" pitchFamily="18" charset="0"/>
                <a:cs typeface="Arial" pitchFamily="34" charset="0"/>
              </a:rPr>
              <a:t>Không che</a:t>
            </a:r>
            <a:endParaRPr lang="en-US">
              <a:solidFill>
                <a:prstClr val="black"/>
              </a:solidFill>
              <a:latin typeface="Arial" pitchFamily="34" charset="0"/>
              <a:cs typeface="Arial" pitchFamily="34" charset="0"/>
            </a:endParaRPr>
          </a:p>
        </p:txBody>
      </p:sp>
      <p:sp>
        <p:nvSpPr>
          <p:cNvPr id="16" name="AutoShape 13"/>
          <p:cNvSpPr>
            <a:spLocks noChangeArrowheads="1"/>
          </p:cNvSpPr>
          <p:nvPr/>
        </p:nvSpPr>
        <p:spPr bwMode="auto">
          <a:xfrm>
            <a:off x="4754562" y="6186488"/>
            <a:ext cx="1951038" cy="503237"/>
          </a:xfrm>
          <a:prstGeom prst="roundRect">
            <a:avLst>
              <a:gd name="adj" fmla="val 16667"/>
            </a:avLst>
          </a:prstGeom>
          <a:solidFill>
            <a:srgbClr val="800080"/>
          </a:solidFill>
          <a:ln w="9525" algn="in">
            <a:solidFill>
              <a:srgbClr val="000000"/>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algn="ctr" fontAlgn="base">
              <a:spcBef>
                <a:spcPct val="0"/>
              </a:spcBef>
              <a:spcAft>
                <a:spcPct val="0"/>
              </a:spcAft>
            </a:pPr>
            <a:r>
              <a:rPr lang="en-US" sz="2400" b="1">
                <a:solidFill>
                  <a:srgbClr val="000000"/>
                </a:solidFill>
                <a:latin typeface="Times New Roman" pitchFamily="18" charset="0"/>
                <a:cs typeface="Arial" pitchFamily="34" charset="0"/>
              </a:rPr>
              <a:t>DOS</a:t>
            </a:r>
            <a:endParaRPr lang="en-US">
              <a:solidFill>
                <a:prstClr val="black"/>
              </a:solidFill>
              <a:latin typeface="Arial" pitchFamily="34" charset="0"/>
              <a:cs typeface="Arial" pitchFamily="34" charset="0"/>
            </a:endParaRPr>
          </a:p>
        </p:txBody>
      </p:sp>
      <p:sp>
        <p:nvSpPr>
          <p:cNvPr id="17" name="AutoShape 14"/>
          <p:cNvSpPr>
            <a:spLocks noChangeArrowheads="1"/>
          </p:cNvSpPr>
          <p:nvPr/>
        </p:nvSpPr>
        <p:spPr bwMode="auto">
          <a:xfrm>
            <a:off x="6934200" y="6178550"/>
            <a:ext cx="1951037" cy="503238"/>
          </a:xfrm>
          <a:prstGeom prst="roundRect">
            <a:avLst>
              <a:gd name="adj" fmla="val 16667"/>
            </a:avLst>
          </a:prstGeom>
          <a:solidFill>
            <a:srgbClr val="9900CC"/>
          </a:solidFill>
          <a:ln w="9525" algn="in">
            <a:solidFill>
              <a:srgbClr val="000000"/>
            </a:solidFill>
            <a:round/>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algn="ctr" fontAlgn="base">
              <a:spcBef>
                <a:spcPct val="0"/>
              </a:spcBef>
              <a:spcAft>
                <a:spcPct val="0"/>
              </a:spcAft>
            </a:pPr>
            <a:r>
              <a:rPr lang="en-US" sz="2400" b="1">
                <a:solidFill>
                  <a:srgbClr val="000000"/>
                </a:solidFill>
                <a:latin typeface="Times New Roman" pitchFamily="18" charset="0"/>
                <a:cs typeface="Arial" pitchFamily="34" charset="0"/>
              </a:rPr>
              <a:t>BIOS</a:t>
            </a:r>
            <a:endParaRPr lang="en-US">
              <a:solidFill>
                <a:prstClr val="black"/>
              </a:solidFill>
              <a:latin typeface="Arial" pitchFamily="34" charset="0"/>
              <a:cs typeface="Arial" pitchFamily="34" charset="0"/>
            </a:endParaRPr>
          </a:p>
        </p:txBody>
      </p:sp>
      <p:cxnSp>
        <p:nvCxnSpPr>
          <p:cNvPr id="19" name="Straight Arrow Connector 18"/>
          <p:cNvCxnSpPr>
            <a:stCxn id="7" idx="2"/>
            <a:endCxn id="8" idx="0"/>
          </p:cNvCxnSpPr>
          <p:nvPr/>
        </p:nvCxnSpPr>
        <p:spPr>
          <a:xfrm flipH="1">
            <a:off x="2301082" y="3405187"/>
            <a:ext cx="2209800" cy="4111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2"/>
            <a:endCxn id="9" idx="0"/>
          </p:cNvCxnSpPr>
          <p:nvPr/>
        </p:nvCxnSpPr>
        <p:spPr>
          <a:xfrm>
            <a:off x="4510882" y="3405187"/>
            <a:ext cx="2286000" cy="411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0" idx="0"/>
          </p:cNvCxnSpPr>
          <p:nvPr/>
        </p:nvCxnSpPr>
        <p:spPr>
          <a:xfrm flipH="1">
            <a:off x="1204119" y="4319588"/>
            <a:ext cx="1096963" cy="6397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a:endCxn id="11" idx="0"/>
          </p:cNvCxnSpPr>
          <p:nvPr/>
        </p:nvCxnSpPr>
        <p:spPr>
          <a:xfrm>
            <a:off x="2301082" y="4319587"/>
            <a:ext cx="1112837" cy="6397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2"/>
            <a:endCxn id="14" idx="0"/>
          </p:cNvCxnSpPr>
          <p:nvPr/>
        </p:nvCxnSpPr>
        <p:spPr>
          <a:xfrm flipH="1">
            <a:off x="1203325" y="5462587"/>
            <a:ext cx="794" cy="72390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 idx="2"/>
            <a:endCxn id="15" idx="0"/>
          </p:cNvCxnSpPr>
          <p:nvPr/>
        </p:nvCxnSpPr>
        <p:spPr>
          <a:xfrm>
            <a:off x="1204119" y="5462587"/>
            <a:ext cx="2201863" cy="7159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9" idx="2"/>
            <a:endCxn id="12" idx="0"/>
          </p:cNvCxnSpPr>
          <p:nvPr/>
        </p:nvCxnSpPr>
        <p:spPr>
          <a:xfrm flipH="1">
            <a:off x="5730081" y="4319586"/>
            <a:ext cx="1066801" cy="65405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9" idx="2"/>
            <a:endCxn id="13" idx="0"/>
          </p:cNvCxnSpPr>
          <p:nvPr/>
        </p:nvCxnSpPr>
        <p:spPr>
          <a:xfrm>
            <a:off x="6796882" y="4319586"/>
            <a:ext cx="1112837" cy="64611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2"/>
            <a:endCxn id="16" idx="0"/>
          </p:cNvCxnSpPr>
          <p:nvPr/>
        </p:nvCxnSpPr>
        <p:spPr>
          <a:xfrm flipH="1">
            <a:off x="5730081" y="5468938"/>
            <a:ext cx="2179638" cy="7175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3" idx="2"/>
            <a:endCxn id="17" idx="0"/>
          </p:cNvCxnSpPr>
          <p:nvPr/>
        </p:nvCxnSpPr>
        <p:spPr>
          <a:xfrm>
            <a:off x="7909719" y="5468938"/>
            <a:ext cx="0" cy="7096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40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2000"/>
                                        <p:tgtEl>
                                          <p:spTgt spid="19"/>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2500"/>
                            </p:stCondLst>
                            <p:childTnLst>
                              <p:par>
                                <p:cTn id="18" presetID="22" presetClass="entr" presetSubtype="1"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2000"/>
                                        <p:tgtEl>
                                          <p:spTgt spid="22"/>
                                        </p:tgtEl>
                                      </p:cBhvr>
                                    </p:animEffect>
                                  </p:childTnLst>
                                </p:cTn>
                              </p:par>
                            </p:childTnLst>
                          </p:cTn>
                        </p:par>
                        <p:par>
                          <p:cTn id="21" fill="hold">
                            <p:stCondLst>
                              <p:cond delay="4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5000"/>
                            </p:stCondLst>
                            <p:childTnLst>
                              <p:par>
                                <p:cTn id="26" presetID="27" presetClass="emph" presetSubtype="0" repeatCount="3000" fill="remove" grpId="1" nodeType="afterEffect">
                                  <p:stCondLst>
                                    <p:cond delay="0"/>
                                  </p:stCondLst>
                                  <p:childTnLst>
                                    <p:animClr clrSpc="rgb" dir="cw">
                                      <p:cBhvr override="childStyle">
                                        <p:cTn id="27" dur="500" autoRev="1" fill="remove"/>
                                        <p:tgtEl>
                                          <p:spTgt spid="8"/>
                                        </p:tgtEl>
                                        <p:attrNameLst>
                                          <p:attrName>style.color</p:attrName>
                                        </p:attrNameLst>
                                      </p:cBhvr>
                                      <p:to>
                                        <a:schemeClr val="bg1"/>
                                      </p:to>
                                    </p:animClr>
                                    <p:animClr clrSpc="rgb" dir="cw">
                                      <p:cBhvr>
                                        <p:cTn id="28" dur="500" autoRev="1" fill="remove"/>
                                        <p:tgtEl>
                                          <p:spTgt spid="8"/>
                                        </p:tgtEl>
                                        <p:attrNameLst>
                                          <p:attrName>fillcolor</p:attrName>
                                        </p:attrNameLst>
                                      </p:cBhvr>
                                      <p:to>
                                        <a:schemeClr val="bg1"/>
                                      </p:to>
                                    </p:animClr>
                                    <p:set>
                                      <p:cBhvr>
                                        <p:cTn id="29" dur="500" autoRev="1" fill="remove"/>
                                        <p:tgtEl>
                                          <p:spTgt spid="8"/>
                                        </p:tgtEl>
                                        <p:attrNameLst>
                                          <p:attrName>fill.type</p:attrName>
                                        </p:attrNameLst>
                                      </p:cBhvr>
                                      <p:to>
                                        <p:strVal val="solid"/>
                                      </p:to>
                                    </p:set>
                                    <p:set>
                                      <p:cBhvr>
                                        <p:cTn id="30" dur="500" autoRev="1" fill="remove"/>
                                        <p:tgtEl>
                                          <p:spTgt spid="8"/>
                                        </p:tgtEl>
                                        <p:attrNameLst>
                                          <p:attrName>fill.on</p:attrName>
                                        </p:attrNameLst>
                                      </p:cBhvr>
                                      <p:to>
                                        <p:strVal val="true"/>
                                      </p:to>
                                    </p:set>
                                  </p:childTnLst>
                                </p:cTn>
                              </p:par>
                            </p:childTnLst>
                          </p:cTn>
                        </p:par>
                        <p:par>
                          <p:cTn id="31" fill="hold">
                            <p:stCondLst>
                              <p:cond delay="8000"/>
                            </p:stCondLst>
                            <p:childTnLst>
                              <p:par>
                                <p:cTn id="32" presetID="22" presetClass="entr" presetSubtype="1"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up)">
                                      <p:cBhvr>
                                        <p:cTn id="34" dur="1000"/>
                                        <p:tgtEl>
                                          <p:spTgt spid="28"/>
                                        </p:tgtEl>
                                      </p:cBhvr>
                                    </p:animEffect>
                                  </p:childTnLst>
                                </p:cTn>
                              </p:par>
                            </p:childTnLst>
                          </p:cTn>
                        </p:par>
                        <p:par>
                          <p:cTn id="35" fill="hold">
                            <p:stCondLst>
                              <p:cond delay="9000"/>
                            </p:stCondLst>
                            <p:childTnLst>
                              <p:par>
                                <p:cTn id="36" presetID="10" presetClass="entr" presetSubtype="0" repeatCount="300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childTnLst>
                                </p:cTn>
                              </p:par>
                            </p:childTnLst>
                          </p:cTn>
                        </p:par>
                        <p:par>
                          <p:cTn id="39" fill="hold">
                            <p:stCondLst>
                              <p:cond delay="12000"/>
                            </p:stCondLst>
                            <p:childTnLst>
                              <p:par>
                                <p:cTn id="40" presetID="22" presetClass="entr" presetSubtype="1" fill="hold" nodeType="afterEffect">
                                  <p:stCondLst>
                                    <p:cond delay="100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13500"/>
                            </p:stCondLst>
                            <p:childTnLst>
                              <p:par>
                                <p:cTn id="44" presetID="10"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repeatCount="3000" fill="hold" grpId="1" nodeType="clickEffect">
                                  <p:stCondLst>
                                    <p:cond delay="0"/>
                                  </p:stCondLst>
                                  <p:childTnLst>
                                    <p:animEffect transition="out" filter="fade">
                                      <p:cBhvr>
                                        <p:cTn id="50" dur="1000" tmFilter="0, 0; .2, .5; .8, .5; 1, 0"/>
                                        <p:tgtEl>
                                          <p:spTgt spid="10"/>
                                        </p:tgtEl>
                                      </p:cBhvr>
                                    </p:animEffect>
                                    <p:animScale>
                                      <p:cBhvr>
                                        <p:cTn id="51" dur="500" autoRev="1" fill="hold"/>
                                        <p:tgtEl>
                                          <p:spTgt spid="10"/>
                                        </p:tgtEl>
                                      </p:cBhvr>
                                      <p:by x="105000" y="105000"/>
                                    </p:animScale>
                                  </p:childTnLst>
                                </p:cTn>
                              </p:par>
                            </p:childTnLst>
                          </p:cTn>
                        </p:par>
                        <p:par>
                          <p:cTn id="52" fill="hold">
                            <p:stCondLst>
                              <p:cond delay="3000"/>
                            </p:stCondLst>
                            <p:childTnLst>
                              <p:par>
                                <p:cTn id="53" presetID="22" presetClass="entr" presetSubtype="1"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1000"/>
                                        <p:tgtEl>
                                          <p:spTgt spid="31"/>
                                        </p:tgtEl>
                                      </p:cBhvr>
                                    </p:animEffect>
                                  </p:childTnLst>
                                </p:cTn>
                              </p:par>
                            </p:childTnLst>
                          </p:cTn>
                        </p:par>
                        <p:par>
                          <p:cTn id="56" fill="hold">
                            <p:stCondLst>
                              <p:cond delay="4000"/>
                            </p:stCondLst>
                            <p:childTnLst>
                              <p:par>
                                <p:cTn id="57" presetID="10"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par>
                          <p:cTn id="60" fill="hold">
                            <p:stCondLst>
                              <p:cond delay="4500"/>
                            </p:stCondLst>
                            <p:childTnLst>
                              <p:par>
                                <p:cTn id="61" presetID="22" presetClass="entr" presetSubtype="1"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up)">
                                      <p:cBhvr>
                                        <p:cTn id="63" dur="3000"/>
                                        <p:tgtEl>
                                          <p:spTgt spid="3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6" presetClass="emph" presetSubtype="0" repeatCount="3000" fill="hold" grpId="1" nodeType="clickEffect">
                                  <p:stCondLst>
                                    <p:cond delay="0"/>
                                  </p:stCondLst>
                                  <p:childTnLst>
                                    <p:animEffect transition="out" filter="fade">
                                      <p:cBhvr>
                                        <p:cTn id="71" dur="1000" tmFilter="0, 0; .2, .5; .8, .5; 1, 0"/>
                                        <p:tgtEl>
                                          <p:spTgt spid="9"/>
                                        </p:tgtEl>
                                      </p:cBhvr>
                                    </p:animEffect>
                                    <p:animScale>
                                      <p:cBhvr>
                                        <p:cTn id="72" dur="500" autoRev="1" fill="hold"/>
                                        <p:tgtEl>
                                          <p:spTgt spid="9"/>
                                        </p:tgtEl>
                                      </p:cBhvr>
                                      <p:by x="105000" y="105000"/>
                                    </p:animScale>
                                  </p:childTnLst>
                                </p:cTn>
                              </p:par>
                            </p:childTnLst>
                          </p:cTn>
                        </p:par>
                        <p:par>
                          <p:cTn id="73" fill="hold">
                            <p:stCondLst>
                              <p:cond delay="3000"/>
                            </p:stCondLst>
                            <p:childTnLst>
                              <p:par>
                                <p:cTn id="74" presetID="22" presetClass="entr" presetSubtype="1" fill="hold"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up)">
                                      <p:cBhvr>
                                        <p:cTn id="76" dur="1000"/>
                                        <p:tgtEl>
                                          <p:spTgt spid="37"/>
                                        </p:tgtEl>
                                      </p:cBhvr>
                                    </p:animEffect>
                                  </p:childTnLst>
                                </p:cTn>
                              </p:par>
                            </p:childTnLst>
                          </p:cTn>
                        </p:par>
                        <p:par>
                          <p:cTn id="77" fill="hold">
                            <p:stCondLst>
                              <p:cond delay="4000"/>
                            </p:stCondLst>
                            <p:childTnLst>
                              <p:par>
                                <p:cTn id="78" presetID="10" presetClass="entr" presetSubtype="0" fill="hold" grpId="0" nodeType="after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childTnLst>
                          </p:cTn>
                        </p:par>
                        <p:par>
                          <p:cTn id="81" fill="hold">
                            <p:stCondLst>
                              <p:cond delay="4500"/>
                            </p:stCondLst>
                            <p:childTnLst>
                              <p:par>
                                <p:cTn id="82" presetID="27" presetClass="emph" presetSubtype="0" repeatCount="3000" fill="remove" grpId="1" nodeType="afterEffect">
                                  <p:stCondLst>
                                    <p:cond delay="0"/>
                                  </p:stCondLst>
                                  <p:childTnLst>
                                    <p:animClr clrSpc="rgb" dir="cw">
                                      <p:cBhvr override="childStyle">
                                        <p:cTn id="83" dur="500" autoRev="1" fill="remove"/>
                                        <p:tgtEl>
                                          <p:spTgt spid="12"/>
                                        </p:tgtEl>
                                        <p:attrNameLst>
                                          <p:attrName>style.color</p:attrName>
                                        </p:attrNameLst>
                                      </p:cBhvr>
                                      <p:to>
                                        <a:schemeClr val="bg1"/>
                                      </p:to>
                                    </p:animClr>
                                    <p:animClr clrSpc="rgb" dir="cw">
                                      <p:cBhvr>
                                        <p:cTn id="84" dur="500" autoRev="1" fill="remove"/>
                                        <p:tgtEl>
                                          <p:spTgt spid="12"/>
                                        </p:tgtEl>
                                        <p:attrNameLst>
                                          <p:attrName>fillcolor</p:attrName>
                                        </p:attrNameLst>
                                      </p:cBhvr>
                                      <p:to>
                                        <a:schemeClr val="bg1"/>
                                      </p:to>
                                    </p:animClr>
                                    <p:set>
                                      <p:cBhvr>
                                        <p:cTn id="85" dur="500" autoRev="1" fill="remove"/>
                                        <p:tgtEl>
                                          <p:spTgt spid="12"/>
                                        </p:tgtEl>
                                        <p:attrNameLst>
                                          <p:attrName>fill.type</p:attrName>
                                        </p:attrNameLst>
                                      </p:cBhvr>
                                      <p:to>
                                        <p:strVal val="solid"/>
                                      </p:to>
                                    </p:set>
                                    <p:set>
                                      <p:cBhvr>
                                        <p:cTn id="86" dur="500" autoRev="1" fill="remove"/>
                                        <p:tgtEl>
                                          <p:spTgt spid="12"/>
                                        </p:tgtEl>
                                        <p:attrNameLst>
                                          <p:attrName>fill.on</p:attrName>
                                        </p:attrNameLst>
                                      </p:cBhvr>
                                      <p:to>
                                        <p:strVal val="true"/>
                                      </p:to>
                                    </p:set>
                                  </p:childTnLst>
                                </p:cTn>
                              </p:par>
                            </p:childTnLst>
                          </p:cTn>
                        </p:par>
                        <p:par>
                          <p:cTn id="87" fill="hold">
                            <p:stCondLst>
                              <p:cond delay="7500"/>
                            </p:stCondLst>
                            <p:childTnLst>
                              <p:par>
                                <p:cTn id="88" presetID="22" presetClass="entr" presetSubtype="1" fill="hold" nodeType="after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up)">
                                      <p:cBhvr>
                                        <p:cTn id="90" dur="3000"/>
                                        <p:tgtEl>
                                          <p:spTgt spid="40"/>
                                        </p:tgtEl>
                                      </p:cBhvr>
                                    </p:animEffect>
                                  </p:childTnLst>
                                </p:cTn>
                              </p:par>
                            </p:childTnLst>
                          </p:cTn>
                        </p:par>
                        <p:par>
                          <p:cTn id="91" fill="hold">
                            <p:stCondLst>
                              <p:cond delay="10500"/>
                            </p:stCondLst>
                            <p:childTnLst>
                              <p:par>
                                <p:cTn id="92" presetID="10" presetClass="entr" presetSubtype="0" fill="hold" grpId="0" nodeType="after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500"/>
                                        <p:tgtEl>
                                          <p:spTgt spid="13"/>
                                        </p:tgtEl>
                                      </p:cBhvr>
                                    </p:animEffect>
                                  </p:childTnLst>
                                </p:cTn>
                              </p:par>
                            </p:childTnLst>
                          </p:cTn>
                        </p:par>
                      </p:childTnLst>
                    </p:cTn>
                  </p:par>
                  <p:par>
                    <p:cTn id="95" fill="hold">
                      <p:stCondLst>
                        <p:cond delay="indefinite"/>
                      </p:stCondLst>
                      <p:childTnLst>
                        <p:par>
                          <p:cTn id="96" fill="hold">
                            <p:stCondLst>
                              <p:cond delay="0"/>
                            </p:stCondLst>
                            <p:childTnLst>
                              <p:par>
                                <p:cTn id="97" presetID="26" presetClass="emph" presetSubtype="0" repeatCount="3000" fill="hold" grpId="1" nodeType="clickEffect">
                                  <p:stCondLst>
                                    <p:cond delay="0"/>
                                  </p:stCondLst>
                                  <p:childTnLst>
                                    <p:animEffect transition="out" filter="fade">
                                      <p:cBhvr>
                                        <p:cTn id="98" dur="1000" tmFilter="0, 0; .2, .5; .8, .5; 1, 0"/>
                                        <p:tgtEl>
                                          <p:spTgt spid="13"/>
                                        </p:tgtEl>
                                      </p:cBhvr>
                                    </p:animEffect>
                                    <p:animScale>
                                      <p:cBhvr>
                                        <p:cTn id="99" dur="500" autoRev="1" fill="hold"/>
                                        <p:tgtEl>
                                          <p:spTgt spid="13"/>
                                        </p:tgtEl>
                                      </p:cBhvr>
                                      <p:by x="105000" y="105000"/>
                                    </p:animScale>
                                  </p:childTnLst>
                                </p:cTn>
                              </p:par>
                            </p:childTnLst>
                          </p:cTn>
                        </p:par>
                        <p:par>
                          <p:cTn id="100" fill="hold">
                            <p:stCondLst>
                              <p:cond delay="3000"/>
                            </p:stCondLst>
                            <p:childTnLst>
                              <p:par>
                                <p:cTn id="101" presetID="22" presetClass="entr" presetSubtype="1" fill="hold" nodeType="after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wipe(up)">
                                      <p:cBhvr>
                                        <p:cTn id="103" dur="2000"/>
                                        <p:tgtEl>
                                          <p:spTgt spid="46"/>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500"/>
                                        <p:tgtEl>
                                          <p:spTgt spid="17"/>
                                        </p:tgtEl>
                                      </p:cBhvr>
                                    </p:animEffect>
                                  </p:childTnLst>
                                </p:cTn>
                              </p:par>
                            </p:childTnLst>
                          </p:cTn>
                        </p:par>
                        <p:par>
                          <p:cTn id="108" fill="hold">
                            <p:stCondLst>
                              <p:cond delay="5500"/>
                            </p:stCondLst>
                            <p:childTnLst>
                              <p:par>
                                <p:cTn id="109" presetID="27" presetClass="emph" presetSubtype="0" repeatCount="3000" fill="remove" grpId="1" nodeType="afterEffect">
                                  <p:stCondLst>
                                    <p:cond delay="0"/>
                                  </p:stCondLst>
                                  <p:childTnLst>
                                    <p:animClr clrSpc="rgb" dir="cw">
                                      <p:cBhvr override="childStyle">
                                        <p:cTn id="110" dur="500" autoRev="1" fill="remove"/>
                                        <p:tgtEl>
                                          <p:spTgt spid="17"/>
                                        </p:tgtEl>
                                        <p:attrNameLst>
                                          <p:attrName>style.color</p:attrName>
                                        </p:attrNameLst>
                                      </p:cBhvr>
                                      <p:to>
                                        <a:schemeClr val="bg1"/>
                                      </p:to>
                                    </p:animClr>
                                    <p:animClr clrSpc="rgb" dir="cw">
                                      <p:cBhvr>
                                        <p:cTn id="111" dur="500" autoRev="1" fill="remove"/>
                                        <p:tgtEl>
                                          <p:spTgt spid="17"/>
                                        </p:tgtEl>
                                        <p:attrNameLst>
                                          <p:attrName>fillcolor</p:attrName>
                                        </p:attrNameLst>
                                      </p:cBhvr>
                                      <p:to>
                                        <a:schemeClr val="bg1"/>
                                      </p:to>
                                    </p:animClr>
                                    <p:set>
                                      <p:cBhvr>
                                        <p:cTn id="112" dur="500" autoRev="1" fill="remove"/>
                                        <p:tgtEl>
                                          <p:spTgt spid="17"/>
                                        </p:tgtEl>
                                        <p:attrNameLst>
                                          <p:attrName>fill.type</p:attrName>
                                        </p:attrNameLst>
                                      </p:cBhvr>
                                      <p:to>
                                        <p:strVal val="solid"/>
                                      </p:to>
                                    </p:set>
                                    <p:set>
                                      <p:cBhvr>
                                        <p:cTn id="113" dur="500" autoRev="1" fill="remove"/>
                                        <p:tgtEl>
                                          <p:spTgt spid="17"/>
                                        </p:tgtEl>
                                        <p:attrNameLst>
                                          <p:attrName>fill.on</p:attrName>
                                        </p:attrNameLst>
                                      </p:cBhvr>
                                      <p:to>
                                        <p:strVal val="true"/>
                                      </p:to>
                                    </p:set>
                                  </p:childTnLst>
                                </p:cTn>
                              </p:par>
                            </p:childTnLst>
                          </p:cTn>
                        </p:par>
                        <p:par>
                          <p:cTn id="114" fill="hold">
                            <p:stCondLst>
                              <p:cond delay="8500"/>
                            </p:stCondLst>
                            <p:childTnLst>
                              <p:par>
                                <p:cTn id="115" presetID="22" presetClass="entr" presetSubtype="1" fill="hold" nodeType="after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wipe(up)">
                                      <p:cBhvr>
                                        <p:cTn id="117" dur="3000"/>
                                        <p:tgtEl>
                                          <p:spTgt spid="43"/>
                                        </p:tgtEl>
                                      </p:cBhvr>
                                    </p:animEffect>
                                  </p:childTnLst>
                                </p:cTn>
                              </p:par>
                            </p:childTnLst>
                          </p:cTn>
                        </p:par>
                        <p:par>
                          <p:cTn id="118" fill="hold">
                            <p:stCondLst>
                              <p:cond delay="11500"/>
                            </p:stCondLst>
                            <p:childTnLst>
                              <p:par>
                                <p:cTn id="119" presetID="10" presetClass="entr" presetSubtype="0" fill="hold" grpId="0" nodeType="after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fade">
                                      <p:cBhvr>
                                        <p:cTn id="1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5" grpId="0" animBg="1"/>
      <p:bldP spid="16" grpId="0" animBg="1"/>
      <p:bldP spid="17" grpId="0" animBg="1"/>
      <p:bldP spid="17" grpId="1"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5305"/>
            <a:ext cx="8229600" cy="609600"/>
          </a:xfrm>
        </p:spPr>
        <p:txBody>
          <a:bodyPr>
            <a:normAutofit/>
          </a:bodyPr>
          <a:lstStyle/>
          <a:p>
            <a:pPr marL="0" indent="0">
              <a:buNone/>
            </a:pPr>
            <a:r>
              <a:rPr lang="en-US" sz="2800"/>
              <a:t>XỬ LÝ VÀO RA BẰNG NGẮT </a:t>
            </a:r>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258</a:t>
            </a:fld>
            <a:endParaRPr lang="en-US">
              <a:solidFill>
                <a:prstClr val="black">
                  <a:tint val="75000"/>
                </a:prstClr>
              </a:solidFill>
            </a:endParaRPr>
          </a:p>
        </p:txBody>
      </p:sp>
      <p:sp>
        <p:nvSpPr>
          <p:cNvPr id="49" name="Chỗ dành sẵn cho Nội dung 2"/>
          <p:cNvSpPr txBox="1">
            <a:spLocks/>
          </p:cNvSpPr>
          <p:nvPr/>
        </p:nvSpPr>
        <p:spPr>
          <a:xfrm>
            <a:off x="304800" y="6250767"/>
            <a:ext cx="8534400" cy="7139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buFont typeface="Arial" pitchFamily="34" charset="0"/>
              <a:buNone/>
            </a:pPr>
            <a:r>
              <a:rPr lang="en-US">
                <a:solidFill>
                  <a:prstClr val="black"/>
                </a:solidFill>
              </a:rPr>
              <a:t>Quá trình xử lý ngắt</a:t>
            </a:r>
          </a:p>
        </p:txBody>
      </p:sp>
      <p:cxnSp>
        <p:nvCxnSpPr>
          <p:cNvPr id="18" name="Straight Arrow Connector 17"/>
          <p:cNvCxnSpPr/>
          <p:nvPr/>
        </p:nvCxnSpPr>
        <p:spPr>
          <a:xfrm>
            <a:off x="2895600" y="2561828"/>
            <a:ext cx="0" cy="14478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981200" y="1828800"/>
            <a:ext cx="1828800" cy="73302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70C0"/>
                </a:solidFill>
                <a:latin typeface="Times New Roman" pitchFamily="18" charset="0"/>
                <a:cs typeface="Times New Roman" pitchFamily="18" charset="0"/>
              </a:rPr>
              <a:t>Chương trình chính</a:t>
            </a:r>
          </a:p>
        </p:txBody>
      </p:sp>
      <p:cxnSp>
        <p:nvCxnSpPr>
          <p:cNvPr id="32" name="Straight Arrow Connector 31"/>
          <p:cNvCxnSpPr/>
          <p:nvPr/>
        </p:nvCxnSpPr>
        <p:spPr>
          <a:xfrm>
            <a:off x="2895600" y="4466828"/>
            <a:ext cx="0" cy="14478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686050" y="4009628"/>
            <a:ext cx="419100" cy="4191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3" name="Straight Arrow Connector 32"/>
          <p:cNvCxnSpPr>
            <a:stCxn id="21" idx="0"/>
          </p:cNvCxnSpPr>
          <p:nvPr/>
        </p:nvCxnSpPr>
        <p:spPr>
          <a:xfrm flipV="1">
            <a:off x="2895600" y="2257028"/>
            <a:ext cx="2057400" cy="1752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21" idx="4"/>
          </p:cNvCxnSpPr>
          <p:nvPr/>
        </p:nvCxnSpPr>
        <p:spPr>
          <a:xfrm flipH="1" flipV="1">
            <a:off x="2895600" y="4428728"/>
            <a:ext cx="2057400" cy="1219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5029200" y="1676400"/>
            <a:ext cx="3352800" cy="73302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70C0"/>
                </a:solidFill>
                <a:latin typeface="Times New Roman" pitchFamily="18" charset="0"/>
                <a:cs typeface="Times New Roman" pitchFamily="18" charset="0"/>
              </a:rPr>
              <a:t>Chương trình phục vụ ngắt ISR</a:t>
            </a:r>
          </a:p>
        </p:txBody>
      </p:sp>
      <p:sp>
        <p:nvSpPr>
          <p:cNvPr id="30" name="Rounded Rectangle 29"/>
          <p:cNvSpPr/>
          <p:nvPr/>
        </p:nvSpPr>
        <p:spPr>
          <a:xfrm>
            <a:off x="5029200" y="2705100"/>
            <a:ext cx="3352800" cy="4191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prstClr val="black"/>
                </a:solidFill>
                <a:latin typeface="Times New Roman" pitchFamily="18" charset="0"/>
                <a:cs typeface="Times New Roman" pitchFamily="18" charset="0"/>
              </a:rPr>
              <a:t>Lưu trữ thanh ghi cần thiết</a:t>
            </a:r>
          </a:p>
        </p:txBody>
      </p:sp>
      <p:sp>
        <p:nvSpPr>
          <p:cNvPr id="41" name="Rounded Rectangle 40"/>
          <p:cNvSpPr/>
          <p:nvPr/>
        </p:nvSpPr>
        <p:spPr>
          <a:xfrm>
            <a:off x="5029200" y="4724400"/>
            <a:ext cx="3352800" cy="4191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prstClr val="black"/>
                </a:solidFill>
                <a:latin typeface="Times New Roman" pitchFamily="18" charset="0"/>
                <a:cs typeface="Times New Roman" pitchFamily="18" charset="0"/>
              </a:rPr>
              <a:t>Khôi phục các thanh ghi</a:t>
            </a:r>
          </a:p>
        </p:txBody>
      </p:sp>
      <p:sp>
        <p:nvSpPr>
          <p:cNvPr id="42" name="Rounded Rectangle 41"/>
          <p:cNvSpPr/>
          <p:nvPr/>
        </p:nvSpPr>
        <p:spPr>
          <a:xfrm>
            <a:off x="5029200" y="5334000"/>
            <a:ext cx="3352800" cy="723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prstClr val="black"/>
                </a:solidFill>
                <a:latin typeface="Times New Roman" pitchFamily="18" charset="0"/>
                <a:cs typeface="Times New Roman" pitchFamily="18" charset="0"/>
              </a:rPr>
              <a:t>Quay về chương trình chính  IRET</a:t>
            </a:r>
          </a:p>
        </p:txBody>
      </p:sp>
      <p:sp>
        <p:nvSpPr>
          <p:cNvPr id="47" name="Rounded Rectangle 46"/>
          <p:cNvSpPr/>
          <p:nvPr/>
        </p:nvSpPr>
        <p:spPr>
          <a:xfrm>
            <a:off x="5029200" y="3390900"/>
            <a:ext cx="3352800" cy="4191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prstClr val="black"/>
                </a:solidFill>
                <a:latin typeface="Times New Roman" pitchFamily="18" charset="0"/>
                <a:cs typeface="Times New Roman" pitchFamily="18" charset="0"/>
              </a:rPr>
              <a:t>.</a:t>
            </a:r>
          </a:p>
        </p:txBody>
      </p:sp>
      <p:sp>
        <p:nvSpPr>
          <p:cNvPr id="48" name="Rounded Rectangle 47"/>
          <p:cNvSpPr/>
          <p:nvPr/>
        </p:nvSpPr>
        <p:spPr>
          <a:xfrm>
            <a:off x="5029200" y="4000500"/>
            <a:ext cx="3352800" cy="4191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prstClr val="black"/>
                </a:solidFill>
                <a:latin typeface="Times New Roman" pitchFamily="18" charset="0"/>
                <a:cs typeface="Times New Roman" pitchFamily="18" charset="0"/>
              </a:rPr>
              <a:t>.</a:t>
            </a:r>
          </a:p>
        </p:txBody>
      </p:sp>
    </p:spTree>
    <p:extLst>
      <p:ext uri="{BB962C8B-B14F-4D97-AF65-F5344CB8AC3E}">
        <p14:creationId xmlns:p14="http://schemas.microsoft.com/office/powerpoint/2010/main" val="167169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repeatCount="1000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par>
                          <p:cTn id="8" fill="hold">
                            <p:stCondLst>
                              <p:cond delay="10000"/>
                            </p:stCondLst>
                            <p:childTnLst>
                              <p:par>
                                <p:cTn id="9" presetID="10" presetClass="exit" presetSubtype="0" fill="hold" nodeType="afterEffect">
                                  <p:stCondLst>
                                    <p:cond delay="2000"/>
                                  </p:stCondLst>
                                  <p:childTnLst>
                                    <p:animEffect transition="out" filter="fade">
                                      <p:cBhvr>
                                        <p:cTn id="10" dur="500"/>
                                        <p:tgtEl>
                                          <p:spTgt spid="18"/>
                                        </p:tgtEl>
                                      </p:cBhvr>
                                    </p:animEffect>
                                    <p:set>
                                      <p:cBhvr>
                                        <p:cTn id="11" dur="1" fill="hold">
                                          <p:stCondLst>
                                            <p:cond delay="499"/>
                                          </p:stCondLst>
                                        </p:cTn>
                                        <p:tgtEl>
                                          <p:spTgt spid="1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10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2000"/>
                                        <p:tgtEl>
                                          <p:spTgt spid="18"/>
                                        </p:tgtEl>
                                      </p:cBhvr>
                                    </p:animEffect>
                                  </p:childTnLst>
                                </p:cTn>
                              </p:par>
                            </p:childTnLst>
                          </p:cTn>
                        </p:par>
                        <p:par>
                          <p:cTn id="17" fill="hold">
                            <p:stCondLst>
                              <p:cond delay="21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600"/>
                            </p:stCondLst>
                            <p:childTnLst>
                              <p:par>
                                <p:cTn id="22" presetID="22" presetClass="entr" presetSubtype="4"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1000"/>
                                        <p:tgtEl>
                                          <p:spTgt spid="33"/>
                                        </p:tgtEl>
                                      </p:cBhvr>
                                    </p:animEffect>
                                  </p:childTnLst>
                                </p:cTn>
                              </p:par>
                            </p:childTnLst>
                          </p:cTn>
                        </p:par>
                        <p:par>
                          <p:cTn id="25" fill="hold">
                            <p:stCondLst>
                              <p:cond delay="3600"/>
                            </p:stCondLst>
                            <p:childTnLst>
                              <p:par>
                                <p:cTn id="26" presetID="10" presetClass="entr" presetSubtype="0" fill="hold" grpId="0" nodeType="afterEffect">
                                  <p:stCondLst>
                                    <p:cond delay="20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childTnLst>
                                </p:cTn>
                              </p:par>
                            </p:childTnLst>
                          </p:cTn>
                        </p:par>
                        <p:par>
                          <p:cTn id="29" fill="hold">
                            <p:stCondLst>
                              <p:cond delay="6600"/>
                            </p:stCondLst>
                            <p:childTnLst>
                              <p:par>
                                <p:cTn id="30" presetID="10" presetClass="entr" presetSubtype="0" fill="hold" grpId="0" nodeType="afterEffect">
                                  <p:stCondLst>
                                    <p:cond delay="30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par>
                          <p:cTn id="33" fill="hold">
                            <p:stCondLst>
                              <p:cond delay="10100"/>
                            </p:stCondLst>
                            <p:childTnLst>
                              <p:par>
                                <p:cTn id="34" presetID="10" presetClass="entr" presetSubtype="0" fill="hold" grpId="0" nodeType="afterEffect">
                                  <p:stCondLst>
                                    <p:cond delay="200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par>
                          <p:cTn id="37" fill="hold">
                            <p:stCondLst>
                              <p:cond delay="12600"/>
                            </p:stCondLst>
                            <p:childTnLst>
                              <p:par>
                                <p:cTn id="38" presetID="10" presetClass="entr" presetSubtype="0" fill="hold" grpId="0" nodeType="afterEffect">
                                  <p:stCondLst>
                                    <p:cond delay="200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childTnLst>
                          </p:cTn>
                        </p:par>
                        <p:par>
                          <p:cTn id="41" fill="hold">
                            <p:stCondLst>
                              <p:cond delay="15100"/>
                            </p:stCondLst>
                            <p:childTnLst>
                              <p:par>
                                <p:cTn id="42" presetID="10" presetClass="entr" presetSubtype="0" fill="hold" grpId="0" nodeType="afterEffect">
                                  <p:stCondLst>
                                    <p:cond delay="30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par>
                          <p:cTn id="45" fill="hold">
                            <p:stCondLst>
                              <p:cond delay="18600"/>
                            </p:stCondLst>
                            <p:childTnLst>
                              <p:par>
                                <p:cTn id="46" presetID="10" presetClass="entr" presetSubtype="0" fill="hold" grpId="0" nodeType="afterEffect">
                                  <p:stCondLst>
                                    <p:cond delay="500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par>
                          <p:cTn id="49" fill="hold">
                            <p:stCondLst>
                              <p:cond delay="24100"/>
                            </p:stCondLst>
                            <p:childTnLst>
                              <p:par>
                                <p:cTn id="50" presetID="22" presetClass="entr" presetSubtype="4" fill="hold" nodeType="afterEffect">
                                  <p:stCondLst>
                                    <p:cond delay="100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1000"/>
                                        <p:tgtEl>
                                          <p:spTgt spid="36"/>
                                        </p:tgtEl>
                                      </p:cBhvr>
                                    </p:animEffect>
                                  </p:childTnLst>
                                </p:cTn>
                              </p:par>
                            </p:childTnLst>
                          </p:cTn>
                        </p:par>
                        <p:par>
                          <p:cTn id="53" fill="hold">
                            <p:stCondLst>
                              <p:cond delay="26100"/>
                            </p:stCondLst>
                            <p:childTnLst>
                              <p:par>
                                <p:cTn id="54" presetID="22" presetClass="entr" presetSubtype="1" fill="hold" nodeType="afterEffect">
                                  <p:stCondLst>
                                    <p:cond delay="1000"/>
                                  </p:stCondLst>
                                  <p:childTnLst>
                                    <p:set>
                                      <p:cBhvr>
                                        <p:cTn id="55" dur="1" fill="hold">
                                          <p:stCondLst>
                                            <p:cond delay="0"/>
                                          </p:stCondLst>
                                        </p:cTn>
                                        <p:tgtEl>
                                          <p:spTgt spid="32"/>
                                        </p:tgtEl>
                                        <p:attrNameLst>
                                          <p:attrName>style.visibility</p:attrName>
                                        </p:attrNameLst>
                                      </p:cBhvr>
                                      <p:to>
                                        <p:strVal val="visible"/>
                                      </p:to>
                                    </p:set>
                                    <p:animEffect transition="in" filter="wipe(up)">
                                      <p:cBhvr>
                                        <p:cTn id="56"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P spid="30" grpId="0" animBg="1"/>
      <p:bldP spid="41" grpId="0" animBg="1"/>
      <p:bldP spid="42" grpId="0" animBg="1"/>
      <p:bldP spid="47" grpId="0" animBg="1"/>
      <p:bldP spid="48"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505472"/>
            <a:ext cx="6705600" cy="4188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609600" y="176565"/>
            <a:ext cx="8229600" cy="609600"/>
          </a:xfrm>
        </p:spPr>
        <p:txBody>
          <a:bodyPr>
            <a:normAutofit/>
          </a:bodyPr>
          <a:lstStyle/>
          <a:p>
            <a:pPr marL="0" indent="0">
              <a:buNone/>
            </a:pPr>
            <a:r>
              <a:rPr lang="en-US" sz="2800"/>
              <a:t>XỬ LÝ VÀO RA BẰNG NGẮT </a:t>
            </a:r>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259</a:t>
            </a:fld>
            <a:endParaRPr lang="en-US">
              <a:solidFill>
                <a:prstClr val="black">
                  <a:tint val="75000"/>
                </a:prstClr>
              </a:solidFill>
            </a:endParaRPr>
          </a:p>
        </p:txBody>
      </p:sp>
      <p:sp>
        <p:nvSpPr>
          <p:cNvPr id="49" name="Chỗ dành sẵn cho Nội dung 2"/>
          <p:cNvSpPr txBox="1">
            <a:spLocks/>
          </p:cNvSpPr>
          <p:nvPr/>
        </p:nvSpPr>
        <p:spPr>
          <a:xfrm>
            <a:off x="457200" y="1600200"/>
            <a:ext cx="8534400" cy="7139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n-US">
                <a:solidFill>
                  <a:prstClr val="black"/>
                </a:solidFill>
              </a:rPr>
              <a:t>Bảng vector ngắt: 256 phần tử</a:t>
            </a:r>
          </a:p>
        </p:txBody>
      </p:sp>
      <p:sp>
        <p:nvSpPr>
          <p:cNvPr id="6" name="Rectangle 5"/>
          <p:cNvSpPr/>
          <p:nvPr/>
        </p:nvSpPr>
        <p:spPr>
          <a:xfrm>
            <a:off x="4514850" y="1619250"/>
            <a:ext cx="1828800" cy="88622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prstClr val="white"/>
                </a:solidFill>
                <a:latin typeface="Times New Roman" pitchFamily="18" charset="0"/>
                <a:cs typeface="Times New Roman" pitchFamily="18" charset="0"/>
              </a:rPr>
              <a:t>2 byte</a:t>
            </a:r>
          </a:p>
          <a:p>
            <a:pPr algn="ctr"/>
            <a:r>
              <a:rPr lang="en-US" sz="2400">
                <a:solidFill>
                  <a:prstClr val="white"/>
                </a:solidFill>
                <a:latin typeface="Times New Roman" pitchFamily="18" charset="0"/>
                <a:cs typeface="Times New Roman" pitchFamily="18" charset="0"/>
              </a:rPr>
              <a:t>offset</a:t>
            </a:r>
          </a:p>
        </p:txBody>
      </p:sp>
      <p:sp>
        <p:nvSpPr>
          <p:cNvPr id="22" name="Rectangle 21"/>
          <p:cNvSpPr/>
          <p:nvPr/>
        </p:nvSpPr>
        <p:spPr>
          <a:xfrm>
            <a:off x="6343650" y="1619250"/>
            <a:ext cx="1828800" cy="88622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prstClr val="white"/>
                </a:solidFill>
                <a:latin typeface="Times New Roman" pitchFamily="18" charset="0"/>
                <a:cs typeface="Times New Roman" pitchFamily="18" charset="0"/>
              </a:rPr>
              <a:t>2 byte</a:t>
            </a:r>
          </a:p>
          <a:p>
            <a:pPr algn="ctr"/>
            <a:r>
              <a:rPr lang="en-US" sz="2400">
                <a:solidFill>
                  <a:prstClr val="white"/>
                </a:solidFill>
                <a:latin typeface="Times New Roman" pitchFamily="18" charset="0"/>
                <a:cs typeface="Times New Roman" pitchFamily="18" charset="0"/>
              </a:rPr>
              <a:t>Segmen</a:t>
            </a:r>
          </a:p>
        </p:txBody>
      </p:sp>
    </p:spTree>
    <p:extLst>
      <p:ext uri="{BB962C8B-B14F-4D97-AF65-F5344CB8AC3E}">
        <p14:creationId xmlns:p14="http://schemas.microsoft.com/office/powerpoint/2010/main" val="561184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B5E555CF-F041-4271-8D45-46AD1314E530}" type="slidenum">
              <a:rPr lang="en-US"/>
              <a:pPr>
                <a:defRPr/>
              </a:pPr>
              <a:t>26</a:t>
            </a:fld>
            <a:endParaRPr lang="en-US"/>
          </a:p>
        </p:txBody>
      </p:sp>
      <p:sp>
        <p:nvSpPr>
          <p:cNvPr id="6149" name="Rectangle 3"/>
          <p:cNvSpPr>
            <a:spLocks noGrp="1" noChangeArrowheads="1"/>
          </p:cNvSpPr>
          <p:nvPr>
            <p:ph type="body" idx="1"/>
          </p:nvPr>
        </p:nvSpPr>
        <p:spPr>
          <a:xfrm>
            <a:off x="76200" y="1143000"/>
            <a:ext cx="8915400" cy="5562600"/>
          </a:xfrm>
        </p:spPr>
        <p:txBody>
          <a:bodyPr>
            <a:noAutofit/>
          </a:bodyPr>
          <a:lstStyle/>
          <a:p>
            <a:pPr algn="just">
              <a:lnSpc>
                <a:spcPct val="110000"/>
              </a:lnSpc>
              <a:spcBef>
                <a:spcPts val="0"/>
              </a:spcBef>
            </a:pPr>
            <a:endParaRPr lang="en-US" sz="2400" dirty="0">
              <a:latin typeface="Arial" pitchFamily="34" charset="0"/>
              <a:cs typeface="Arial" pitchFamily="34" charset="0"/>
            </a:endParaRPr>
          </a:p>
          <a:p>
            <a:pPr algn="just" eaLnBrk="1" hangingPunct="1">
              <a:lnSpc>
                <a:spcPct val="130000"/>
              </a:lnSpc>
              <a:spcBef>
                <a:spcPts val="0"/>
              </a:spcBef>
            </a:pPr>
            <a:endParaRPr lang="en-US" sz="2600" dirty="0">
              <a:latin typeface="Arial" pitchFamily="34" charset="0"/>
              <a:cs typeface="Arial" pitchFamily="34" charset="0"/>
            </a:endParaRPr>
          </a:p>
        </p:txBody>
      </p:sp>
      <p:sp>
        <p:nvSpPr>
          <p:cNvPr id="8" name="Content Placeholder 2"/>
          <p:cNvSpPr txBox="1">
            <a:spLocks/>
          </p:cNvSpPr>
          <p:nvPr/>
        </p:nvSpPr>
        <p:spPr>
          <a:xfrm>
            <a:off x="887361" y="247710"/>
            <a:ext cx="82296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1.4.1 CÁC THÀNH PHẦN CỦA HĐH</a:t>
            </a:r>
          </a:p>
        </p:txBody>
      </p:sp>
      <p:sp>
        <p:nvSpPr>
          <p:cNvPr id="7" name="Text Box 4"/>
          <p:cNvSpPr txBox="1">
            <a:spLocks noChangeArrowheads="1"/>
          </p:cNvSpPr>
          <p:nvPr/>
        </p:nvSpPr>
        <p:spPr bwMode="auto">
          <a:xfrm>
            <a:off x="2967038" y="685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VNI-Times" pitchFamily="2" charset="0"/>
              </a:defRPr>
            </a:lvl1pPr>
            <a:lvl2pPr marL="742950" indent="-285750" eaLnBrk="0" hangingPunct="0">
              <a:defRPr sz="2400">
                <a:solidFill>
                  <a:schemeClr val="tx1"/>
                </a:solidFill>
                <a:latin typeface="VNI-Times" pitchFamily="2" charset="0"/>
              </a:defRPr>
            </a:lvl2pPr>
            <a:lvl3pPr marL="1143000" indent="-228600" eaLnBrk="0" hangingPunct="0">
              <a:defRPr sz="2400">
                <a:solidFill>
                  <a:schemeClr val="tx1"/>
                </a:solidFill>
                <a:latin typeface="VNI-Times" pitchFamily="2" charset="0"/>
              </a:defRPr>
            </a:lvl3pPr>
            <a:lvl4pPr marL="1600200" indent="-228600" eaLnBrk="0" hangingPunct="0">
              <a:defRPr sz="2400">
                <a:solidFill>
                  <a:schemeClr val="tx1"/>
                </a:solidFill>
                <a:latin typeface="VNI-Times" pitchFamily="2" charset="0"/>
              </a:defRPr>
            </a:lvl4pPr>
            <a:lvl5pPr marL="2057400" indent="-228600" eaLnBrk="0" hangingPunct="0">
              <a:defRPr sz="2400">
                <a:solidFill>
                  <a:schemeClr val="tx1"/>
                </a:solidFill>
                <a:latin typeface="VNI-Times" pitchFamily="2" charset="0"/>
              </a:defRPr>
            </a:lvl5pPr>
            <a:lvl6pPr marL="2514600" indent="-228600" eaLnBrk="0" fontAlgn="base" hangingPunct="0">
              <a:spcBef>
                <a:spcPct val="0"/>
              </a:spcBef>
              <a:spcAft>
                <a:spcPct val="0"/>
              </a:spcAft>
              <a:defRPr sz="2400">
                <a:solidFill>
                  <a:schemeClr val="tx1"/>
                </a:solidFill>
                <a:latin typeface="VNI-Times" pitchFamily="2" charset="0"/>
              </a:defRPr>
            </a:lvl6pPr>
            <a:lvl7pPr marL="2971800" indent="-228600" eaLnBrk="0" fontAlgn="base" hangingPunct="0">
              <a:spcBef>
                <a:spcPct val="0"/>
              </a:spcBef>
              <a:spcAft>
                <a:spcPct val="0"/>
              </a:spcAft>
              <a:defRPr sz="2400">
                <a:solidFill>
                  <a:schemeClr val="tx1"/>
                </a:solidFill>
                <a:latin typeface="VNI-Times" pitchFamily="2" charset="0"/>
              </a:defRPr>
            </a:lvl7pPr>
            <a:lvl8pPr marL="3429000" indent="-228600" eaLnBrk="0" fontAlgn="base" hangingPunct="0">
              <a:spcBef>
                <a:spcPct val="0"/>
              </a:spcBef>
              <a:spcAft>
                <a:spcPct val="0"/>
              </a:spcAft>
              <a:defRPr sz="2400">
                <a:solidFill>
                  <a:schemeClr val="tx1"/>
                </a:solidFill>
                <a:latin typeface="VNI-Times" pitchFamily="2" charset="0"/>
              </a:defRPr>
            </a:lvl8pPr>
            <a:lvl9pPr marL="3886200" indent="-228600" eaLnBrk="0" fontAlgn="base" hangingPunct="0">
              <a:spcBef>
                <a:spcPct val="0"/>
              </a:spcBef>
              <a:spcAft>
                <a:spcPct val="0"/>
              </a:spcAft>
              <a:defRPr sz="2400">
                <a:solidFill>
                  <a:schemeClr val="tx1"/>
                </a:solidFill>
                <a:latin typeface="VNI-Times" pitchFamily="2" charset="0"/>
              </a:defRPr>
            </a:lvl9pPr>
          </a:lstStyle>
          <a:p>
            <a:pPr eaLnBrk="1" hangingPunct="1"/>
            <a:endParaRPr lang="en-US">
              <a:latin typeface="VNI-Univer" pitchFamily="2" charset="0"/>
            </a:endParaRPr>
          </a:p>
        </p:txBody>
      </p:sp>
      <p:grpSp>
        <p:nvGrpSpPr>
          <p:cNvPr id="9" name="Group 15"/>
          <p:cNvGrpSpPr>
            <a:grpSpLocks/>
          </p:cNvGrpSpPr>
          <p:nvPr/>
        </p:nvGrpSpPr>
        <p:grpSpPr bwMode="auto">
          <a:xfrm>
            <a:off x="1128805" y="1775973"/>
            <a:ext cx="7329974" cy="3250606"/>
            <a:chOff x="391" y="1533"/>
            <a:chExt cx="4296" cy="1563"/>
          </a:xfrm>
        </p:grpSpPr>
        <p:sp>
          <p:nvSpPr>
            <p:cNvPr id="10" name="Text Box 7"/>
            <p:cNvSpPr txBox="1">
              <a:spLocks noChangeArrowheads="1"/>
            </p:cNvSpPr>
            <p:nvPr/>
          </p:nvSpPr>
          <p:spPr bwMode="auto">
            <a:xfrm>
              <a:off x="391" y="1540"/>
              <a:ext cx="1384" cy="222"/>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VNI-Times" pitchFamily="2" charset="0"/>
                </a:defRPr>
              </a:lvl1pPr>
              <a:lvl2pPr marL="742950" indent="-285750" eaLnBrk="0" hangingPunct="0">
                <a:defRPr sz="2400">
                  <a:solidFill>
                    <a:schemeClr val="tx1"/>
                  </a:solidFill>
                  <a:latin typeface="VNI-Times" pitchFamily="2" charset="0"/>
                </a:defRPr>
              </a:lvl2pPr>
              <a:lvl3pPr marL="1143000" indent="-228600" eaLnBrk="0" hangingPunct="0">
                <a:defRPr sz="2400">
                  <a:solidFill>
                    <a:schemeClr val="tx1"/>
                  </a:solidFill>
                  <a:latin typeface="VNI-Times" pitchFamily="2" charset="0"/>
                </a:defRPr>
              </a:lvl3pPr>
              <a:lvl4pPr marL="1600200" indent="-228600" eaLnBrk="0" hangingPunct="0">
                <a:defRPr sz="2400">
                  <a:solidFill>
                    <a:schemeClr val="tx1"/>
                  </a:solidFill>
                  <a:latin typeface="VNI-Times" pitchFamily="2" charset="0"/>
                </a:defRPr>
              </a:lvl4pPr>
              <a:lvl5pPr marL="2057400" indent="-228600" eaLnBrk="0" hangingPunct="0">
                <a:defRPr sz="2400">
                  <a:solidFill>
                    <a:schemeClr val="tx1"/>
                  </a:solidFill>
                  <a:latin typeface="VNI-Times" pitchFamily="2" charset="0"/>
                </a:defRPr>
              </a:lvl5pPr>
              <a:lvl6pPr marL="2514600" indent="-228600" eaLnBrk="0" fontAlgn="base" hangingPunct="0">
                <a:spcBef>
                  <a:spcPct val="0"/>
                </a:spcBef>
                <a:spcAft>
                  <a:spcPct val="0"/>
                </a:spcAft>
                <a:defRPr sz="2400">
                  <a:solidFill>
                    <a:schemeClr val="tx1"/>
                  </a:solidFill>
                  <a:latin typeface="VNI-Times" pitchFamily="2" charset="0"/>
                </a:defRPr>
              </a:lvl6pPr>
              <a:lvl7pPr marL="2971800" indent="-228600" eaLnBrk="0" fontAlgn="base" hangingPunct="0">
                <a:spcBef>
                  <a:spcPct val="0"/>
                </a:spcBef>
                <a:spcAft>
                  <a:spcPct val="0"/>
                </a:spcAft>
                <a:defRPr sz="2400">
                  <a:solidFill>
                    <a:schemeClr val="tx1"/>
                  </a:solidFill>
                  <a:latin typeface="VNI-Times" pitchFamily="2" charset="0"/>
                </a:defRPr>
              </a:lvl7pPr>
              <a:lvl8pPr marL="3429000" indent="-228600" eaLnBrk="0" fontAlgn="base" hangingPunct="0">
                <a:spcBef>
                  <a:spcPct val="0"/>
                </a:spcBef>
                <a:spcAft>
                  <a:spcPct val="0"/>
                </a:spcAft>
                <a:defRPr sz="2400">
                  <a:solidFill>
                    <a:schemeClr val="tx1"/>
                  </a:solidFill>
                  <a:latin typeface="VNI-Times" pitchFamily="2" charset="0"/>
                </a:defRPr>
              </a:lvl8pPr>
              <a:lvl9pPr marL="3886200" indent="-228600" eaLnBrk="0" fontAlgn="base" hangingPunct="0">
                <a:spcBef>
                  <a:spcPct val="0"/>
                </a:spcBef>
                <a:spcAft>
                  <a:spcPct val="0"/>
                </a:spcAft>
                <a:defRPr sz="2400">
                  <a:solidFill>
                    <a:schemeClr val="tx1"/>
                  </a:solidFill>
                  <a:latin typeface="VNI-Times" pitchFamily="2" charset="0"/>
                </a:defRPr>
              </a:lvl9pPr>
            </a:lstStyle>
            <a:p>
              <a:pPr algn="ctr" eaLnBrk="1" hangingPunct="1"/>
              <a:r>
                <a:rPr lang="vi-VN" dirty="0">
                  <a:latin typeface="Times New Roman" pitchFamily="18" charset="0"/>
                  <a:cs typeface="Times New Roman" pitchFamily="18" charset="0"/>
                </a:rPr>
                <a:t>Quản lý tiến trình</a:t>
              </a:r>
              <a:endParaRPr lang="en-US" dirty="0">
                <a:latin typeface="Times New Roman" pitchFamily="18" charset="0"/>
                <a:cs typeface="Times New Roman" pitchFamily="18" charset="0"/>
              </a:endParaRPr>
            </a:p>
          </p:txBody>
        </p:sp>
        <p:sp>
          <p:nvSpPr>
            <p:cNvPr id="11" name="Text Box 8"/>
            <p:cNvSpPr txBox="1">
              <a:spLocks noChangeArrowheads="1"/>
            </p:cNvSpPr>
            <p:nvPr/>
          </p:nvSpPr>
          <p:spPr bwMode="auto">
            <a:xfrm>
              <a:off x="2990" y="1533"/>
              <a:ext cx="1676" cy="22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VNI-Times" pitchFamily="2" charset="0"/>
                </a:defRPr>
              </a:lvl1pPr>
              <a:lvl2pPr marL="742950" indent="-285750" eaLnBrk="0" hangingPunct="0">
                <a:defRPr sz="2400">
                  <a:solidFill>
                    <a:schemeClr val="tx1"/>
                  </a:solidFill>
                  <a:latin typeface="VNI-Times" pitchFamily="2" charset="0"/>
                </a:defRPr>
              </a:lvl2pPr>
              <a:lvl3pPr marL="1143000" indent="-228600" eaLnBrk="0" hangingPunct="0">
                <a:defRPr sz="2400">
                  <a:solidFill>
                    <a:schemeClr val="tx1"/>
                  </a:solidFill>
                  <a:latin typeface="VNI-Times" pitchFamily="2" charset="0"/>
                </a:defRPr>
              </a:lvl3pPr>
              <a:lvl4pPr marL="1600200" indent="-228600" eaLnBrk="0" hangingPunct="0">
                <a:defRPr sz="2400">
                  <a:solidFill>
                    <a:schemeClr val="tx1"/>
                  </a:solidFill>
                  <a:latin typeface="VNI-Times" pitchFamily="2" charset="0"/>
                </a:defRPr>
              </a:lvl4pPr>
              <a:lvl5pPr marL="2057400" indent="-228600" eaLnBrk="0" hangingPunct="0">
                <a:defRPr sz="2400">
                  <a:solidFill>
                    <a:schemeClr val="tx1"/>
                  </a:solidFill>
                  <a:latin typeface="VNI-Times" pitchFamily="2" charset="0"/>
                </a:defRPr>
              </a:lvl5pPr>
              <a:lvl6pPr marL="2514600" indent="-228600" eaLnBrk="0" fontAlgn="base" hangingPunct="0">
                <a:spcBef>
                  <a:spcPct val="0"/>
                </a:spcBef>
                <a:spcAft>
                  <a:spcPct val="0"/>
                </a:spcAft>
                <a:defRPr sz="2400">
                  <a:solidFill>
                    <a:schemeClr val="tx1"/>
                  </a:solidFill>
                  <a:latin typeface="VNI-Times" pitchFamily="2" charset="0"/>
                </a:defRPr>
              </a:lvl6pPr>
              <a:lvl7pPr marL="2971800" indent="-228600" eaLnBrk="0" fontAlgn="base" hangingPunct="0">
                <a:spcBef>
                  <a:spcPct val="0"/>
                </a:spcBef>
                <a:spcAft>
                  <a:spcPct val="0"/>
                </a:spcAft>
                <a:defRPr sz="2400">
                  <a:solidFill>
                    <a:schemeClr val="tx1"/>
                  </a:solidFill>
                  <a:latin typeface="VNI-Times" pitchFamily="2" charset="0"/>
                </a:defRPr>
              </a:lvl7pPr>
              <a:lvl8pPr marL="3429000" indent="-228600" eaLnBrk="0" fontAlgn="base" hangingPunct="0">
                <a:spcBef>
                  <a:spcPct val="0"/>
                </a:spcBef>
                <a:spcAft>
                  <a:spcPct val="0"/>
                </a:spcAft>
                <a:defRPr sz="2400">
                  <a:solidFill>
                    <a:schemeClr val="tx1"/>
                  </a:solidFill>
                  <a:latin typeface="VNI-Times" pitchFamily="2" charset="0"/>
                </a:defRPr>
              </a:lvl8pPr>
              <a:lvl9pPr marL="3886200" indent="-228600" eaLnBrk="0" fontAlgn="base" hangingPunct="0">
                <a:spcBef>
                  <a:spcPct val="0"/>
                </a:spcBef>
                <a:spcAft>
                  <a:spcPct val="0"/>
                </a:spcAft>
                <a:defRPr sz="2400">
                  <a:solidFill>
                    <a:schemeClr val="tx1"/>
                  </a:solidFill>
                  <a:latin typeface="VNI-Times" pitchFamily="2" charset="0"/>
                </a:defRPr>
              </a:lvl9pPr>
            </a:lstStyle>
            <a:p>
              <a:pPr algn="ctr" eaLnBrk="1" hangingPunct="1"/>
              <a:r>
                <a:rPr lang="vi-VN" dirty="0">
                  <a:latin typeface="Times New Roman" pitchFamily="18" charset="0"/>
                  <a:cs typeface="Times New Roman" pitchFamily="18" charset="0"/>
                </a:rPr>
                <a:t>Quản lý bộ nhớ chính</a:t>
              </a:r>
              <a:endParaRPr lang="en-US" dirty="0">
                <a:latin typeface="Times New Roman" pitchFamily="18" charset="0"/>
                <a:cs typeface="Times New Roman" pitchFamily="18" charset="0"/>
              </a:endParaRPr>
            </a:p>
          </p:txBody>
        </p:sp>
        <p:sp>
          <p:nvSpPr>
            <p:cNvPr id="12" name="Text Box 9"/>
            <p:cNvSpPr txBox="1">
              <a:spLocks noChangeArrowheads="1"/>
            </p:cNvSpPr>
            <p:nvPr/>
          </p:nvSpPr>
          <p:spPr bwMode="auto">
            <a:xfrm>
              <a:off x="2581" y="1988"/>
              <a:ext cx="2106" cy="222"/>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VNI-Times" pitchFamily="2" charset="0"/>
                </a:defRPr>
              </a:lvl1pPr>
              <a:lvl2pPr marL="742950" indent="-285750" eaLnBrk="0" hangingPunct="0">
                <a:defRPr sz="2400">
                  <a:solidFill>
                    <a:schemeClr val="tx1"/>
                  </a:solidFill>
                  <a:latin typeface="VNI-Times" pitchFamily="2" charset="0"/>
                </a:defRPr>
              </a:lvl2pPr>
              <a:lvl3pPr marL="1143000" indent="-228600" eaLnBrk="0" hangingPunct="0">
                <a:defRPr sz="2400">
                  <a:solidFill>
                    <a:schemeClr val="tx1"/>
                  </a:solidFill>
                  <a:latin typeface="VNI-Times" pitchFamily="2" charset="0"/>
                </a:defRPr>
              </a:lvl3pPr>
              <a:lvl4pPr marL="1600200" indent="-228600" eaLnBrk="0" hangingPunct="0">
                <a:defRPr sz="2400">
                  <a:solidFill>
                    <a:schemeClr val="tx1"/>
                  </a:solidFill>
                  <a:latin typeface="VNI-Times" pitchFamily="2" charset="0"/>
                </a:defRPr>
              </a:lvl4pPr>
              <a:lvl5pPr marL="2057400" indent="-228600" eaLnBrk="0" hangingPunct="0">
                <a:defRPr sz="2400">
                  <a:solidFill>
                    <a:schemeClr val="tx1"/>
                  </a:solidFill>
                  <a:latin typeface="VNI-Times" pitchFamily="2" charset="0"/>
                </a:defRPr>
              </a:lvl5pPr>
              <a:lvl6pPr marL="2514600" indent="-228600" eaLnBrk="0" fontAlgn="base" hangingPunct="0">
                <a:spcBef>
                  <a:spcPct val="0"/>
                </a:spcBef>
                <a:spcAft>
                  <a:spcPct val="0"/>
                </a:spcAft>
                <a:defRPr sz="2400">
                  <a:solidFill>
                    <a:schemeClr val="tx1"/>
                  </a:solidFill>
                  <a:latin typeface="VNI-Times" pitchFamily="2" charset="0"/>
                </a:defRPr>
              </a:lvl6pPr>
              <a:lvl7pPr marL="2971800" indent="-228600" eaLnBrk="0" fontAlgn="base" hangingPunct="0">
                <a:spcBef>
                  <a:spcPct val="0"/>
                </a:spcBef>
                <a:spcAft>
                  <a:spcPct val="0"/>
                </a:spcAft>
                <a:defRPr sz="2400">
                  <a:solidFill>
                    <a:schemeClr val="tx1"/>
                  </a:solidFill>
                  <a:latin typeface="VNI-Times" pitchFamily="2" charset="0"/>
                </a:defRPr>
              </a:lvl7pPr>
              <a:lvl8pPr marL="3429000" indent="-228600" eaLnBrk="0" fontAlgn="base" hangingPunct="0">
                <a:spcBef>
                  <a:spcPct val="0"/>
                </a:spcBef>
                <a:spcAft>
                  <a:spcPct val="0"/>
                </a:spcAft>
                <a:defRPr sz="2400">
                  <a:solidFill>
                    <a:schemeClr val="tx1"/>
                  </a:solidFill>
                  <a:latin typeface="VNI-Times" pitchFamily="2" charset="0"/>
                </a:defRPr>
              </a:lvl8pPr>
              <a:lvl9pPr marL="3886200" indent="-228600" eaLnBrk="0" fontAlgn="base" hangingPunct="0">
                <a:spcBef>
                  <a:spcPct val="0"/>
                </a:spcBef>
                <a:spcAft>
                  <a:spcPct val="0"/>
                </a:spcAft>
                <a:defRPr sz="2400">
                  <a:solidFill>
                    <a:schemeClr val="tx1"/>
                  </a:solidFill>
                  <a:latin typeface="VNI-Times" pitchFamily="2" charset="0"/>
                </a:defRPr>
              </a:lvl9pPr>
            </a:lstStyle>
            <a:p>
              <a:pPr algn="ctr" eaLnBrk="1" hangingPunct="1"/>
              <a:r>
                <a:rPr lang="vi-VN" dirty="0">
                  <a:latin typeface="Times New Roman" pitchFamily="18" charset="0"/>
                  <a:cs typeface="Times New Roman" pitchFamily="18" charset="0"/>
                </a:rPr>
                <a:t>Quản lý hệ thống nhập/xuất</a:t>
              </a:r>
              <a:endParaRPr lang="en-US" dirty="0">
                <a:latin typeface="Times New Roman" pitchFamily="18" charset="0"/>
                <a:cs typeface="Times New Roman" pitchFamily="18" charset="0"/>
              </a:endParaRPr>
            </a:p>
          </p:txBody>
        </p:sp>
        <p:sp>
          <p:nvSpPr>
            <p:cNvPr id="13" name="Text Box 10"/>
            <p:cNvSpPr txBox="1">
              <a:spLocks noChangeArrowheads="1"/>
            </p:cNvSpPr>
            <p:nvPr/>
          </p:nvSpPr>
          <p:spPr bwMode="auto">
            <a:xfrm>
              <a:off x="399" y="2430"/>
              <a:ext cx="1547" cy="22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VNI-Times" pitchFamily="2" charset="0"/>
                </a:defRPr>
              </a:lvl1pPr>
              <a:lvl2pPr marL="742950" indent="-285750" eaLnBrk="0" hangingPunct="0">
                <a:defRPr sz="2400">
                  <a:solidFill>
                    <a:schemeClr val="tx1"/>
                  </a:solidFill>
                  <a:latin typeface="VNI-Times" pitchFamily="2" charset="0"/>
                </a:defRPr>
              </a:lvl2pPr>
              <a:lvl3pPr marL="1143000" indent="-228600" eaLnBrk="0" hangingPunct="0">
                <a:defRPr sz="2400">
                  <a:solidFill>
                    <a:schemeClr val="tx1"/>
                  </a:solidFill>
                  <a:latin typeface="VNI-Times" pitchFamily="2" charset="0"/>
                </a:defRPr>
              </a:lvl3pPr>
              <a:lvl4pPr marL="1600200" indent="-228600" eaLnBrk="0" hangingPunct="0">
                <a:defRPr sz="2400">
                  <a:solidFill>
                    <a:schemeClr val="tx1"/>
                  </a:solidFill>
                  <a:latin typeface="VNI-Times" pitchFamily="2" charset="0"/>
                </a:defRPr>
              </a:lvl4pPr>
              <a:lvl5pPr marL="2057400" indent="-228600" eaLnBrk="0" hangingPunct="0">
                <a:defRPr sz="2400">
                  <a:solidFill>
                    <a:schemeClr val="tx1"/>
                  </a:solidFill>
                  <a:latin typeface="VNI-Times" pitchFamily="2" charset="0"/>
                </a:defRPr>
              </a:lvl5pPr>
              <a:lvl6pPr marL="2514600" indent="-228600" eaLnBrk="0" fontAlgn="base" hangingPunct="0">
                <a:spcBef>
                  <a:spcPct val="0"/>
                </a:spcBef>
                <a:spcAft>
                  <a:spcPct val="0"/>
                </a:spcAft>
                <a:defRPr sz="2400">
                  <a:solidFill>
                    <a:schemeClr val="tx1"/>
                  </a:solidFill>
                  <a:latin typeface="VNI-Times" pitchFamily="2" charset="0"/>
                </a:defRPr>
              </a:lvl6pPr>
              <a:lvl7pPr marL="2971800" indent="-228600" eaLnBrk="0" fontAlgn="base" hangingPunct="0">
                <a:spcBef>
                  <a:spcPct val="0"/>
                </a:spcBef>
                <a:spcAft>
                  <a:spcPct val="0"/>
                </a:spcAft>
                <a:defRPr sz="2400">
                  <a:solidFill>
                    <a:schemeClr val="tx1"/>
                  </a:solidFill>
                  <a:latin typeface="VNI-Times" pitchFamily="2" charset="0"/>
                </a:defRPr>
              </a:lvl7pPr>
              <a:lvl8pPr marL="3429000" indent="-228600" eaLnBrk="0" fontAlgn="base" hangingPunct="0">
                <a:spcBef>
                  <a:spcPct val="0"/>
                </a:spcBef>
                <a:spcAft>
                  <a:spcPct val="0"/>
                </a:spcAft>
                <a:defRPr sz="2400">
                  <a:solidFill>
                    <a:schemeClr val="tx1"/>
                  </a:solidFill>
                  <a:latin typeface="VNI-Times" pitchFamily="2" charset="0"/>
                </a:defRPr>
              </a:lvl8pPr>
              <a:lvl9pPr marL="3886200" indent="-228600" eaLnBrk="0" fontAlgn="base" hangingPunct="0">
                <a:spcBef>
                  <a:spcPct val="0"/>
                </a:spcBef>
                <a:spcAft>
                  <a:spcPct val="0"/>
                </a:spcAft>
                <a:defRPr sz="2400">
                  <a:solidFill>
                    <a:schemeClr val="tx1"/>
                  </a:solidFill>
                  <a:latin typeface="VNI-Times" pitchFamily="2" charset="0"/>
                </a:defRPr>
              </a:lvl9pPr>
            </a:lstStyle>
            <a:p>
              <a:pPr algn="ctr" eaLnBrk="1" hangingPunct="1"/>
              <a:r>
                <a:rPr lang="vi-VN" dirty="0">
                  <a:latin typeface="Times New Roman" pitchFamily="18" charset="0"/>
                  <a:cs typeface="Times New Roman" pitchFamily="18" charset="0"/>
                </a:rPr>
                <a:t>Quản lý bộ nhớ phụ</a:t>
              </a:r>
              <a:endParaRPr lang="en-US" dirty="0">
                <a:latin typeface="Times New Roman" pitchFamily="18" charset="0"/>
                <a:cs typeface="Times New Roman" pitchFamily="18" charset="0"/>
              </a:endParaRPr>
            </a:p>
          </p:txBody>
        </p:sp>
        <p:sp>
          <p:nvSpPr>
            <p:cNvPr id="14" name="Text Box 11"/>
            <p:cNvSpPr txBox="1">
              <a:spLocks noChangeArrowheads="1"/>
            </p:cNvSpPr>
            <p:nvPr/>
          </p:nvSpPr>
          <p:spPr bwMode="auto">
            <a:xfrm>
              <a:off x="399" y="1988"/>
              <a:ext cx="1184" cy="222"/>
            </a:xfrm>
            <a:prstGeom prst="rect">
              <a:avLst/>
            </a:prstGeom>
            <a:noFill/>
            <a:ln w="9525">
              <a:solidFill>
                <a:srgbClr val="99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VNI-Times" pitchFamily="2" charset="0"/>
                </a:defRPr>
              </a:lvl1pPr>
              <a:lvl2pPr marL="742950" indent="-285750" eaLnBrk="0" hangingPunct="0">
                <a:defRPr sz="2400">
                  <a:solidFill>
                    <a:schemeClr val="tx1"/>
                  </a:solidFill>
                  <a:latin typeface="VNI-Times" pitchFamily="2" charset="0"/>
                </a:defRPr>
              </a:lvl2pPr>
              <a:lvl3pPr marL="1143000" indent="-228600" eaLnBrk="0" hangingPunct="0">
                <a:defRPr sz="2400">
                  <a:solidFill>
                    <a:schemeClr val="tx1"/>
                  </a:solidFill>
                  <a:latin typeface="VNI-Times" pitchFamily="2" charset="0"/>
                </a:defRPr>
              </a:lvl3pPr>
              <a:lvl4pPr marL="1600200" indent="-228600" eaLnBrk="0" hangingPunct="0">
                <a:defRPr sz="2400">
                  <a:solidFill>
                    <a:schemeClr val="tx1"/>
                  </a:solidFill>
                  <a:latin typeface="VNI-Times" pitchFamily="2" charset="0"/>
                </a:defRPr>
              </a:lvl4pPr>
              <a:lvl5pPr marL="2057400" indent="-228600" eaLnBrk="0" hangingPunct="0">
                <a:defRPr sz="2400">
                  <a:solidFill>
                    <a:schemeClr val="tx1"/>
                  </a:solidFill>
                  <a:latin typeface="VNI-Times" pitchFamily="2" charset="0"/>
                </a:defRPr>
              </a:lvl5pPr>
              <a:lvl6pPr marL="2514600" indent="-228600" eaLnBrk="0" fontAlgn="base" hangingPunct="0">
                <a:spcBef>
                  <a:spcPct val="0"/>
                </a:spcBef>
                <a:spcAft>
                  <a:spcPct val="0"/>
                </a:spcAft>
                <a:defRPr sz="2400">
                  <a:solidFill>
                    <a:schemeClr val="tx1"/>
                  </a:solidFill>
                  <a:latin typeface="VNI-Times" pitchFamily="2" charset="0"/>
                </a:defRPr>
              </a:lvl6pPr>
              <a:lvl7pPr marL="2971800" indent="-228600" eaLnBrk="0" fontAlgn="base" hangingPunct="0">
                <a:spcBef>
                  <a:spcPct val="0"/>
                </a:spcBef>
                <a:spcAft>
                  <a:spcPct val="0"/>
                </a:spcAft>
                <a:defRPr sz="2400">
                  <a:solidFill>
                    <a:schemeClr val="tx1"/>
                  </a:solidFill>
                  <a:latin typeface="VNI-Times" pitchFamily="2" charset="0"/>
                </a:defRPr>
              </a:lvl7pPr>
              <a:lvl8pPr marL="3429000" indent="-228600" eaLnBrk="0" fontAlgn="base" hangingPunct="0">
                <a:spcBef>
                  <a:spcPct val="0"/>
                </a:spcBef>
                <a:spcAft>
                  <a:spcPct val="0"/>
                </a:spcAft>
                <a:defRPr sz="2400">
                  <a:solidFill>
                    <a:schemeClr val="tx1"/>
                  </a:solidFill>
                  <a:latin typeface="VNI-Times" pitchFamily="2" charset="0"/>
                </a:defRPr>
              </a:lvl8pPr>
              <a:lvl9pPr marL="3886200" indent="-228600" eaLnBrk="0" fontAlgn="base" hangingPunct="0">
                <a:spcBef>
                  <a:spcPct val="0"/>
                </a:spcBef>
                <a:spcAft>
                  <a:spcPct val="0"/>
                </a:spcAft>
                <a:defRPr sz="2400">
                  <a:solidFill>
                    <a:schemeClr val="tx1"/>
                  </a:solidFill>
                  <a:latin typeface="VNI-Times" pitchFamily="2" charset="0"/>
                </a:defRPr>
              </a:lvl9pPr>
            </a:lstStyle>
            <a:p>
              <a:pPr algn="ctr" eaLnBrk="1" hangingPunct="1"/>
              <a:r>
                <a:rPr lang="vi-VN" dirty="0">
                  <a:latin typeface="Times New Roman" pitchFamily="18" charset="0"/>
                  <a:cs typeface="Times New Roman" pitchFamily="18" charset="0"/>
                </a:rPr>
                <a:t>Quản lý tập tin</a:t>
              </a:r>
              <a:endParaRPr lang="en-US" dirty="0">
                <a:latin typeface="Times New Roman" pitchFamily="18" charset="0"/>
                <a:cs typeface="Times New Roman" pitchFamily="18" charset="0"/>
              </a:endParaRPr>
            </a:p>
          </p:txBody>
        </p:sp>
        <p:sp>
          <p:nvSpPr>
            <p:cNvPr id="15" name="Text Box 12"/>
            <p:cNvSpPr txBox="1">
              <a:spLocks noChangeArrowheads="1"/>
            </p:cNvSpPr>
            <p:nvPr/>
          </p:nvSpPr>
          <p:spPr bwMode="auto">
            <a:xfrm>
              <a:off x="399" y="2874"/>
              <a:ext cx="1295" cy="222"/>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VNI-Times" pitchFamily="2" charset="0"/>
                </a:defRPr>
              </a:lvl1pPr>
              <a:lvl2pPr marL="742950" indent="-285750" eaLnBrk="0" hangingPunct="0">
                <a:defRPr sz="2400">
                  <a:solidFill>
                    <a:schemeClr val="tx1"/>
                  </a:solidFill>
                  <a:latin typeface="VNI-Times" pitchFamily="2" charset="0"/>
                </a:defRPr>
              </a:lvl2pPr>
              <a:lvl3pPr marL="1143000" indent="-228600" eaLnBrk="0" hangingPunct="0">
                <a:defRPr sz="2400">
                  <a:solidFill>
                    <a:schemeClr val="tx1"/>
                  </a:solidFill>
                  <a:latin typeface="VNI-Times" pitchFamily="2" charset="0"/>
                </a:defRPr>
              </a:lvl3pPr>
              <a:lvl4pPr marL="1600200" indent="-228600" eaLnBrk="0" hangingPunct="0">
                <a:defRPr sz="2400">
                  <a:solidFill>
                    <a:schemeClr val="tx1"/>
                  </a:solidFill>
                  <a:latin typeface="VNI-Times" pitchFamily="2" charset="0"/>
                </a:defRPr>
              </a:lvl4pPr>
              <a:lvl5pPr marL="2057400" indent="-228600" eaLnBrk="0" hangingPunct="0">
                <a:defRPr sz="2400">
                  <a:solidFill>
                    <a:schemeClr val="tx1"/>
                  </a:solidFill>
                  <a:latin typeface="VNI-Times" pitchFamily="2" charset="0"/>
                </a:defRPr>
              </a:lvl5pPr>
              <a:lvl6pPr marL="2514600" indent="-228600" eaLnBrk="0" fontAlgn="base" hangingPunct="0">
                <a:spcBef>
                  <a:spcPct val="0"/>
                </a:spcBef>
                <a:spcAft>
                  <a:spcPct val="0"/>
                </a:spcAft>
                <a:defRPr sz="2400">
                  <a:solidFill>
                    <a:schemeClr val="tx1"/>
                  </a:solidFill>
                  <a:latin typeface="VNI-Times" pitchFamily="2" charset="0"/>
                </a:defRPr>
              </a:lvl6pPr>
              <a:lvl7pPr marL="2971800" indent="-228600" eaLnBrk="0" fontAlgn="base" hangingPunct="0">
                <a:spcBef>
                  <a:spcPct val="0"/>
                </a:spcBef>
                <a:spcAft>
                  <a:spcPct val="0"/>
                </a:spcAft>
                <a:defRPr sz="2400">
                  <a:solidFill>
                    <a:schemeClr val="tx1"/>
                  </a:solidFill>
                  <a:latin typeface="VNI-Times" pitchFamily="2" charset="0"/>
                </a:defRPr>
              </a:lvl7pPr>
              <a:lvl8pPr marL="3429000" indent="-228600" eaLnBrk="0" fontAlgn="base" hangingPunct="0">
                <a:spcBef>
                  <a:spcPct val="0"/>
                </a:spcBef>
                <a:spcAft>
                  <a:spcPct val="0"/>
                </a:spcAft>
                <a:defRPr sz="2400">
                  <a:solidFill>
                    <a:schemeClr val="tx1"/>
                  </a:solidFill>
                  <a:latin typeface="VNI-Times" pitchFamily="2" charset="0"/>
                </a:defRPr>
              </a:lvl8pPr>
              <a:lvl9pPr marL="3886200" indent="-228600" eaLnBrk="0" fontAlgn="base" hangingPunct="0">
                <a:spcBef>
                  <a:spcPct val="0"/>
                </a:spcBef>
                <a:spcAft>
                  <a:spcPct val="0"/>
                </a:spcAft>
                <a:defRPr sz="2400">
                  <a:solidFill>
                    <a:schemeClr val="tx1"/>
                  </a:solidFill>
                  <a:latin typeface="VNI-Times" pitchFamily="2" charset="0"/>
                </a:defRPr>
              </a:lvl9pPr>
            </a:lstStyle>
            <a:p>
              <a:pPr algn="ctr" eaLnBrk="1" hangingPunct="1"/>
              <a:r>
                <a:rPr lang="vi-VN" dirty="0">
                  <a:latin typeface="Times New Roman" pitchFamily="18" charset="0"/>
                  <a:cs typeface="Times New Roman" pitchFamily="18" charset="0"/>
                </a:rPr>
                <a:t>Hệ thống bảo vệ</a:t>
              </a:r>
              <a:endParaRPr lang="en-US" dirty="0">
                <a:latin typeface="Times New Roman" pitchFamily="18" charset="0"/>
                <a:cs typeface="Times New Roman" pitchFamily="18" charset="0"/>
              </a:endParaRPr>
            </a:p>
          </p:txBody>
        </p:sp>
        <p:sp>
          <p:nvSpPr>
            <p:cNvPr id="16" name="Text Box 13"/>
            <p:cNvSpPr txBox="1">
              <a:spLocks noChangeArrowheads="1"/>
            </p:cNvSpPr>
            <p:nvPr/>
          </p:nvSpPr>
          <p:spPr bwMode="auto">
            <a:xfrm>
              <a:off x="3377" y="2417"/>
              <a:ext cx="1310" cy="222"/>
            </a:xfrm>
            <a:prstGeom prst="rect">
              <a:avLst/>
            </a:prstGeom>
            <a:noFill/>
            <a:ln w="9525">
              <a:solidFill>
                <a:srgbClr val="FF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VNI-Times" pitchFamily="2" charset="0"/>
                </a:defRPr>
              </a:lvl1pPr>
              <a:lvl2pPr marL="742950" indent="-285750" eaLnBrk="0" hangingPunct="0">
                <a:defRPr sz="2400">
                  <a:solidFill>
                    <a:schemeClr val="tx1"/>
                  </a:solidFill>
                  <a:latin typeface="VNI-Times" pitchFamily="2" charset="0"/>
                </a:defRPr>
              </a:lvl2pPr>
              <a:lvl3pPr marL="1143000" indent="-228600" eaLnBrk="0" hangingPunct="0">
                <a:defRPr sz="2400">
                  <a:solidFill>
                    <a:schemeClr val="tx1"/>
                  </a:solidFill>
                  <a:latin typeface="VNI-Times" pitchFamily="2" charset="0"/>
                </a:defRPr>
              </a:lvl3pPr>
              <a:lvl4pPr marL="1600200" indent="-228600" eaLnBrk="0" hangingPunct="0">
                <a:defRPr sz="2400">
                  <a:solidFill>
                    <a:schemeClr val="tx1"/>
                  </a:solidFill>
                  <a:latin typeface="VNI-Times" pitchFamily="2" charset="0"/>
                </a:defRPr>
              </a:lvl4pPr>
              <a:lvl5pPr marL="2057400" indent="-228600" eaLnBrk="0" hangingPunct="0">
                <a:defRPr sz="2400">
                  <a:solidFill>
                    <a:schemeClr val="tx1"/>
                  </a:solidFill>
                  <a:latin typeface="VNI-Times" pitchFamily="2" charset="0"/>
                </a:defRPr>
              </a:lvl5pPr>
              <a:lvl6pPr marL="2514600" indent="-228600" eaLnBrk="0" fontAlgn="base" hangingPunct="0">
                <a:spcBef>
                  <a:spcPct val="0"/>
                </a:spcBef>
                <a:spcAft>
                  <a:spcPct val="0"/>
                </a:spcAft>
                <a:defRPr sz="2400">
                  <a:solidFill>
                    <a:schemeClr val="tx1"/>
                  </a:solidFill>
                  <a:latin typeface="VNI-Times" pitchFamily="2" charset="0"/>
                </a:defRPr>
              </a:lvl6pPr>
              <a:lvl7pPr marL="2971800" indent="-228600" eaLnBrk="0" fontAlgn="base" hangingPunct="0">
                <a:spcBef>
                  <a:spcPct val="0"/>
                </a:spcBef>
                <a:spcAft>
                  <a:spcPct val="0"/>
                </a:spcAft>
                <a:defRPr sz="2400">
                  <a:solidFill>
                    <a:schemeClr val="tx1"/>
                  </a:solidFill>
                  <a:latin typeface="VNI-Times" pitchFamily="2" charset="0"/>
                </a:defRPr>
              </a:lvl7pPr>
              <a:lvl8pPr marL="3429000" indent="-228600" eaLnBrk="0" fontAlgn="base" hangingPunct="0">
                <a:spcBef>
                  <a:spcPct val="0"/>
                </a:spcBef>
                <a:spcAft>
                  <a:spcPct val="0"/>
                </a:spcAft>
                <a:defRPr sz="2400">
                  <a:solidFill>
                    <a:schemeClr val="tx1"/>
                  </a:solidFill>
                  <a:latin typeface="VNI-Times" pitchFamily="2" charset="0"/>
                </a:defRPr>
              </a:lvl8pPr>
              <a:lvl9pPr marL="3886200" indent="-228600" eaLnBrk="0" fontAlgn="base" hangingPunct="0">
                <a:spcBef>
                  <a:spcPct val="0"/>
                </a:spcBef>
                <a:spcAft>
                  <a:spcPct val="0"/>
                </a:spcAft>
                <a:defRPr sz="2400">
                  <a:solidFill>
                    <a:schemeClr val="tx1"/>
                  </a:solidFill>
                  <a:latin typeface="VNI-Times" pitchFamily="2" charset="0"/>
                </a:defRPr>
              </a:lvl9pPr>
            </a:lstStyle>
            <a:p>
              <a:pPr algn="ctr" eaLnBrk="1" hangingPunct="1"/>
              <a:r>
                <a:rPr lang="vi-VN" dirty="0">
                  <a:latin typeface="Times New Roman" pitchFamily="18" charset="0"/>
                  <a:cs typeface="Times New Roman" pitchFamily="18" charset="0"/>
                </a:rPr>
                <a:t>Hoạt động mạng</a:t>
              </a:r>
              <a:endParaRPr lang="en-US" dirty="0">
                <a:latin typeface="Times New Roman" pitchFamily="18" charset="0"/>
                <a:cs typeface="Times New Roman" pitchFamily="18" charset="0"/>
              </a:endParaRPr>
            </a:p>
          </p:txBody>
        </p:sp>
        <p:sp>
          <p:nvSpPr>
            <p:cNvPr id="17" name="Text Box 14"/>
            <p:cNvSpPr txBox="1">
              <a:spLocks noChangeArrowheads="1"/>
            </p:cNvSpPr>
            <p:nvPr/>
          </p:nvSpPr>
          <p:spPr bwMode="auto">
            <a:xfrm>
              <a:off x="2747" y="2874"/>
              <a:ext cx="1940" cy="222"/>
            </a:xfrm>
            <a:prstGeom prst="rect">
              <a:avLst/>
            </a:prstGeom>
            <a:noFill/>
            <a:ln w="9525">
              <a:solidFill>
                <a:srgbClr val="99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VNI-Times" pitchFamily="2" charset="0"/>
                </a:defRPr>
              </a:lvl1pPr>
              <a:lvl2pPr marL="742950" indent="-285750" eaLnBrk="0" hangingPunct="0">
                <a:defRPr sz="2400">
                  <a:solidFill>
                    <a:schemeClr val="tx1"/>
                  </a:solidFill>
                  <a:latin typeface="VNI-Times" pitchFamily="2" charset="0"/>
                </a:defRPr>
              </a:lvl2pPr>
              <a:lvl3pPr marL="1143000" indent="-228600" eaLnBrk="0" hangingPunct="0">
                <a:defRPr sz="2400">
                  <a:solidFill>
                    <a:schemeClr val="tx1"/>
                  </a:solidFill>
                  <a:latin typeface="VNI-Times" pitchFamily="2" charset="0"/>
                </a:defRPr>
              </a:lvl3pPr>
              <a:lvl4pPr marL="1600200" indent="-228600" eaLnBrk="0" hangingPunct="0">
                <a:defRPr sz="2400">
                  <a:solidFill>
                    <a:schemeClr val="tx1"/>
                  </a:solidFill>
                  <a:latin typeface="VNI-Times" pitchFamily="2" charset="0"/>
                </a:defRPr>
              </a:lvl4pPr>
              <a:lvl5pPr marL="2057400" indent="-228600" eaLnBrk="0" hangingPunct="0">
                <a:defRPr sz="2400">
                  <a:solidFill>
                    <a:schemeClr val="tx1"/>
                  </a:solidFill>
                  <a:latin typeface="VNI-Times" pitchFamily="2" charset="0"/>
                </a:defRPr>
              </a:lvl5pPr>
              <a:lvl6pPr marL="2514600" indent="-228600" eaLnBrk="0" fontAlgn="base" hangingPunct="0">
                <a:spcBef>
                  <a:spcPct val="0"/>
                </a:spcBef>
                <a:spcAft>
                  <a:spcPct val="0"/>
                </a:spcAft>
                <a:defRPr sz="2400">
                  <a:solidFill>
                    <a:schemeClr val="tx1"/>
                  </a:solidFill>
                  <a:latin typeface="VNI-Times" pitchFamily="2" charset="0"/>
                </a:defRPr>
              </a:lvl6pPr>
              <a:lvl7pPr marL="2971800" indent="-228600" eaLnBrk="0" fontAlgn="base" hangingPunct="0">
                <a:spcBef>
                  <a:spcPct val="0"/>
                </a:spcBef>
                <a:spcAft>
                  <a:spcPct val="0"/>
                </a:spcAft>
                <a:defRPr sz="2400">
                  <a:solidFill>
                    <a:schemeClr val="tx1"/>
                  </a:solidFill>
                  <a:latin typeface="VNI-Times" pitchFamily="2" charset="0"/>
                </a:defRPr>
              </a:lvl7pPr>
              <a:lvl8pPr marL="3429000" indent="-228600" eaLnBrk="0" fontAlgn="base" hangingPunct="0">
                <a:spcBef>
                  <a:spcPct val="0"/>
                </a:spcBef>
                <a:spcAft>
                  <a:spcPct val="0"/>
                </a:spcAft>
                <a:defRPr sz="2400">
                  <a:solidFill>
                    <a:schemeClr val="tx1"/>
                  </a:solidFill>
                  <a:latin typeface="VNI-Times" pitchFamily="2" charset="0"/>
                </a:defRPr>
              </a:lvl8pPr>
              <a:lvl9pPr marL="3886200" indent="-228600" eaLnBrk="0" fontAlgn="base" hangingPunct="0">
                <a:spcBef>
                  <a:spcPct val="0"/>
                </a:spcBef>
                <a:spcAft>
                  <a:spcPct val="0"/>
                </a:spcAft>
                <a:defRPr sz="2400">
                  <a:solidFill>
                    <a:schemeClr val="tx1"/>
                  </a:solidFill>
                  <a:latin typeface="VNI-Times" pitchFamily="2" charset="0"/>
                </a:defRPr>
              </a:lvl9pPr>
            </a:lstStyle>
            <a:p>
              <a:pPr algn="ctr" eaLnBrk="1" hangingPunct="1"/>
              <a:r>
                <a:rPr lang="vi-VN" dirty="0">
                  <a:latin typeface="Times New Roman" pitchFamily="18" charset="0"/>
                  <a:cs typeface="Times New Roman" pitchFamily="18" charset="0"/>
                </a:rPr>
                <a:t>Hệ thống thông dịch lệnh</a:t>
              </a:r>
              <a:endParaRPr lang="en-US" dirty="0">
                <a:latin typeface="Times New Roman" pitchFamily="18" charset="0"/>
                <a:cs typeface="Times New Roman" pitchFamily="18" charset="0"/>
              </a:endParaRPr>
            </a:p>
          </p:txBody>
        </p:sp>
      </p:grpSp>
    </p:spTree>
    <p:extLst>
      <p:ext uri="{BB962C8B-B14F-4D97-AF65-F5344CB8AC3E}">
        <p14:creationId xmlns:p14="http://schemas.microsoft.com/office/powerpoint/2010/main" val="21369258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19161"/>
            <a:ext cx="8229600" cy="609600"/>
          </a:xfrm>
        </p:spPr>
        <p:txBody>
          <a:bodyPr>
            <a:normAutofit/>
          </a:bodyPr>
          <a:lstStyle/>
          <a:p>
            <a:pPr marL="0" indent="0">
              <a:buNone/>
            </a:pPr>
            <a:r>
              <a:rPr lang="en-US" sz="2800" b="1"/>
              <a:t>XỬ LÝ VÀO RA BẰNG NGẮT </a:t>
            </a:r>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260</a:t>
            </a:fld>
            <a:endParaRPr lang="en-US">
              <a:solidFill>
                <a:prstClr val="black">
                  <a:tint val="75000"/>
                </a:prstClr>
              </a:solidFill>
            </a:endParaRPr>
          </a:p>
        </p:txBody>
      </p:sp>
      <p:sp>
        <p:nvSpPr>
          <p:cNvPr id="49" name="Chỗ dành sẵn cho Nội dung 2"/>
          <p:cNvSpPr txBox="1">
            <a:spLocks/>
          </p:cNvSpPr>
          <p:nvPr/>
        </p:nvSpPr>
        <p:spPr>
          <a:xfrm>
            <a:off x="459658" y="1067454"/>
            <a:ext cx="85344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n-US">
                <a:solidFill>
                  <a:prstClr val="black"/>
                </a:solidFill>
              </a:rPr>
              <a:t>Polling: CPU luôn hỏi các thiết bị ngoại vi có yêu cầu ngắt không? </a:t>
            </a:r>
          </a:p>
        </p:txBody>
      </p:sp>
      <p:grpSp>
        <p:nvGrpSpPr>
          <p:cNvPr id="6" name="Group 5">
            <a:extLst>
              <a:ext uri="{FF2B5EF4-FFF2-40B4-BE49-F238E27FC236}">
                <a16:creationId xmlns:a16="http://schemas.microsoft.com/office/drawing/2014/main" id="{9BD577D6-1A8D-406E-8DB8-9161B6928208}"/>
              </a:ext>
            </a:extLst>
          </p:cNvPr>
          <p:cNvGrpSpPr/>
          <p:nvPr/>
        </p:nvGrpSpPr>
        <p:grpSpPr>
          <a:xfrm>
            <a:off x="1066800" y="1981200"/>
            <a:ext cx="7315200" cy="4024114"/>
            <a:chOff x="762000" y="2452886"/>
            <a:chExt cx="7315200" cy="4024114"/>
          </a:xfrm>
        </p:grpSpPr>
        <p:sp>
          <p:nvSpPr>
            <p:cNvPr id="7" name="Rounded Rectangle 6"/>
            <p:cNvSpPr/>
            <p:nvPr/>
          </p:nvSpPr>
          <p:spPr>
            <a:xfrm>
              <a:off x="762000" y="2452886"/>
              <a:ext cx="3352800" cy="73302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70C0"/>
                  </a:solidFill>
                  <a:latin typeface="Times New Roman" pitchFamily="18" charset="0"/>
                  <a:cs typeface="Times New Roman" pitchFamily="18" charset="0"/>
                </a:rPr>
                <a:t>Thiết bị ngoại vi yêu cầu ngắt</a:t>
              </a:r>
            </a:p>
          </p:txBody>
        </p:sp>
        <p:sp>
          <p:nvSpPr>
            <p:cNvPr id="8" name="Rounded Rectangle 7"/>
            <p:cNvSpPr/>
            <p:nvPr/>
          </p:nvSpPr>
          <p:spPr>
            <a:xfrm>
              <a:off x="4724400" y="2452886"/>
              <a:ext cx="3352800" cy="73302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70C0"/>
                  </a:solidFill>
                  <a:latin typeface="Times New Roman" pitchFamily="18" charset="0"/>
                  <a:cs typeface="Times New Roman" pitchFamily="18" charset="0"/>
                </a:rPr>
                <a:t>CPU trả lời chấp nhận</a:t>
              </a:r>
            </a:p>
          </p:txBody>
        </p:sp>
        <p:sp>
          <p:nvSpPr>
            <p:cNvPr id="9" name="Rounded Rectangle 8"/>
            <p:cNvSpPr/>
            <p:nvPr/>
          </p:nvSpPr>
          <p:spPr>
            <a:xfrm>
              <a:off x="4724400" y="3505200"/>
              <a:ext cx="3352800" cy="74751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70C0"/>
                  </a:solidFill>
                  <a:latin typeface="Times New Roman" pitchFamily="18" charset="0"/>
                  <a:cs typeface="Times New Roman" pitchFamily="18" charset="0"/>
                </a:rPr>
                <a:t>CPU hoàn thành các task hiện tại</a:t>
              </a:r>
            </a:p>
          </p:txBody>
        </p:sp>
        <p:sp>
          <p:nvSpPr>
            <p:cNvPr id="10" name="Rounded Rectangle 9"/>
            <p:cNvSpPr/>
            <p:nvPr/>
          </p:nvSpPr>
          <p:spPr>
            <a:xfrm>
              <a:off x="4724400" y="4648200"/>
              <a:ext cx="3352800" cy="73302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70C0"/>
                  </a:solidFill>
                  <a:latin typeface="Times New Roman" pitchFamily="18" charset="0"/>
                  <a:cs typeface="Times New Roman" pitchFamily="18" charset="0"/>
                </a:rPr>
                <a:t>CPU lưu tất cả thông tin cần thiết</a:t>
              </a:r>
            </a:p>
          </p:txBody>
        </p:sp>
        <p:sp>
          <p:nvSpPr>
            <p:cNvPr id="11" name="Rounded Rectangle 10"/>
            <p:cNvSpPr/>
            <p:nvPr/>
          </p:nvSpPr>
          <p:spPr>
            <a:xfrm>
              <a:off x="4724400" y="5743972"/>
              <a:ext cx="3352800" cy="73302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70C0"/>
                  </a:solidFill>
                  <a:latin typeface="Times New Roman" pitchFamily="18" charset="0"/>
                  <a:cs typeface="Times New Roman" pitchFamily="18" charset="0"/>
                </a:rPr>
                <a:t>Thực hiện ngắt</a:t>
              </a:r>
            </a:p>
          </p:txBody>
        </p:sp>
        <p:sp>
          <p:nvSpPr>
            <p:cNvPr id="12" name="Rounded Rectangle 11"/>
            <p:cNvSpPr/>
            <p:nvPr/>
          </p:nvSpPr>
          <p:spPr>
            <a:xfrm>
              <a:off x="762000" y="5743972"/>
              <a:ext cx="3352800" cy="73302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70C0"/>
                  </a:solidFill>
                  <a:latin typeface="Times New Roman" pitchFamily="18" charset="0"/>
                  <a:cs typeface="Times New Roman" pitchFamily="18" charset="0"/>
                </a:rPr>
                <a:t>Khi xong, lấy các thông tin để cất</a:t>
              </a:r>
            </a:p>
          </p:txBody>
        </p:sp>
        <p:sp>
          <p:nvSpPr>
            <p:cNvPr id="13" name="Rounded Rectangle 12"/>
            <p:cNvSpPr/>
            <p:nvPr/>
          </p:nvSpPr>
          <p:spPr>
            <a:xfrm>
              <a:off x="762000" y="4488557"/>
              <a:ext cx="3352800" cy="73302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70C0"/>
                  </a:solidFill>
                  <a:latin typeface="Times New Roman" pitchFamily="18" charset="0"/>
                  <a:cs typeface="Times New Roman" pitchFamily="18" charset="0"/>
                </a:rPr>
                <a:t>CPU trả lại công việc ban đầu</a:t>
              </a:r>
            </a:p>
          </p:txBody>
        </p:sp>
        <p:cxnSp>
          <p:nvCxnSpPr>
            <p:cNvPr id="14" name="Straight Arrow Connector 13"/>
            <p:cNvCxnSpPr>
              <a:cxnSpLocks/>
              <a:stCxn id="7" idx="3"/>
              <a:endCxn id="8" idx="1"/>
            </p:cNvCxnSpPr>
            <p:nvPr/>
          </p:nvCxnSpPr>
          <p:spPr>
            <a:xfrm>
              <a:off x="4114800" y="2819400"/>
              <a:ext cx="609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a:endCxn id="9" idx="0"/>
            </p:cNvCxnSpPr>
            <p:nvPr/>
          </p:nvCxnSpPr>
          <p:spPr>
            <a:xfrm>
              <a:off x="6400800" y="3185914"/>
              <a:ext cx="0" cy="31928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a:endCxn id="10" idx="0"/>
            </p:cNvCxnSpPr>
            <p:nvPr/>
          </p:nvCxnSpPr>
          <p:spPr>
            <a:xfrm>
              <a:off x="6400800" y="4252714"/>
              <a:ext cx="0" cy="39548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2"/>
              <a:endCxn id="11" idx="0"/>
            </p:cNvCxnSpPr>
            <p:nvPr/>
          </p:nvCxnSpPr>
          <p:spPr>
            <a:xfrm>
              <a:off x="6400800" y="5381228"/>
              <a:ext cx="0" cy="36274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2" idx="0"/>
              <a:endCxn id="13" idx="2"/>
            </p:cNvCxnSpPr>
            <p:nvPr/>
          </p:nvCxnSpPr>
          <p:spPr>
            <a:xfrm flipV="1">
              <a:off x="2438400" y="5221585"/>
              <a:ext cx="0" cy="5223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1"/>
              <a:endCxn id="12" idx="3"/>
            </p:cNvCxnSpPr>
            <p:nvPr/>
          </p:nvCxnSpPr>
          <p:spPr>
            <a:xfrm flipH="1">
              <a:off x="4114800" y="6110486"/>
              <a:ext cx="609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85050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58648"/>
            <a:ext cx="8229600" cy="609600"/>
          </a:xfrm>
        </p:spPr>
        <p:txBody>
          <a:bodyPr>
            <a:normAutofit/>
          </a:bodyPr>
          <a:lstStyle/>
          <a:p>
            <a:pPr marL="0" indent="0">
              <a:buNone/>
            </a:pPr>
            <a:r>
              <a:rPr lang="en-US" sz="2800"/>
              <a:t>XỬ LÝ VÀO RA BẰNG NGẮT </a:t>
            </a:r>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261</a:t>
            </a:fld>
            <a:endParaRPr lang="en-US">
              <a:solidFill>
                <a:prstClr val="black">
                  <a:tint val="75000"/>
                </a:prstClr>
              </a:solidFill>
            </a:endParaRPr>
          </a:p>
        </p:txBody>
      </p:sp>
      <p:sp>
        <p:nvSpPr>
          <p:cNvPr id="49" name="Chỗ dành sẵn cho Nội dung 2"/>
          <p:cNvSpPr txBox="1">
            <a:spLocks/>
          </p:cNvSpPr>
          <p:nvPr/>
        </p:nvSpPr>
        <p:spPr>
          <a:xfrm>
            <a:off x="621890" y="860373"/>
            <a:ext cx="85344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n-US">
                <a:solidFill>
                  <a:prstClr val="black"/>
                </a:solidFill>
              </a:rPr>
              <a:t>Danh sách các ngắt</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69973"/>
            <a:ext cx="690772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31744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4523"/>
            <a:ext cx="8229600" cy="609600"/>
          </a:xfrm>
        </p:spPr>
        <p:txBody>
          <a:bodyPr>
            <a:normAutofit/>
          </a:bodyPr>
          <a:lstStyle/>
          <a:p>
            <a:pPr marL="0" indent="0">
              <a:buNone/>
            </a:pPr>
            <a:r>
              <a:rPr lang="en-US" sz="2800"/>
              <a:t>XỬ LÝ VÀO RA BẰNG NGẮT </a:t>
            </a:r>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262</a:t>
            </a:fld>
            <a:endParaRPr lang="en-US">
              <a:solidFill>
                <a:prstClr val="black">
                  <a:tint val="75000"/>
                </a:prstClr>
              </a:solidFill>
            </a:endParaRPr>
          </a:p>
        </p:txBody>
      </p:sp>
      <p:sp>
        <p:nvSpPr>
          <p:cNvPr id="49" name="Chỗ dành sẵn cho Nội dung 2"/>
          <p:cNvSpPr txBox="1">
            <a:spLocks/>
          </p:cNvSpPr>
          <p:nvPr/>
        </p:nvSpPr>
        <p:spPr>
          <a:xfrm>
            <a:off x="522372" y="990600"/>
            <a:ext cx="85344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n-US">
                <a:solidFill>
                  <a:prstClr val="black"/>
                </a:solidFill>
              </a:rPr>
              <a:t>Danh sách các ngắt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610903"/>
            <a:ext cx="541154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40615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6525"/>
            <a:ext cx="8229600" cy="609600"/>
          </a:xfrm>
        </p:spPr>
        <p:txBody>
          <a:bodyPr>
            <a:normAutofit/>
          </a:bodyPr>
          <a:lstStyle/>
          <a:p>
            <a:pPr marL="0" indent="0">
              <a:buNone/>
            </a:pPr>
            <a:r>
              <a:rPr lang="en-US" sz="2800"/>
              <a:t>XỬ LÝ VÀO RA BẰNG NGẮT </a:t>
            </a:r>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263</a:t>
            </a:fld>
            <a:endParaRPr lang="en-US">
              <a:solidFill>
                <a:prstClr val="black">
                  <a:tint val="75000"/>
                </a:prstClr>
              </a:solidFill>
            </a:endParaRPr>
          </a:p>
        </p:txBody>
      </p:sp>
      <p:sp>
        <p:nvSpPr>
          <p:cNvPr id="49" name="Chỗ dành sẵn cho Nội dung 2"/>
          <p:cNvSpPr txBox="1">
            <a:spLocks/>
          </p:cNvSpPr>
          <p:nvPr/>
        </p:nvSpPr>
        <p:spPr>
          <a:xfrm>
            <a:off x="457200" y="990600"/>
            <a:ext cx="85344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n-US">
                <a:solidFill>
                  <a:prstClr val="black"/>
                </a:solidFill>
              </a:rPr>
              <a:t>Danh sách các ngắt</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00200"/>
            <a:ext cx="616475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1725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9710" y="158648"/>
            <a:ext cx="8229600" cy="609600"/>
          </a:xfrm>
        </p:spPr>
        <p:txBody>
          <a:bodyPr>
            <a:normAutofit/>
          </a:bodyPr>
          <a:lstStyle/>
          <a:p>
            <a:pPr marL="0" indent="0">
              <a:buNone/>
            </a:pPr>
            <a:r>
              <a:rPr lang="en-US" b="1"/>
              <a:t>XỬ LÝ VÀO RA BẰNG NGẮT </a:t>
            </a:r>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264</a:t>
            </a:fld>
            <a:endParaRPr lang="en-US">
              <a:solidFill>
                <a:prstClr val="black">
                  <a:tint val="75000"/>
                </a:prstClr>
              </a:solidFill>
            </a:endParaRPr>
          </a:p>
        </p:txBody>
      </p:sp>
      <p:sp>
        <p:nvSpPr>
          <p:cNvPr id="49" name="Chỗ dành sẵn cho Nội dung 2"/>
          <p:cNvSpPr txBox="1">
            <a:spLocks/>
          </p:cNvSpPr>
          <p:nvPr/>
        </p:nvSpPr>
        <p:spPr>
          <a:xfrm>
            <a:off x="467033" y="990600"/>
            <a:ext cx="85344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n-US">
                <a:solidFill>
                  <a:prstClr val="black"/>
                </a:solidFill>
              </a:rPr>
              <a:t>Danh sách các ngắt</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00200"/>
            <a:ext cx="656995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15303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4552950" y="2990850"/>
            <a:ext cx="1085850"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prstClr val="black"/>
                </a:solidFill>
                <a:latin typeface="Times New Roman" pitchFamily="18" charset="0"/>
                <a:cs typeface="Times New Roman" pitchFamily="18" charset="0"/>
              </a:rPr>
              <a:t>DMA</a:t>
            </a:r>
          </a:p>
        </p:txBody>
      </p:sp>
      <p:cxnSp>
        <p:nvCxnSpPr>
          <p:cNvPr id="11" name="Straight Connector 10" title="System BUS"/>
          <p:cNvCxnSpPr>
            <a:endCxn id="12" idx="1"/>
          </p:cNvCxnSpPr>
          <p:nvPr/>
        </p:nvCxnSpPr>
        <p:spPr>
          <a:xfrm>
            <a:off x="685800" y="3829050"/>
            <a:ext cx="6324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71832" y="208322"/>
            <a:ext cx="8229600" cy="609599"/>
          </a:xfrm>
        </p:spPr>
        <p:txBody>
          <a:bodyPr>
            <a:normAutofit/>
          </a:bodyPr>
          <a:lstStyle/>
          <a:p>
            <a:pPr marL="0" indent="0">
              <a:buNone/>
            </a:pPr>
            <a:r>
              <a:rPr lang="en-US" b="1"/>
              <a:t>XỬ LÝ VÀO RA BẰNG DMA </a:t>
            </a:r>
          </a:p>
        </p:txBody>
      </p:sp>
      <p:sp>
        <p:nvSpPr>
          <p:cNvPr id="8" name="Chỗ dành sẵn cho Nội dung 2"/>
          <p:cNvSpPr txBox="1">
            <a:spLocks/>
          </p:cNvSpPr>
          <p:nvPr/>
        </p:nvSpPr>
        <p:spPr>
          <a:xfrm>
            <a:off x="304800" y="1752600"/>
            <a:ext cx="8686800" cy="6096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solidFill>
                  <a:prstClr val="black"/>
                </a:solidFill>
              </a:rPr>
              <a:t>Phải có bộ điều khiển DMA</a:t>
            </a:r>
          </a:p>
          <a:p>
            <a:pPr marL="0" indent="0">
              <a:lnSpc>
                <a:spcPct val="150000"/>
              </a:lnSpc>
              <a:spcBef>
                <a:spcPts val="0"/>
              </a:spcBef>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265</a:t>
            </a:fld>
            <a:endParaRPr lang="en-US">
              <a:solidFill>
                <a:prstClr val="black">
                  <a:tint val="75000"/>
                </a:prstClr>
              </a:solidFill>
            </a:endParaRPr>
          </a:p>
        </p:txBody>
      </p:sp>
      <p:sp>
        <p:nvSpPr>
          <p:cNvPr id="4" name="Rounded Rectangle 3"/>
          <p:cNvSpPr/>
          <p:nvPr/>
        </p:nvSpPr>
        <p:spPr>
          <a:xfrm>
            <a:off x="990600" y="2590800"/>
            <a:ext cx="1447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prstClr val="black"/>
                </a:solidFill>
                <a:latin typeface="Times New Roman" pitchFamily="18" charset="0"/>
                <a:cs typeface="Times New Roman" pitchFamily="18" charset="0"/>
              </a:rPr>
              <a:t>CPU</a:t>
            </a:r>
          </a:p>
        </p:txBody>
      </p:sp>
      <p:sp>
        <p:nvSpPr>
          <p:cNvPr id="9" name="Rounded Rectangle 8"/>
          <p:cNvSpPr/>
          <p:nvPr/>
        </p:nvSpPr>
        <p:spPr>
          <a:xfrm>
            <a:off x="3257550" y="2590800"/>
            <a:ext cx="1447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prstClr val="black"/>
                </a:solidFill>
                <a:latin typeface="Times New Roman" pitchFamily="18" charset="0"/>
                <a:cs typeface="Times New Roman" pitchFamily="18" charset="0"/>
              </a:rPr>
              <a:t>Memory</a:t>
            </a:r>
          </a:p>
        </p:txBody>
      </p:sp>
      <p:sp>
        <p:nvSpPr>
          <p:cNvPr id="10" name="Rounded Rectangle 9"/>
          <p:cNvSpPr/>
          <p:nvPr/>
        </p:nvSpPr>
        <p:spPr>
          <a:xfrm>
            <a:off x="5334000" y="2590800"/>
            <a:ext cx="1447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prstClr val="black"/>
                </a:solidFill>
                <a:latin typeface="Times New Roman" pitchFamily="18" charset="0"/>
                <a:cs typeface="Times New Roman" pitchFamily="18" charset="0"/>
              </a:rPr>
              <a:t>I/O</a:t>
            </a:r>
          </a:p>
        </p:txBody>
      </p:sp>
      <p:sp>
        <p:nvSpPr>
          <p:cNvPr id="12" name="Rounded Rectangle 11"/>
          <p:cNvSpPr/>
          <p:nvPr/>
        </p:nvSpPr>
        <p:spPr>
          <a:xfrm>
            <a:off x="7010400" y="3524250"/>
            <a:ext cx="19812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prstClr val="black"/>
                </a:solidFill>
                <a:latin typeface="Times New Roman" pitchFamily="18" charset="0"/>
                <a:cs typeface="Times New Roman" pitchFamily="18" charset="0"/>
              </a:rPr>
              <a:t>System Bus</a:t>
            </a:r>
          </a:p>
        </p:txBody>
      </p:sp>
      <p:cxnSp>
        <p:nvCxnSpPr>
          <p:cNvPr id="17" name="Straight Arrow Connector 16"/>
          <p:cNvCxnSpPr>
            <a:stCxn id="4" idx="2"/>
          </p:cNvCxnSpPr>
          <p:nvPr/>
        </p:nvCxnSpPr>
        <p:spPr>
          <a:xfrm>
            <a:off x="1714500" y="3200400"/>
            <a:ext cx="0" cy="62865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81450" y="3209925"/>
            <a:ext cx="0" cy="62865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115050" y="3200400"/>
            <a:ext cx="0" cy="62865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7" name="Arc 26"/>
          <p:cNvSpPr/>
          <p:nvPr/>
        </p:nvSpPr>
        <p:spPr>
          <a:xfrm>
            <a:off x="2219323" y="2933700"/>
            <a:ext cx="1514477" cy="609600"/>
          </a:xfrm>
          <a:prstGeom prst="arc">
            <a:avLst>
              <a:gd name="adj1" fmla="val 129410"/>
              <a:gd name="adj2" fmla="val 10838968"/>
            </a:avLst>
          </a:prstGeom>
          <a:ln w="381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8" name="Arc 27"/>
          <p:cNvSpPr/>
          <p:nvPr/>
        </p:nvSpPr>
        <p:spPr>
          <a:xfrm>
            <a:off x="4352923" y="2914650"/>
            <a:ext cx="1514477" cy="609600"/>
          </a:xfrm>
          <a:prstGeom prst="arc">
            <a:avLst>
              <a:gd name="adj1" fmla="val 129410"/>
              <a:gd name="adj2" fmla="val 10838968"/>
            </a:avLst>
          </a:prstGeom>
          <a:ln w="381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3" name="Chỗ dành sẵn cho Nội dung 2"/>
          <p:cNvSpPr txBox="1">
            <a:spLocks/>
          </p:cNvSpPr>
          <p:nvPr/>
        </p:nvSpPr>
        <p:spPr>
          <a:xfrm>
            <a:off x="457200" y="4267200"/>
            <a:ext cx="8686800" cy="22098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itchFamily="2" charset="2"/>
              <a:buChar char="ü"/>
            </a:pPr>
            <a:r>
              <a:rPr lang="en-US">
                <a:solidFill>
                  <a:prstClr val="black"/>
                </a:solidFill>
              </a:rPr>
              <a:t>Yêu cầu CPU cho phép sử dụng BUS</a:t>
            </a:r>
          </a:p>
          <a:p>
            <a:pPr>
              <a:lnSpc>
                <a:spcPct val="150000"/>
              </a:lnSpc>
              <a:spcBef>
                <a:spcPts val="0"/>
              </a:spcBef>
              <a:buFont typeface="Wingdings" pitchFamily="2" charset="2"/>
              <a:buChar char="ü"/>
            </a:pPr>
            <a:r>
              <a:rPr lang="en-US">
                <a:solidFill>
                  <a:prstClr val="black"/>
                </a:solidFill>
              </a:rPr>
              <a:t>Khi CPU chấp nhận thì DMA được quyền điều khiển BUS</a:t>
            </a:r>
          </a:p>
          <a:p>
            <a:pPr>
              <a:lnSpc>
                <a:spcPct val="150000"/>
              </a:lnSpc>
              <a:spcBef>
                <a:spcPts val="0"/>
              </a:spcBef>
              <a:buFont typeface="Wingdings" pitchFamily="2" charset="2"/>
              <a:buChar char="ü"/>
            </a:pPr>
            <a:r>
              <a:rPr lang="en-US">
                <a:solidFill>
                  <a:prstClr val="black"/>
                </a:solidFill>
              </a:rPr>
              <a:t>Tính toán số byte cần chuyển (thực hiện qua buffer)</a:t>
            </a:r>
          </a:p>
          <a:p>
            <a:pPr>
              <a:lnSpc>
                <a:spcPct val="150000"/>
              </a:lnSpc>
              <a:spcBef>
                <a:spcPts val="0"/>
              </a:spcBef>
              <a:buFont typeface="Wingdings" pitchFamily="2" charset="2"/>
              <a:buChar char="ü"/>
            </a:pPr>
            <a:r>
              <a:rPr lang="en-US">
                <a:solidFill>
                  <a:prstClr val="black"/>
                </a:solidFill>
              </a:rPr>
              <a:t>Khi kết thúc trả lại quyền điều khiển BUS cho CPU</a:t>
            </a:r>
          </a:p>
          <a:p>
            <a:pPr>
              <a:lnSpc>
                <a:spcPct val="150000"/>
              </a:lnSpc>
              <a:spcBef>
                <a:spcPts val="0"/>
              </a:spcBef>
              <a:buFont typeface="Wingdings" pitchFamily="2" charset="2"/>
              <a:buChar char="ü"/>
            </a:pPr>
            <a:endParaRPr lang="en-US">
              <a:solidFill>
                <a:prstClr val="black"/>
              </a:solidFill>
            </a:endParaRPr>
          </a:p>
        </p:txBody>
      </p:sp>
    </p:spTree>
    <p:extLst>
      <p:ext uri="{BB962C8B-B14F-4D97-AF65-F5344CB8AC3E}">
        <p14:creationId xmlns:p14="http://schemas.microsoft.com/office/powerpoint/2010/main" val="137407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1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repeatCount="9000" fill="hold" grpId="0" nodeType="withEffect">
                                  <p:stCondLst>
                                    <p:cond delay="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title="System BUS"/>
          <p:cNvCxnSpPr>
            <a:endCxn id="12" idx="1"/>
          </p:cNvCxnSpPr>
          <p:nvPr/>
        </p:nvCxnSpPr>
        <p:spPr>
          <a:xfrm>
            <a:off x="685800" y="3829050"/>
            <a:ext cx="6324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69065" y="228600"/>
            <a:ext cx="8229600" cy="609599"/>
          </a:xfrm>
        </p:spPr>
        <p:txBody>
          <a:bodyPr>
            <a:normAutofit/>
          </a:bodyPr>
          <a:lstStyle/>
          <a:p>
            <a:pPr marL="0" indent="0">
              <a:buNone/>
            </a:pPr>
            <a:r>
              <a:rPr lang="en-US" b="1"/>
              <a:t>XỬ LÝ VÀO RA BẰNG CHƯƠNG TRÌNH</a:t>
            </a:r>
          </a:p>
        </p:txBody>
      </p:sp>
      <p:sp>
        <p:nvSpPr>
          <p:cNvPr id="8" name="Chỗ dành sẵn cho Nội dung 2"/>
          <p:cNvSpPr txBox="1">
            <a:spLocks/>
          </p:cNvSpPr>
          <p:nvPr/>
        </p:nvSpPr>
        <p:spPr>
          <a:xfrm>
            <a:off x="457200" y="4343400"/>
            <a:ext cx="8686800" cy="198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solidFill>
                  <a:prstClr val="black"/>
                </a:solidFill>
              </a:rPr>
              <a:t>Người lập trình cho phép CPU thực hiện các công việc trực tiếp với các thiết bị vào ra.</a:t>
            </a:r>
          </a:p>
          <a:p>
            <a:pPr marL="0" indent="0">
              <a:lnSpc>
                <a:spcPct val="150000"/>
              </a:lnSpc>
              <a:spcBef>
                <a:spcPts val="0"/>
              </a:spcBef>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266</a:t>
            </a:fld>
            <a:endParaRPr lang="en-US">
              <a:solidFill>
                <a:prstClr val="black">
                  <a:tint val="75000"/>
                </a:prstClr>
              </a:solidFill>
            </a:endParaRPr>
          </a:p>
        </p:txBody>
      </p:sp>
      <p:sp>
        <p:nvSpPr>
          <p:cNvPr id="4" name="Rounded Rectangle 3"/>
          <p:cNvSpPr/>
          <p:nvPr/>
        </p:nvSpPr>
        <p:spPr>
          <a:xfrm>
            <a:off x="990600" y="2590800"/>
            <a:ext cx="1447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prstClr val="black"/>
                </a:solidFill>
                <a:latin typeface="Times New Roman" pitchFamily="18" charset="0"/>
                <a:cs typeface="Times New Roman" pitchFamily="18" charset="0"/>
              </a:rPr>
              <a:t>CPU</a:t>
            </a:r>
          </a:p>
        </p:txBody>
      </p:sp>
      <p:sp>
        <p:nvSpPr>
          <p:cNvPr id="9" name="Rounded Rectangle 8"/>
          <p:cNvSpPr/>
          <p:nvPr/>
        </p:nvSpPr>
        <p:spPr>
          <a:xfrm>
            <a:off x="3257550" y="2590800"/>
            <a:ext cx="1447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prstClr val="black"/>
                </a:solidFill>
                <a:latin typeface="Times New Roman" pitchFamily="18" charset="0"/>
                <a:cs typeface="Times New Roman" pitchFamily="18" charset="0"/>
              </a:rPr>
              <a:t>Memory</a:t>
            </a:r>
          </a:p>
        </p:txBody>
      </p:sp>
      <p:sp>
        <p:nvSpPr>
          <p:cNvPr id="10" name="Rounded Rectangle 9"/>
          <p:cNvSpPr/>
          <p:nvPr/>
        </p:nvSpPr>
        <p:spPr>
          <a:xfrm>
            <a:off x="5334000" y="2590800"/>
            <a:ext cx="1447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prstClr val="black"/>
                </a:solidFill>
                <a:latin typeface="Times New Roman" pitchFamily="18" charset="0"/>
                <a:cs typeface="Times New Roman" pitchFamily="18" charset="0"/>
              </a:rPr>
              <a:t>I/O</a:t>
            </a:r>
          </a:p>
        </p:txBody>
      </p:sp>
      <p:sp>
        <p:nvSpPr>
          <p:cNvPr id="12" name="Rounded Rectangle 11"/>
          <p:cNvSpPr/>
          <p:nvPr/>
        </p:nvSpPr>
        <p:spPr>
          <a:xfrm>
            <a:off x="7010400" y="3524250"/>
            <a:ext cx="19812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prstClr val="black"/>
                </a:solidFill>
                <a:latin typeface="Times New Roman" pitchFamily="18" charset="0"/>
                <a:cs typeface="Times New Roman" pitchFamily="18" charset="0"/>
              </a:rPr>
              <a:t>System Bus</a:t>
            </a:r>
          </a:p>
        </p:txBody>
      </p:sp>
      <p:cxnSp>
        <p:nvCxnSpPr>
          <p:cNvPr id="17" name="Straight Arrow Connector 16"/>
          <p:cNvCxnSpPr>
            <a:stCxn id="4" idx="2"/>
          </p:cNvCxnSpPr>
          <p:nvPr/>
        </p:nvCxnSpPr>
        <p:spPr>
          <a:xfrm>
            <a:off x="1714500" y="3200400"/>
            <a:ext cx="0" cy="62865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81450" y="3209925"/>
            <a:ext cx="0" cy="62865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115050" y="3200400"/>
            <a:ext cx="0" cy="62865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7" name="Arc 26"/>
          <p:cNvSpPr/>
          <p:nvPr/>
        </p:nvSpPr>
        <p:spPr>
          <a:xfrm>
            <a:off x="2219323" y="2933700"/>
            <a:ext cx="1514477" cy="609600"/>
          </a:xfrm>
          <a:prstGeom prst="arc">
            <a:avLst>
              <a:gd name="adj1" fmla="val 129410"/>
              <a:gd name="adj2" fmla="val 10838968"/>
            </a:avLst>
          </a:prstGeom>
          <a:ln w="381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8" name="Arc 27"/>
          <p:cNvSpPr/>
          <p:nvPr/>
        </p:nvSpPr>
        <p:spPr>
          <a:xfrm>
            <a:off x="1714500" y="3581400"/>
            <a:ext cx="4400550" cy="609600"/>
          </a:xfrm>
          <a:prstGeom prst="arc">
            <a:avLst>
              <a:gd name="adj1" fmla="val 129410"/>
              <a:gd name="adj2" fmla="val 10838968"/>
            </a:avLst>
          </a:prstGeom>
          <a:ln w="381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424077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1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ỗ dành sẵn cho Nội dung 2"/>
          <p:cNvSpPr txBox="1">
            <a:spLocks/>
          </p:cNvSpPr>
          <p:nvPr/>
        </p:nvSpPr>
        <p:spPr>
          <a:xfrm>
            <a:off x="457200" y="3886200"/>
            <a:ext cx="8515350" cy="2819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spcBef>
                <a:spcPts val="0"/>
              </a:spcBef>
            </a:pPr>
            <a:r>
              <a:rPr lang="en-US">
                <a:solidFill>
                  <a:prstClr val="black"/>
                </a:solidFill>
              </a:rPr>
              <a:t>Thời gian truy nhập gồm:</a:t>
            </a:r>
          </a:p>
          <a:p>
            <a:pPr marL="511175" indent="-287338">
              <a:lnSpc>
                <a:spcPct val="150000"/>
              </a:lnSpc>
              <a:spcBef>
                <a:spcPts val="0"/>
              </a:spcBef>
              <a:buFont typeface="Wingdings" pitchFamily="2" charset="2"/>
              <a:buChar char="ü"/>
              <a:tabLst>
                <a:tab pos="465138" algn="l"/>
              </a:tabLst>
            </a:pPr>
            <a:r>
              <a:rPr lang="en-US">
                <a:solidFill>
                  <a:prstClr val="black"/>
                </a:solidFill>
              </a:rPr>
              <a:t>Thời gian định vị: thời gian dịch chuyển đầu từ tới sector cần truy nhập</a:t>
            </a:r>
          </a:p>
          <a:p>
            <a:pPr marL="511175" indent="-287338">
              <a:lnSpc>
                <a:spcPct val="150000"/>
              </a:lnSpc>
              <a:spcBef>
                <a:spcPts val="0"/>
              </a:spcBef>
              <a:buFont typeface="Wingdings" pitchFamily="2" charset="2"/>
              <a:buChar char="ü"/>
              <a:tabLst>
                <a:tab pos="465138" algn="l"/>
              </a:tabLst>
            </a:pPr>
            <a:r>
              <a:rPr lang="en-US">
                <a:solidFill>
                  <a:prstClr val="black"/>
                </a:solidFill>
              </a:rPr>
              <a:t>Độ trễ quay: thời gian chờ đĩa quay đến sector cần truy nhập</a:t>
            </a: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267</a:t>
            </a:fld>
            <a:endParaRPr lang="en-US">
              <a:solidFill>
                <a:prstClr val="black">
                  <a:tint val="75000"/>
                </a:prst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1311524"/>
            <a:ext cx="3143250" cy="257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704975"/>
            <a:ext cx="268605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742950" y="240328"/>
            <a:ext cx="8229600" cy="609599"/>
          </a:xfrm>
          <a:prstGeom prst="rect">
            <a:avLst/>
          </a:prstGeom>
        </p:spPr>
        <p:txBody>
          <a:bodyPr vert="horz" lIns="91440" tIns="45720" rIns="91440" bIns="45720" rtlCol="0">
            <a:no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a:t>6.3 QUẢN LÝ TRUY CẬP ĐĨA</a:t>
            </a:r>
          </a:p>
        </p:txBody>
      </p:sp>
    </p:spTree>
    <p:extLst>
      <p:ext uri="{BB962C8B-B14F-4D97-AF65-F5344CB8AC3E}">
        <p14:creationId xmlns:p14="http://schemas.microsoft.com/office/powerpoint/2010/main" val="3640196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6525"/>
            <a:ext cx="8229600" cy="609599"/>
          </a:xfrm>
        </p:spPr>
        <p:txBody>
          <a:bodyPr>
            <a:normAutofit/>
          </a:bodyPr>
          <a:lstStyle/>
          <a:p>
            <a:pPr marL="0" indent="0">
              <a:buNone/>
            </a:pPr>
            <a:r>
              <a:rPr lang="en-US" sz="2800" b="1"/>
              <a:t>QUẢN LÝ TRUY CẬP ĐĨA </a:t>
            </a:r>
          </a:p>
        </p:txBody>
      </p:sp>
      <p:sp>
        <p:nvSpPr>
          <p:cNvPr id="8" name="Chỗ dành sẵn cho Nội dung 2"/>
          <p:cNvSpPr txBox="1">
            <a:spLocks/>
          </p:cNvSpPr>
          <p:nvPr/>
        </p:nvSpPr>
        <p:spPr>
          <a:xfrm>
            <a:off x="457200" y="1259952"/>
            <a:ext cx="86868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solidFill>
                  <a:prstClr val="black"/>
                </a:solidFill>
              </a:rPr>
              <a:t>Hàng đợi yêu cầu:</a:t>
            </a:r>
          </a:p>
          <a:p>
            <a:pPr marL="800100">
              <a:lnSpc>
                <a:spcPct val="150000"/>
              </a:lnSpc>
              <a:spcBef>
                <a:spcPts val="0"/>
              </a:spcBef>
              <a:buFont typeface="Wingdings" pitchFamily="2" charset="2"/>
              <a:buChar char="ü"/>
            </a:pPr>
            <a:r>
              <a:rPr lang="en-US">
                <a:solidFill>
                  <a:prstClr val="black"/>
                </a:solidFill>
              </a:rPr>
              <a:t>Khi đĩa và bộ điều khiển sẵn sàng: Yêu cầu truy nhập được thực hiện ngay</a:t>
            </a:r>
          </a:p>
          <a:p>
            <a:pPr marL="800100">
              <a:lnSpc>
                <a:spcPct val="150000"/>
              </a:lnSpc>
              <a:spcBef>
                <a:spcPts val="0"/>
              </a:spcBef>
              <a:buFont typeface="Wingdings" pitchFamily="2" charset="2"/>
              <a:buChar char="ü"/>
            </a:pPr>
            <a:r>
              <a:rPr lang="en-US">
                <a:solidFill>
                  <a:prstClr val="black"/>
                </a:solidFill>
              </a:rPr>
              <a:t>Khi đĩa và bộ điều khiển chưa sẵn sàng: Yêu cầu được đặt trong hàng đợi.</a:t>
            </a:r>
          </a:p>
          <a:p>
            <a:pPr marL="800100">
              <a:lnSpc>
                <a:spcPct val="150000"/>
              </a:lnSpc>
              <a:spcBef>
                <a:spcPts val="0"/>
              </a:spcBef>
              <a:buFont typeface="Wingdings" pitchFamily="2" charset="2"/>
              <a:buChar char="ü"/>
            </a:pPr>
            <a:r>
              <a:rPr lang="en-US">
                <a:solidFill>
                  <a:prstClr val="black"/>
                </a:solidFill>
              </a:rPr>
              <a:t>Khi hoàn thành một yêu cầu truy cập đĩa, hàng đợi lựa chọn yêu cầu nào?</a:t>
            </a:r>
          </a:p>
          <a:p>
            <a:pPr marL="971550" indent="-228600">
              <a:lnSpc>
                <a:spcPct val="150000"/>
              </a:lnSpc>
              <a:spcBef>
                <a:spcPts val="0"/>
              </a:spcBef>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268</a:t>
            </a:fld>
            <a:endParaRPr lang="en-US">
              <a:solidFill>
                <a:prstClr val="black">
                  <a:tint val="75000"/>
                </a:prstClr>
              </a:solidFill>
            </a:endParaRPr>
          </a:p>
        </p:txBody>
      </p:sp>
    </p:spTree>
    <p:extLst>
      <p:ext uri="{BB962C8B-B14F-4D97-AF65-F5344CB8AC3E}">
        <p14:creationId xmlns:p14="http://schemas.microsoft.com/office/powerpoint/2010/main" val="182203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6525"/>
            <a:ext cx="8229600" cy="609599"/>
          </a:xfrm>
        </p:spPr>
        <p:txBody>
          <a:bodyPr>
            <a:normAutofit/>
          </a:bodyPr>
          <a:lstStyle/>
          <a:p>
            <a:pPr marL="0" indent="0">
              <a:buNone/>
            </a:pPr>
            <a:r>
              <a:rPr lang="en-US" sz="2800" b="1"/>
              <a:t>QUẢN LÝ TRUY CẬP ĐĨA</a:t>
            </a:r>
          </a:p>
        </p:txBody>
      </p:sp>
      <p:sp>
        <p:nvSpPr>
          <p:cNvPr id="8" name="Chỗ dành sẵn cho Nội dung 2"/>
          <p:cNvSpPr txBox="1">
            <a:spLocks/>
          </p:cNvSpPr>
          <p:nvPr/>
        </p:nvSpPr>
        <p:spPr>
          <a:xfrm>
            <a:off x="435685" y="1282364"/>
            <a:ext cx="86868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solidFill>
                  <a:prstClr val="black"/>
                </a:solidFill>
              </a:rPr>
              <a:t>Các thuật toán điều phối cho yêu cầu truy cập đĩa:</a:t>
            </a:r>
          </a:p>
          <a:p>
            <a:pPr marL="800100">
              <a:lnSpc>
                <a:spcPct val="150000"/>
              </a:lnSpc>
              <a:spcBef>
                <a:spcPts val="0"/>
              </a:spcBef>
              <a:buFont typeface="Wingdings" pitchFamily="2" charset="2"/>
              <a:buChar char="ü"/>
            </a:pPr>
            <a:r>
              <a:rPr lang="en-US">
                <a:solidFill>
                  <a:prstClr val="black"/>
                </a:solidFill>
              </a:rPr>
              <a:t>FCFS</a:t>
            </a:r>
          </a:p>
          <a:p>
            <a:pPr marL="800100">
              <a:lnSpc>
                <a:spcPct val="150000"/>
              </a:lnSpc>
              <a:spcBef>
                <a:spcPts val="0"/>
              </a:spcBef>
              <a:buFont typeface="Wingdings" pitchFamily="2" charset="2"/>
              <a:buChar char="ü"/>
            </a:pPr>
            <a:r>
              <a:rPr lang="en-US">
                <a:solidFill>
                  <a:prstClr val="black"/>
                </a:solidFill>
              </a:rPr>
              <a:t>SSTF</a:t>
            </a:r>
          </a:p>
          <a:p>
            <a:pPr marL="800100">
              <a:lnSpc>
                <a:spcPct val="150000"/>
              </a:lnSpc>
              <a:spcBef>
                <a:spcPts val="0"/>
              </a:spcBef>
              <a:buFont typeface="Wingdings" pitchFamily="2" charset="2"/>
              <a:buChar char="ü"/>
            </a:pPr>
            <a:r>
              <a:rPr lang="en-US">
                <a:solidFill>
                  <a:prstClr val="black"/>
                </a:solidFill>
              </a:rPr>
              <a:t>SCAN</a:t>
            </a:r>
          </a:p>
          <a:p>
            <a:pPr marL="800100">
              <a:lnSpc>
                <a:spcPct val="150000"/>
              </a:lnSpc>
              <a:spcBef>
                <a:spcPts val="0"/>
              </a:spcBef>
              <a:buFont typeface="Wingdings" pitchFamily="2" charset="2"/>
              <a:buChar char="ü"/>
            </a:pPr>
            <a:r>
              <a:rPr lang="en-US">
                <a:solidFill>
                  <a:prstClr val="black"/>
                </a:solidFill>
              </a:rPr>
              <a:t>C-SCAN</a:t>
            </a:r>
          </a:p>
          <a:p>
            <a:pPr marL="800100">
              <a:lnSpc>
                <a:spcPct val="150000"/>
              </a:lnSpc>
              <a:spcBef>
                <a:spcPts val="0"/>
              </a:spcBef>
              <a:buFont typeface="Wingdings" pitchFamily="2" charset="2"/>
              <a:buChar char="ü"/>
            </a:pPr>
            <a:r>
              <a:rPr lang="en-US">
                <a:solidFill>
                  <a:prstClr val="black"/>
                </a:solidFill>
              </a:rPr>
              <a:t>LOOK/CLOOK</a:t>
            </a: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269</a:t>
            </a:fld>
            <a:endParaRPr lang="en-US">
              <a:solidFill>
                <a:prstClr val="black">
                  <a:tint val="75000"/>
                </a:prstClr>
              </a:solidFill>
            </a:endParaRPr>
          </a:p>
        </p:txBody>
      </p:sp>
    </p:spTree>
    <p:extLst>
      <p:ext uri="{BB962C8B-B14F-4D97-AF65-F5344CB8AC3E}">
        <p14:creationId xmlns:p14="http://schemas.microsoft.com/office/powerpoint/2010/main" val="1030277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4F86A9E-76D8-48A4-80E2-98531238C297}" type="slidenum">
              <a:rPr lang="en-US" altLang="en-US"/>
              <a:pPr/>
              <a:t>27</a:t>
            </a:fld>
            <a:endParaRPr lang="en-US" altLang="en-US"/>
          </a:p>
        </p:txBody>
      </p:sp>
      <p:sp>
        <p:nvSpPr>
          <p:cNvPr id="20482" name="Rectangle 2"/>
          <p:cNvSpPr>
            <a:spLocks noGrp="1" noChangeArrowheads="1"/>
          </p:cNvSpPr>
          <p:nvPr>
            <p:ph type="title"/>
          </p:nvPr>
        </p:nvSpPr>
        <p:spPr>
          <a:xfrm>
            <a:off x="381000" y="178473"/>
            <a:ext cx="8229600" cy="762000"/>
          </a:xfrm>
        </p:spPr>
        <p:txBody>
          <a:bodyPr>
            <a:noAutofit/>
          </a:bodyPr>
          <a:lstStyle/>
          <a:p>
            <a:r>
              <a:rPr lang="en-US"/>
              <a:t>NHIỆM VỤ CỦA THÀNH PHẦN QUẢN LÝ TIẾN TRÌNH</a:t>
            </a:r>
          </a:p>
        </p:txBody>
      </p:sp>
      <p:sp>
        <p:nvSpPr>
          <p:cNvPr id="20483" name="Rectangle 3"/>
          <p:cNvSpPr>
            <a:spLocks noGrp="1" noChangeArrowheads="1"/>
          </p:cNvSpPr>
          <p:nvPr>
            <p:ph type="body" idx="1"/>
          </p:nvPr>
        </p:nvSpPr>
        <p:spPr>
          <a:xfrm>
            <a:off x="190500" y="933040"/>
            <a:ext cx="9067800" cy="5562600"/>
          </a:xfrm>
        </p:spPr>
        <p:txBody>
          <a:bodyPr>
            <a:noAutofit/>
          </a:bodyPr>
          <a:lstStyle/>
          <a:p>
            <a:r>
              <a:rPr lang="en-US" sz="2000"/>
              <a:t>Tiến trình: chương trình đang thực hiện.</a:t>
            </a:r>
          </a:p>
          <a:p>
            <a:r>
              <a:rPr lang="en-US" sz="2000"/>
              <a:t>Tiến trình sử dụng tài nguyên của hệ thống để hoàn thành:</a:t>
            </a:r>
          </a:p>
          <a:p>
            <a:pPr marL="548640" lvl="1" indent="-274320"/>
            <a:r>
              <a:rPr lang="en-US" sz="2000"/>
              <a:t>Tài nguyên được cấp khi tiến trình được khởi tạo hay đang thi hành.</a:t>
            </a:r>
          </a:p>
          <a:p>
            <a:pPr marL="548640" lvl="1" indent="-274320"/>
            <a:r>
              <a:rPr lang="en-US" sz="2000"/>
              <a:t>Tiến trình kết thúc tài nguyên được trả về.</a:t>
            </a:r>
          </a:p>
          <a:p>
            <a:r>
              <a:rPr lang="en-US" sz="2000"/>
              <a:t>Hệ thống có thể tồn tại nhiều tiến trình ở một thời điểm.</a:t>
            </a:r>
          </a:p>
          <a:p>
            <a:r>
              <a:rPr lang="en-US" sz="2000"/>
              <a:t>Nhiệm vụ của HĐH trong quản lý tiến trình:</a:t>
            </a:r>
          </a:p>
          <a:p>
            <a:pPr marL="548640" lvl="1" indent="-274320"/>
            <a:r>
              <a:rPr lang="en-US" sz="2000"/>
              <a:t>Tạo lập và hủy bỏ tiến trình của người sử dụng và của hệ thống.</a:t>
            </a:r>
          </a:p>
          <a:p>
            <a:pPr marL="548640" lvl="1" indent="-274320"/>
            <a:r>
              <a:rPr lang="en-US" sz="2000"/>
              <a:t>Tạm dừng và kích hoạt lại tiến trình đã bị tạm dừng.</a:t>
            </a:r>
          </a:p>
          <a:p>
            <a:pPr marL="548640" lvl="1" indent="-274320"/>
            <a:r>
              <a:rPr lang="en-US" sz="2000"/>
              <a:t>Tạo cơ chế thông tin liên lạc giữa các tiến trình.</a:t>
            </a:r>
          </a:p>
          <a:p>
            <a:pPr marL="548640" lvl="1" indent="-274320"/>
            <a:r>
              <a:rPr lang="en-US" sz="2000"/>
              <a:t>Cung cấp cơ chế đồng bộ hóa giữa các tiến trình.</a:t>
            </a:r>
          </a:p>
          <a:p>
            <a:pPr marL="548640" lvl="1" indent="-274320"/>
            <a:r>
              <a:rPr lang="en-US" sz="2000"/>
              <a:t>Cung cấp cơ chế kiểm soát bế tắc giữa các tiến trình.</a:t>
            </a:r>
          </a:p>
        </p:txBody>
      </p:sp>
    </p:spTree>
    <p:extLst>
      <p:ext uri="{BB962C8B-B14F-4D97-AF65-F5344CB8AC3E}">
        <p14:creationId xmlns:p14="http://schemas.microsoft.com/office/powerpoint/2010/main" val="2713024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blinds(horizontal)">
                                      <p:cBhvr>
                                        <p:cTn id="7" dur="500"/>
                                        <p:tgtEl>
                                          <p:spTgt spid="2048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animEffect transition="in" filter="blinds(horizontal)">
                                      <p:cBhvr>
                                        <p:cTn id="11" dur="500"/>
                                        <p:tgtEl>
                                          <p:spTgt spid="20483">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animEffect transition="in" filter="blinds(horizontal)">
                                      <p:cBhvr>
                                        <p:cTn id="15" dur="500"/>
                                        <p:tgtEl>
                                          <p:spTgt spid="20483">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Effect transition="in" filter="blinds(horizontal)">
                                      <p:cBhvr>
                                        <p:cTn id="19" dur="500"/>
                                        <p:tgtEl>
                                          <p:spTgt spid="2048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0483">
                                            <p:txEl>
                                              <p:pRg st="4" end="4"/>
                                            </p:txEl>
                                          </p:spTgt>
                                        </p:tgtEl>
                                        <p:attrNameLst>
                                          <p:attrName>style.visibility</p:attrName>
                                        </p:attrNameLst>
                                      </p:cBhvr>
                                      <p:to>
                                        <p:strVal val="visible"/>
                                      </p:to>
                                    </p:set>
                                    <p:animEffect transition="in" filter="blinds(horizontal)">
                                      <p:cBhvr>
                                        <p:cTn id="24" dur="500"/>
                                        <p:tgtEl>
                                          <p:spTgt spid="20483">
                                            <p:txEl>
                                              <p:pRg st="4" end="4"/>
                                            </p:txEl>
                                          </p:spTgt>
                                        </p:tgtEl>
                                      </p:cBhvr>
                                    </p:animEffect>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20483">
                                            <p:txEl>
                                              <p:pRg st="5" end="5"/>
                                            </p:txEl>
                                          </p:spTgt>
                                        </p:tgtEl>
                                        <p:attrNameLst>
                                          <p:attrName>style.visibility</p:attrName>
                                        </p:attrNameLst>
                                      </p:cBhvr>
                                      <p:to>
                                        <p:strVal val="visible"/>
                                      </p:to>
                                    </p:set>
                                    <p:animEffect transition="in" filter="blinds(horizontal)">
                                      <p:cBhvr>
                                        <p:cTn id="28" dur="500"/>
                                        <p:tgtEl>
                                          <p:spTgt spid="20483">
                                            <p:txEl>
                                              <p:pRg st="5" end="5"/>
                                            </p:txEl>
                                          </p:spTgt>
                                        </p:tgtEl>
                                      </p:cBhvr>
                                    </p:animEffect>
                                  </p:childTnLst>
                                </p:cTn>
                              </p:par>
                            </p:childTnLst>
                          </p:cTn>
                        </p:par>
                        <p:par>
                          <p:cTn id="29" fill="hold">
                            <p:stCondLst>
                              <p:cond delay="1000"/>
                            </p:stCondLst>
                            <p:childTnLst>
                              <p:par>
                                <p:cTn id="30" presetID="3" presetClass="entr" presetSubtype="10" fill="hold" nodeType="afterEffect">
                                  <p:stCondLst>
                                    <p:cond delay="0"/>
                                  </p:stCondLst>
                                  <p:childTnLst>
                                    <p:set>
                                      <p:cBhvr>
                                        <p:cTn id="31" dur="1" fill="hold">
                                          <p:stCondLst>
                                            <p:cond delay="0"/>
                                          </p:stCondLst>
                                        </p:cTn>
                                        <p:tgtEl>
                                          <p:spTgt spid="20483">
                                            <p:txEl>
                                              <p:pRg st="6" end="6"/>
                                            </p:txEl>
                                          </p:spTgt>
                                        </p:tgtEl>
                                        <p:attrNameLst>
                                          <p:attrName>style.visibility</p:attrName>
                                        </p:attrNameLst>
                                      </p:cBhvr>
                                      <p:to>
                                        <p:strVal val="visible"/>
                                      </p:to>
                                    </p:set>
                                    <p:animEffect transition="in" filter="blinds(horizontal)">
                                      <p:cBhvr>
                                        <p:cTn id="32" dur="500"/>
                                        <p:tgtEl>
                                          <p:spTgt spid="20483">
                                            <p:txEl>
                                              <p:pRg st="6" end="6"/>
                                            </p:txEl>
                                          </p:spTgt>
                                        </p:tgtEl>
                                      </p:cBhvr>
                                    </p:animEffect>
                                  </p:childTnLst>
                                </p:cTn>
                              </p:par>
                            </p:childTnLst>
                          </p:cTn>
                        </p:par>
                        <p:par>
                          <p:cTn id="33" fill="hold" nodeType="withGroup">
                            <p:stCondLst>
                              <p:cond delay="1500"/>
                            </p:stCondLst>
                            <p:childTnLst>
                              <p:par>
                                <p:cTn id="34" presetID="3" presetClass="entr" presetSubtype="10" fill="hold" nodeType="afterEffect">
                                  <p:stCondLst>
                                    <p:cond delay="0"/>
                                  </p:stCondLst>
                                  <p:childTnLst>
                                    <p:set>
                                      <p:cBhvr>
                                        <p:cTn id="35" dur="1" fill="hold">
                                          <p:stCondLst>
                                            <p:cond delay="0"/>
                                          </p:stCondLst>
                                        </p:cTn>
                                        <p:tgtEl>
                                          <p:spTgt spid="20483">
                                            <p:txEl>
                                              <p:pRg st="7" end="7"/>
                                            </p:txEl>
                                          </p:spTgt>
                                        </p:tgtEl>
                                        <p:attrNameLst>
                                          <p:attrName>style.visibility</p:attrName>
                                        </p:attrNameLst>
                                      </p:cBhvr>
                                      <p:to>
                                        <p:strVal val="visible"/>
                                      </p:to>
                                    </p:set>
                                    <p:animEffect transition="in" filter="blinds(horizontal)">
                                      <p:cBhvr>
                                        <p:cTn id="36" dur="500"/>
                                        <p:tgtEl>
                                          <p:spTgt spid="20483">
                                            <p:txEl>
                                              <p:pRg st="7" end="7"/>
                                            </p:txEl>
                                          </p:spTgt>
                                        </p:tgtEl>
                                      </p:cBhvr>
                                    </p:animEffect>
                                  </p:childTnLst>
                                </p:cTn>
                              </p:par>
                            </p:childTnLst>
                          </p:cTn>
                        </p:par>
                        <p:par>
                          <p:cTn id="37" fill="hold" nodeType="withGroup">
                            <p:stCondLst>
                              <p:cond delay="2000"/>
                            </p:stCondLst>
                            <p:childTnLst>
                              <p:par>
                                <p:cTn id="38" presetID="3" presetClass="entr" presetSubtype="10" fill="hold" nodeType="afterEffect">
                                  <p:stCondLst>
                                    <p:cond delay="0"/>
                                  </p:stCondLst>
                                  <p:childTnLst>
                                    <p:set>
                                      <p:cBhvr>
                                        <p:cTn id="39" dur="1" fill="hold">
                                          <p:stCondLst>
                                            <p:cond delay="0"/>
                                          </p:stCondLst>
                                        </p:cTn>
                                        <p:tgtEl>
                                          <p:spTgt spid="20483">
                                            <p:txEl>
                                              <p:pRg st="8" end="8"/>
                                            </p:txEl>
                                          </p:spTgt>
                                        </p:tgtEl>
                                        <p:attrNameLst>
                                          <p:attrName>style.visibility</p:attrName>
                                        </p:attrNameLst>
                                      </p:cBhvr>
                                      <p:to>
                                        <p:strVal val="visible"/>
                                      </p:to>
                                    </p:set>
                                    <p:animEffect transition="in" filter="blinds(horizontal)">
                                      <p:cBhvr>
                                        <p:cTn id="40" dur="500"/>
                                        <p:tgtEl>
                                          <p:spTgt spid="20483">
                                            <p:txEl>
                                              <p:pRg st="8" end="8"/>
                                            </p:txEl>
                                          </p:spTgt>
                                        </p:tgtEl>
                                      </p:cBhvr>
                                    </p:animEffect>
                                  </p:childTnLst>
                                </p:cTn>
                              </p:par>
                            </p:childTnLst>
                          </p:cTn>
                        </p:par>
                        <p:par>
                          <p:cTn id="41" fill="hold" nodeType="withGroup">
                            <p:stCondLst>
                              <p:cond delay="2500"/>
                            </p:stCondLst>
                            <p:childTnLst>
                              <p:par>
                                <p:cTn id="42" presetID="3" presetClass="entr" presetSubtype="10" fill="hold" nodeType="afterEffect">
                                  <p:stCondLst>
                                    <p:cond delay="0"/>
                                  </p:stCondLst>
                                  <p:childTnLst>
                                    <p:set>
                                      <p:cBhvr>
                                        <p:cTn id="43" dur="1" fill="hold">
                                          <p:stCondLst>
                                            <p:cond delay="0"/>
                                          </p:stCondLst>
                                        </p:cTn>
                                        <p:tgtEl>
                                          <p:spTgt spid="20483">
                                            <p:txEl>
                                              <p:pRg st="9" end="9"/>
                                            </p:txEl>
                                          </p:spTgt>
                                        </p:tgtEl>
                                        <p:attrNameLst>
                                          <p:attrName>style.visibility</p:attrName>
                                        </p:attrNameLst>
                                      </p:cBhvr>
                                      <p:to>
                                        <p:strVal val="visible"/>
                                      </p:to>
                                    </p:set>
                                    <p:animEffect transition="in" filter="blinds(horizontal)">
                                      <p:cBhvr>
                                        <p:cTn id="44" dur="500"/>
                                        <p:tgtEl>
                                          <p:spTgt spid="20483">
                                            <p:txEl>
                                              <p:pRg st="9" end="9"/>
                                            </p:txEl>
                                          </p:spTgt>
                                        </p:tgtEl>
                                      </p:cBhvr>
                                    </p:animEffect>
                                  </p:childTnLst>
                                </p:cTn>
                              </p:par>
                            </p:childTnLst>
                          </p:cTn>
                        </p:par>
                        <p:par>
                          <p:cTn id="45" fill="hold">
                            <p:stCondLst>
                              <p:cond delay="3000"/>
                            </p:stCondLst>
                            <p:childTnLst>
                              <p:par>
                                <p:cTn id="46" presetID="3" presetClass="entr" presetSubtype="10" fill="hold" nodeType="afterEffect">
                                  <p:stCondLst>
                                    <p:cond delay="0"/>
                                  </p:stCondLst>
                                  <p:childTnLst>
                                    <p:set>
                                      <p:cBhvr>
                                        <p:cTn id="47" dur="1" fill="hold">
                                          <p:stCondLst>
                                            <p:cond delay="0"/>
                                          </p:stCondLst>
                                        </p:cTn>
                                        <p:tgtEl>
                                          <p:spTgt spid="20483">
                                            <p:txEl>
                                              <p:pRg st="10" end="10"/>
                                            </p:txEl>
                                          </p:spTgt>
                                        </p:tgtEl>
                                        <p:attrNameLst>
                                          <p:attrName>style.visibility</p:attrName>
                                        </p:attrNameLst>
                                      </p:cBhvr>
                                      <p:to>
                                        <p:strVal val="visible"/>
                                      </p:to>
                                    </p:set>
                                    <p:animEffect transition="in" filter="blinds(horizontal)">
                                      <p:cBhvr>
                                        <p:cTn id="48" dur="500"/>
                                        <p:tgtEl>
                                          <p:spTgt spid="2048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20483">
                                            <p:txEl>
                                              <p:pRg st="0" end="0"/>
                                            </p:txEl>
                                          </p:spTgt>
                                        </p:tgtEl>
                                      </p:cBhvr>
                                    </p:animEffect>
                                    <p:set>
                                      <p:cBhvr>
                                        <p:cTn id="53" dur="1" fill="hold">
                                          <p:stCondLst>
                                            <p:cond delay="499"/>
                                          </p:stCondLst>
                                        </p:cTn>
                                        <p:tgtEl>
                                          <p:spTgt spid="20483">
                                            <p:txEl>
                                              <p:pRg st="0" end="0"/>
                                            </p:txEl>
                                          </p:spTgt>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20483">
                                            <p:txEl>
                                              <p:pRg st="1" end="1"/>
                                            </p:txEl>
                                          </p:spTgt>
                                        </p:tgtEl>
                                      </p:cBhvr>
                                    </p:animEffect>
                                    <p:set>
                                      <p:cBhvr>
                                        <p:cTn id="56" dur="1" fill="hold">
                                          <p:stCondLst>
                                            <p:cond delay="499"/>
                                          </p:stCondLst>
                                        </p:cTn>
                                        <p:tgtEl>
                                          <p:spTgt spid="20483">
                                            <p:txEl>
                                              <p:pRg st="1" end="1"/>
                                            </p:txEl>
                                          </p:spTgt>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20483">
                                            <p:txEl>
                                              <p:pRg st="2" end="2"/>
                                            </p:txEl>
                                          </p:spTgt>
                                        </p:tgtEl>
                                      </p:cBhvr>
                                    </p:animEffect>
                                    <p:set>
                                      <p:cBhvr>
                                        <p:cTn id="59" dur="1" fill="hold">
                                          <p:stCondLst>
                                            <p:cond delay="499"/>
                                          </p:stCondLst>
                                        </p:cTn>
                                        <p:tgtEl>
                                          <p:spTgt spid="20483">
                                            <p:txEl>
                                              <p:pRg st="2" end="2"/>
                                            </p:txEl>
                                          </p:spTgt>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20483">
                                            <p:txEl>
                                              <p:pRg st="3" end="3"/>
                                            </p:txEl>
                                          </p:spTgt>
                                        </p:tgtEl>
                                      </p:cBhvr>
                                    </p:animEffect>
                                    <p:set>
                                      <p:cBhvr>
                                        <p:cTn id="62" dur="1" fill="hold">
                                          <p:stCondLst>
                                            <p:cond delay="499"/>
                                          </p:stCondLst>
                                        </p:cTn>
                                        <p:tgtEl>
                                          <p:spTgt spid="20483">
                                            <p:txEl>
                                              <p:pRg st="3" end="3"/>
                                            </p:txEl>
                                          </p:spTgt>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20483">
                                            <p:txEl>
                                              <p:pRg st="4" end="4"/>
                                            </p:txEl>
                                          </p:spTgt>
                                        </p:tgtEl>
                                      </p:cBhvr>
                                    </p:animEffect>
                                    <p:set>
                                      <p:cBhvr>
                                        <p:cTn id="65" dur="1" fill="hold">
                                          <p:stCondLst>
                                            <p:cond delay="499"/>
                                          </p:stCondLst>
                                        </p:cTn>
                                        <p:tgtEl>
                                          <p:spTgt spid="20483">
                                            <p:txEl>
                                              <p:pRg st="4" end="4"/>
                                            </p:txEl>
                                          </p:spTgt>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20483">
                                            <p:txEl>
                                              <p:pRg st="5" end="5"/>
                                            </p:txEl>
                                          </p:spTgt>
                                        </p:tgtEl>
                                      </p:cBhvr>
                                    </p:animEffect>
                                    <p:set>
                                      <p:cBhvr>
                                        <p:cTn id="68" dur="1" fill="hold">
                                          <p:stCondLst>
                                            <p:cond delay="499"/>
                                          </p:stCondLst>
                                        </p:cTn>
                                        <p:tgtEl>
                                          <p:spTgt spid="20483">
                                            <p:txEl>
                                              <p:pRg st="5" end="5"/>
                                            </p:txEl>
                                          </p:spTgt>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20483">
                                            <p:txEl>
                                              <p:pRg st="6" end="6"/>
                                            </p:txEl>
                                          </p:spTgt>
                                        </p:tgtEl>
                                      </p:cBhvr>
                                    </p:animEffect>
                                    <p:set>
                                      <p:cBhvr>
                                        <p:cTn id="71" dur="1" fill="hold">
                                          <p:stCondLst>
                                            <p:cond delay="499"/>
                                          </p:stCondLst>
                                        </p:cTn>
                                        <p:tgtEl>
                                          <p:spTgt spid="20483">
                                            <p:txEl>
                                              <p:pRg st="6" end="6"/>
                                            </p:txEl>
                                          </p:spTgt>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20483">
                                            <p:txEl>
                                              <p:pRg st="7" end="7"/>
                                            </p:txEl>
                                          </p:spTgt>
                                        </p:tgtEl>
                                      </p:cBhvr>
                                    </p:animEffect>
                                    <p:set>
                                      <p:cBhvr>
                                        <p:cTn id="74" dur="1" fill="hold">
                                          <p:stCondLst>
                                            <p:cond delay="499"/>
                                          </p:stCondLst>
                                        </p:cTn>
                                        <p:tgtEl>
                                          <p:spTgt spid="20483">
                                            <p:txEl>
                                              <p:pRg st="7" end="7"/>
                                            </p:txEl>
                                          </p:spTgt>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20483">
                                            <p:txEl>
                                              <p:pRg st="8" end="8"/>
                                            </p:txEl>
                                          </p:spTgt>
                                        </p:tgtEl>
                                      </p:cBhvr>
                                    </p:animEffect>
                                    <p:set>
                                      <p:cBhvr>
                                        <p:cTn id="77" dur="1" fill="hold">
                                          <p:stCondLst>
                                            <p:cond delay="499"/>
                                          </p:stCondLst>
                                        </p:cTn>
                                        <p:tgtEl>
                                          <p:spTgt spid="20483">
                                            <p:txEl>
                                              <p:pRg st="8" end="8"/>
                                            </p:txEl>
                                          </p:spTgt>
                                        </p:tgtEl>
                                        <p:attrNameLst>
                                          <p:attrName>style.visibility</p:attrName>
                                        </p:attrNameLst>
                                      </p:cBhvr>
                                      <p:to>
                                        <p:strVal val="hidden"/>
                                      </p:to>
                                    </p:set>
                                  </p:childTnLst>
                                </p:cTn>
                              </p:par>
                              <p:par>
                                <p:cTn id="78" presetID="10" presetClass="exit" presetSubtype="0" fill="hold" grpId="0" nodeType="withEffect">
                                  <p:stCondLst>
                                    <p:cond delay="0"/>
                                  </p:stCondLst>
                                  <p:childTnLst>
                                    <p:animEffect transition="out" filter="fade">
                                      <p:cBhvr>
                                        <p:cTn id="79" dur="500"/>
                                        <p:tgtEl>
                                          <p:spTgt spid="20483">
                                            <p:txEl>
                                              <p:pRg st="9" end="9"/>
                                            </p:txEl>
                                          </p:spTgt>
                                        </p:tgtEl>
                                      </p:cBhvr>
                                    </p:animEffect>
                                    <p:set>
                                      <p:cBhvr>
                                        <p:cTn id="80" dur="1" fill="hold">
                                          <p:stCondLst>
                                            <p:cond delay="499"/>
                                          </p:stCondLst>
                                        </p:cTn>
                                        <p:tgtEl>
                                          <p:spTgt spid="20483">
                                            <p:txEl>
                                              <p:pRg st="9" end="9"/>
                                            </p:txEl>
                                          </p:spTgt>
                                        </p:tgtEl>
                                        <p:attrNameLst>
                                          <p:attrName>style.visibility</p:attrName>
                                        </p:attrNameLst>
                                      </p:cBhvr>
                                      <p:to>
                                        <p:strVal val="hidden"/>
                                      </p:to>
                                    </p:set>
                                  </p:childTnLst>
                                </p:cTn>
                              </p:par>
                              <p:par>
                                <p:cTn id="81" presetID="10" presetClass="exit" presetSubtype="0" fill="hold" grpId="0" nodeType="withEffect">
                                  <p:stCondLst>
                                    <p:cond delay="0"/>
                                  </p:stCondLst>
                                  <p:childTnLst>
                                    <p:animEffect transition="out" filter="fade">
                                      <p:cBhvr>
                                        <p:cTn id="82" dur="500"/>
                                        <p:tgtEl>
                                          <p:spTgt spid="20483">
                                            <p:txEl>
                                              <p:pRg st="10" end="10"/>
                                            </p:txEl>
                                          </p:spTgt>
                                        </p:tgtEl>
                                      </p:cBhvr>
                                    </p:animEffect>
                                    <p:set>
                                      <p:cBhvr>
                                        <p:cTn id="83" dur="1" fill="hold">
                                          <p:stCondLst>
                                            <p:cond delay="499"/>
                                          </p:stCondLst>
                                        </p:cTn>
                                        <p:tgtEl>
                                          <p:spTgt spid="20483">
                                            <p:txEl>
                                              <p:pRg st="10" end="1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6.3.1 FCFS</a:t>
            </a:r>
            <a:br>
              <a:rPr lang="en-US"/>
            </a:br>
            <a:endParaRPr lang="en-US"/>
          </a:p>
        </p:txBody>
      </p:sp>
      <p:sp>
        <p:nvSpPr>
          <p:cNvPr id="8" name="Chỗ dành sẵn cho Nội dung 2"/>
          <p:cNvSpPr txBox="1">
            <a:spLocks/>
          </p:cNvSpPr>
          <p:nvPr/>
        </p:nvSpPr>
        <p:spPr>
          <a:xfrm>
            <a:off x="457200" y="1828800"/>
            <a:ext cx="86868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270</a:t>
            </a:fld>
            <a:endParaRPr lang="en-US">
              <a:solidFill>
                <a:prstClr val="black">
                  <a:tint val="75000"/>
                </a:prstClr>
              </a:solidFill>
            </a:endParaRPr>
          </a:p>
        </p:txBody>
      </p:sp>
      <p:sp>
        <p:nvSpPr>
          <p:cNvPr id="7" name="Chỗ dành sẵn cho Nội dung 2"/>
          <p:cNvSpPr txBox="1">
            <a:spLocks/>
          </p:cNvSpPr>
          <p:nvPr/>
        </p:nvSpPr>
        <p:spPr>
          <a:xfrm>
            <a:off x="609600" y="1676400"/>
            <a:ext cx="8686800" cy="1371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solidFill>
                  <a:prstClr val="black"/>
                </a:solidFill>
              </a:rPr>
              <a:t>Yêu cầu truy cập cylinder: 98, 183, 37, 122, 14, 124, 65, 67</a:t>
            </a:r>
          </a:p>
          <a:p>
            <a:pPr>
              <a:lnSpc>
                <a:spcPct val="150000"/>
              </a:lnSpc>
              <a:spcBef>
                <a:spcPts val="0"/>
              </a:spcBef>
            </a:pPr>
            <a:r>
              <a:rPr lang="en-US">
                <a:solidFill>
                  <a:prstClr val="black"/>
                </a:solidFill>
              </a:rPr>
              <a:t>Đầu đọc đang ở cylinder 53</a:t>
            </a:r>
          </a:p>
          <a:p>
            <a:pPr marL="971550" indent="-228600">
              <a:lnSpc>
                <a:spcPct val="150000"/>
              </a:lnSpc>
              <a:spcBef>
                <a:spcPts val="0"/>
              </a:spcBef>
              <a:buFont typeface="Arial" pitchFamily="34" charset="0"/>
              <a:buNone/>
            </a:pPr>
            <a:endParaRPr lang="en-US">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819400"/>
            <a:ext cx="8153400" cy="494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688566" y="326630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4457700" y="349468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1" name="Straight Arrow Connector 10"/>
          <p:cNvCxnSpPr>
            <a:stCxn id="4" idx="6"/>
            <a:endCxn id="10" idx="2"/>
          </p:cNvCxnSpPr>
          <p:nvPr/>
        </p:nvCxnSpPr>
        <p:spPr>
          <a:xfrm>
            <a:off x="2917166" y="3380609"/>
            <a:ext cx="1540534" cy="22837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653735" y="3208872"/>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45</a:t>
            </a:r>
          </a:p>
        </p:txBody>
      </p:sp>
      <p:sp>
        <p:nvSpPr>
          <p:cNvPr id="14" name="Oval 13"/>
          <p:cNvSpPr/>
          <p:nvPr/>
        </p:nvSpPr>
        <p:spPr>
          <a:xfrm>
            <a:off x="7823440" y="372328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5" name="Straight Arrow Connector 14"/>
          <p:cNvCxnSpPr>
            <a:stCxn id="10" idx="6"/>
            <a:endCxn id="14" idx="2"/>
          </p:cNvCxnSpPr>
          <p:nvPr/>
        </p:nvCxnSpPr>
        <p:spPr>
          <a:xfrm>
            <a:off x="4686300" y="3608982"/>
            <a:ext cx="3137140"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172200" y="3408927"/>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85</a:t>
            </a:r>
          </a:p>
        </p:txBody>
      </p:sp>
      <p:sp>
        <p:nvSpPr>
          <p:cNvPr id="19" name="Oval 18"/>
          <p:cNvSpPr/>
          <p:nvPr/>
        </p:nvSpPr>
        <p:spPr>
          <a:xfrm>
            <a:off x="2057400" y="395188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2" name="Straight Arrow Connector 21"/>
          <p:cNvCxnSpPr>
            <a:stCxn id="14" idx="2"/>
            <a:endCxn id="19" idx="6"/>
          </p:cNvCxnSpPr>
          <p:nvPr/>
        </p:nvCxnSpPr>
        <p:spPr>
          <a:xfrm flipH="1">
            <a:off x="2286000" y="3837582"/>
            <a:ext cx="5537440"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33800" y="3637527"/>
            <a:ext cx="602141"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146</a:t>
            </a:r>
          </a:p>
        </p:txBody>
      </p:sp>
      <p:sp>
        <p:nvSpPr>
          <p:cNvPr id="26" name="Oval 25"/>
          <p:cNvSpPr/>
          <p:nvPr/>
        </p:nvSpPr>
        <p:spPr>
          <a:xfrm>
            <a:off x="5334000" y="418048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219200" y="440908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5602857" y="463768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3048000" y="486628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3440142" y="509488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31" name="Straight Arrow Connector 30"/>
          <p:cNvCxnSpPr>
            <a:stCxn id="19" idx="6"/>
            <a:endCxn id="26" idx="2"/>
          </p:cNvCxnSpPr>
          <p:nvPr/>
        </p:nvCxnSpPr>
        <p:spPr>
          <a:xfrm>
            <a:off x="2286000" y="4066182"/>
            <a:ext cx="3048000"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2"/>
            <a:endCxn id="27" idx="6"/>
          </p:cNvCxnSpPr>
          <p:nvPr/>
        </p:nvCxnSpPr>
        <p:spPr>
          <a:xfrm flipH="1">
            <a:off x="1447800" y="4294782"/>
            <a:ext cx="3886200"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7" idx="6"/>
            <a:endCxn id="28" idx="2"/>
          </p:cNvCxnSpPr>
          <p:nvPr/>
        </p:nvCxnSpPr>
        <p:spPr>
          <a:xfrm>
            <a:off x="1447800" y="4523382"/>
            <a:ext cx="4155057"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6"/>
            <a:endCxn id="30" idx="2"/>
          </p:cNvCxnSpPr>
          <p:nvPr/>
        </p:nvCxnSpPr>
        <p:spPr>
          <a:xfrm>
            <a:off x="3276600" y="4980582"/>
            <a:ext cx="163542"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8" idx="2"/>
            <a:endCxn id="29" idx="6"/>
          </p:cNvCxnSpPr>
          <p:nvPr/>
        </p:nvCxnSpPr>
        <p:spPr>
          <a:xfrm flipH="1">
            <a:off x="3276600" y="4751982"/>
            <a:ext cx="2326257"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612437" y="3943290"/>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85</a:t>
            </a:r>
          </a:p>
        </p:txBody>
      </p:sp>
      <p:sp>
        <p:nvSpPr>
          <p:cNvPr id="47" name="TextBox 46"/>
          <p:cNvSpPr txBox="1"/>
          <p:nvPr/>
        </p:nvSpPr>
        <p:spPr>
          <a:xfrm>
            <a:off x="2438400" y="4171890"/>
            <a:ext cx="723900"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108</a:t>
            </a:r>
          </a:p>
        </p:txBody>
      </p:sp>
      <p:sp>
        <p:nvSpPr>
          <p:cNvPr id="48" name="TextBox 47"/>
          <p:cNvSpPr txBox="1"/>
          <p:nvPr/>
        </p:nvSpPr>
        <p:spPr>
          <a:xfrm>
            <a:off x="4238895" y="4400490"/>
            <a:ext cx="7470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110</a:t>
            </a:r>
          </a:p>
        </p:txBody>
      </p:sp>
      <p:sp>
        <p:nvSpPr>
          <p:cNvPr id="49" name="TextBox 48"/>
          <p:cNvSpPr txBox="1"/>
          <p:nvPr/>
        </p:nvSpPr>
        <p:spPr>
          <a:xfrm>
            <a:off x="3432593" y="4629090"/>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59</a:t>
            </a:r>
          </a:p>
        </p:txBody>
      </p:sp>
      <p:sp>
        <p:nvSpPr>
          <p:cNvPr id="50" name="TextBox 49"/>
          <p:cNvSpPr txBox="1"/>
          <p:nvPr/>
        </p:nvSpPr>
        <p:spPr>
          <a:xfrm>
            <a:off x="3139117" y="5105400"/>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a:t>
            </a:r>
          </a:p>
        </p:txBody>
      </p:sp>
      <p:sp>
        <p:nvSpPr>
          <p:cNvPr id="2058" name="Rounded Rectangle 2057"/>
          <p:cNvSpPr/>
          <p:nvPr/>
        </p:nvSpPr>
        <p:spPr>
          <a:xfrm>
            <a:off x="4167637" y="5562600"/>
            <a:ext cx="2614163"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Tổng thời gian =</a:t>
            </a:r>
          </a:p>
        </p:txBody>
      </p:sp>
      <p:sp>
        <p:nvSpPr>
          <p:cNvPr id="52" name="Rounded Rectangle 51"/>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0</a:t>
            </a:r>
          </a:p>
        </p:txBody>
      </p:sp>
      <p:sp>
        <p:nvSpPr>
          <p:cNvPr id="53" name="Rounded Rectangle 52"/>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45</a:t>
            </a:r>
          </a:p>
        </p:txBody>
      </p:sp>
      <p:sp>
        <p:nvSpPr>
          <p:cNvPr id="55" name="Rounded Rectangle 54"/>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130</a:t>
            </a:r>
          </a:p>
        </p:txBody>
      </p:sp>
      <p:sp>
        <p:nvSpPr>
          <p:cNvPr id="56" name="Rounded Rectangle 55"/>
          <p:cNvSpPr/>
          <p:nvPr/>
        </p:nvSpPr>
        <p:spPr>
          <a:xfrm>
            <a:off x="65532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276</a:t>
            </a:r>
          </a:p>
        </p:txBody>
      </p:sp>
      <p:sp>
        <p:nvSpPr>
          <p:cNvPr id="57" name="Rounded Rectangle 56"/>
          <p:cNvSpPr/>
          <p:nvPr/>
        </p:nvSpPr>
        <p:spPr>
          <a:xfrm>
            <a:off x="65532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361</a:t>
            </a:r>
          </a:p>
        </p:txBody>
      </p:sp>
      <p:sp>
        <p:nvSpPr>
          <p:cNvPr id="58" name="Rounded Rectangle 57"/>
          <p:cNvSpPr/>
          <p:nvPr/>
        </p:nvSpPr>
        <p:spPr>
          <a:xfrm>
            <a:off x="65532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469</a:t>
            </a:r>
          </a:p>
        </p:txBody>
      </p:sp>
      <p:sp>
        <p:nvSpPr>
          <p:cNvPr id="59" name="Rounded Rectangle 58"/>
          <p:cNvSpPr/>
          <p:nvPr/>
        </p:nvSpPr>
        <p:spPr>
          <a:xfrm>
            <a:off x="65532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579</a:t>
            </a:r>
          </a:p>
        </p:txBody>
      </p:sp>
      <p:sp>
        <p:nvSpPr>
          <p:cNvPr id="61" name="Rounded Rectangle 60"/>
          <p:cNvSpPr/>
          <p:nvPr/>
        </p:nvSpPr>
        <p:spPr>
          <a:xfrm>
            <a:off x="65532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638</a:t>
            </a:r>
          </a:p>
        </p:txBody>
      </p:sp>
      <p:sp>
        <p:nvSpPr>
          <p:cNvPr id="62" name="Rounded Rectangle 61"/>
          <p:cNvSpPr/>
          <p:nvPr/>
        </p:nvSpPr>
        <p:spPr>
          <a:xfrm>
            <a:off x="65532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640</a:t>
            </a:r>
          </a:p>
        </p:txBody>
      </p:sp>
    </p:spTree>
    <p:extLst>
      <p:ext uri="{BB962C8B-B14F-4D97-AF65-F5344CB8AC3E}">
        <p14:creationId xmlns:p14="http://schemas.microsoft.com/office/powerpoint/2010/main" val="164899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par>
                          <p:cTn id="13" fill="hold">
                            <p:stCondLst>
                              <p:cond delay="500"/>
                            </p:stCondLst>
                            <p:childTnLst>
                              <p:par>
                                <p:cTn id="14" presetID="10" presetClass="entr" presetSubtype="0" fill="hold" grpId="0" nodeType="after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grpId="0" nodeType="afterEffect">
                                  <p:stCondLst>
                                    <p:cond delay="2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8" fill="hold" nodeType="withEffect">
                                  <p:stCondLst>
                                    <p:cond delay="200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xit" presetSubtype="0" fill="hold" grpId="0" nodeType="withEffect">
                                  <p:stCondLst>
                                    <p:cond delay="2000"/>
                                  </p:stCondLst>
                                  <p:childTnLst>
                                    <p:animEffect transition="out" filter="fade">
                                      <p:cBhvr>
                                        <p:cTn id="28" dur="500"/>
                                        <p:tgtEl>
                                          <p:spTgt spid="52"/>
                                        </p:tgtEl>
                                      </p:cBhvr>
                                    </p:animEffect>
                                    <p:set>
                                      <p:cBhvr>
                                        <p:cTn id="29" dur="1" fill="hold">
                                          <p:stCondLst>
                                            <p:cond delay="499"/>
                                          </p:stCondLst>
                                        </p:cTn>
                                        <p:tgtEl>
                                          <p:spTgt spid="52"/>
                                        </p:tgtEl>
                                        <p:attrNameLst>
                                          <p:attrName>style.visibility</p:attrName>
                                        </p:attrNameLst>
                                      </p:cBhvr>
                                      <p:to>
                                        <p:strVal val="hidden"/>
                                      </p:to>
                                    </p:set>
                                  </p:childTnLst>
                                </p:cTn>
                              </p:par>
                              <p:par>
                                <p:cTn id="30" presetID="10" presetClass="entr" presetSubtype="0" fill="hold" grpId="0" nodeType="withEffect">
                                  <p:stCondLst>
                                    <p:cond delay="200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par>
                          <p:cTn id="33" fill="hold">
                            <p:stCondLst>
                              <p:cond delay="4000"/>
                            </p:stCondLst>
                            <p:childTnLst>
                              <p:par>
                                <p:cTn id="34" presetID="10" presetClass="entr" presetSubtype="0" fill="hold" grpId="0" nodeType="afterEffect">
                                  <p:stCondLst>
                                    <p:cond delay="2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22" presetClass="entr" presetSubtype="8" fill="hold" nodeType="withEffect">
                                  <p:stCondLst>
                                    <p:cond delay="200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10" presetClass="entr" presetSubtype="0" fill="hold" grpId="0" nodeType="withEffect">
                                  <p:stCondLst>
                                    <p:cond delay="2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xit" presetSubtype="0" fill="hold" grpId="1" nodeType="withEffect">
                                  <p:stCondLst>
                                    <p:cond delay="2000"/>
                                  </p:stCondLst>
                                  <p:childTnLst>
                                    <p:animEffect transition="out" filter="fade">
                                      <p:cBhvr>
                                        <p:cTn id="44" dur="500"/>
                                        <p:tgtEl>
                                          <p:spTgt spid="53"/>
                                        </p:tgtEl>
                                      </p:cBhvr>
                                    </p:animEffect>
                                    <p:set>
                                      <p:cBhvr>
                                        <p:cTn id="45" dur="1" fill="hold">
                                          <p:stCondLst>
                                            <p:cond delay="499"/>
                                          </p:stCondLst>
                                        </p:cTn>
                                        <p:tgtEl>
                                          <p:spTgt spid="53"/>
                                        </p:tgtEl>
                                        <p:attrNameLst>
                                          <p:attrName>style.visibility</p:attrName>
                                        </p:attrNameLst>
                                      </p:cBhvr>
                                      <p:to>
                                        <p:strVal val="hidden"/>
                                      </p:to>
                                    </p:set>
                                  </p:childTnLst>
                                </p:cTn>
                              </p:par>
                              <p:par>
                                <p:cTn id="46" presetID="10" presetClass="entr" presetSubtype="0" fill="hold" grpId="0" nodeType="withEffect">
                                  <p:stCondLst>
                                    <p:cond delay="200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par>
                          <p:cTn id="49" fill="hold">
                            <p:stCondLst>
                              <p:cond delay="6500"/>
                            </p:stCondLst>
                            <p:childTnLst>
                              <p:par>
                                <p:cTn id="50" presetID="10" presetClass="entr" presetSubtype="0" fill="hold" grpId="0" nodeType="afterEffect">
                                  <p:stCondLst>
                                    <p:cond delay="2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22" presetClass="entr" presetSubtype="2" fill="hold" nodeType="withEffect">
                                  <p:stCondLst>
                                    <p:cond delay="2000"/>
                                  </p:stCondLst>
                                  <p:childTnLst>
                                    <p:set>
                                      <p:cBhvr>
                                        <p:cTn id="54" dur="1" fill="hold">
                                          <p:stCondLst>
                                            <p:cond delay="0"/>
                                          </p:stCondLst>
                                        </p:cTn>
                                        <p:tgtEl>
                                          <p:spTgt spid="22"/>
                                        </p:tgtEl>
                                        <p:attrNameLst>
                                          <p:attrName>style.visibility</p:attrName>
                                        </p:attrNameLst>
                                      </p:cBhvr>
                                      <p:to>
                                        <p:strVal val="visible"/>
                                      </p:to>
                                    </p:set>
                                    <p:animEffect transition="in" filter="wipe(right)">
                                      <p:cBhvr>
                                        <p:cTn id="55" dur="500"/>
                                        <p:tgtEl>
                                          <p:spTgt spid="22"/>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xit" presetSubtype="0" fill="hold" grpId="1" nodeType="withEffect">
                                  <p:stCondLst>
                                    <p:cond delay="2000"/>
                                  </p:stCondLst>
                                  <p:childTnLst>
                                    <p:animEffect transition="out" filter="fade">
                                      <p:cBhvr>
                                        <p:cTn id="60" dur="500"/>
                                        <p:tgtEl>
                                          <p:spTgt spid="55"/>
                                        </p:tgtEl>
                                      </p:cBhvr>
                                    </p:animEffect>
                                    <p:set>
                                      <p:cBhvr>
                                        <p:cTn id="61" dur="1" fill="hold">
                                          <p:stCondLst>
                                            <p:cond delay="499"/>
                                          </p:stCondLst>
                                        </p:cTn>
                                        <p:tgtEl>
                                          <p:spTgt spid="55"/>
                                        </p:tgtEl>
                                        <p:attrNameLst>
                                          <p:attrName>style.visibility</p:attrName>
                                        </p:attrNameLst>
                                      </p:cBhvr>
                                      <p:to>
                                        <p:strVal val="hidden"/>
                                      </p:to>
                                    </p:set>
                                  </p:childTnLst>
                                </p:cTn>
                              </p:par>
                              <p:par>
                                <p:cTn id="62" presetID="10" presetClass="entr" presetSubtype="0" fill="hold" grpId="0" nodeType="withEffect">
                                  <p:stCondLst>
                                    <p:cond delay="200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500"/>
                                        <p:tgtEl>
                                          <p:spTgt spid="56"/>
                                        </p:tgtEl>
                                      </p:cBhvr>
                                    </p:animEffect>
                                  </p:childTnLst>
                                </p:cTn>
                              </p:par>
                            </p:childTnLst>
                          </p:cTn>
                        </p:par>
                        <p:par>
                          <p:cTn id="65" fill="hold">
                            <p:stCondLst>
                              <p:cond delay="9000"/>
                            </p:stCondLst>
                            <p:childTnLst>
                              <p:par>
                                <p:cTn id="66" presetID="10" presetClass="entr" presetSubtype="0" fill="hold" grpId="0" nodeType="afterEffect">
                                  <p:stCondLst>
                                    <p:cond delay="20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22" presetClass="entr" presetSubtype="8" fill="hold" nodeType="withEffect">
                                  <p:stCondLst>
                                    <p:cond delay="2000"/>
                                  </p:stCondLst>
                                  <p:childTnLst>
                                    <p:set>
                                      <p:cBhvr>
                                        <p:cTn id="70" dur="1" fill="hold">
                                          <p:stCondLst>
                                            <p:cond delay="0"/>
                                          </p:stCondLst>
                                        </p:cTn>
                                        <p:tgtEl>
                                          <p:spTgt spid="31"/>
                                        </p:tgtEl>
                                        <p:attrNameLst>
                                          <p:attrName>style.visibility</p:attrName>
                                        </p:attrNameLst>
                                      </p:cBhvr>
                                      <p:to>
                                        <p:strVal val="visible"/>
                                      </p:to>
                                    </p:set>
                                    <p:animEffect transition="in" filter="wipe(left)">
                                      <p:cBhvr>
                                        <p:cTn id="71" dur="500"/>
                                        <p:tgtEl>
                                          <p:spTgt spid="31"/>
                                        </p:tgtEl>
                                      </p:cBhvr>
                                    </p:animEffect>
                                  </p:childTnLst>
                                </p:cTn>
                              </p:par>
                              <p:par>
                                <p:cTn id="72" presetID="10" presetClass="entr" presetSubtype="0" fill="hold" grpId="0" nodeType="withEffect">
                                  <p:stCondLst>
                                    <p:cond delay="200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xit" presetSubtype="0" fill="hold" grpId="1" nodeType="withEffect">
                                  <p:stCondLst>
                                    <p:cond delay="2000"/>
                                  </p:stCondLst>
                                  <p:childTnLst>
                                    <p:animEffect transition="out" filter="fade">
                                      <p:cBhvr>
                                        <p:cTn id="76" dur="500"/>
                                        <p:tgtEl>
                                          <p:spTgt spid="56"/>
                                        </p:tgtEl>
                                      </p:cBhvr>
                                    </p:animEffect>
                                    <p:set>
                                      <p:cBhvr>
                                        <p:cTn id="77" dur="1" fill="hold">
                                          <p:stCondLst>
                                            <p:cond delay="499"/>
                                          </p:stCondLst>
                                        </p:cTn>
                                        <p:tgtEl>
                                          <p:spTgt spid="56"/>
                                        </p:tgtEl>
                                        <p:attrNameLst>
                                          <p:attrName>style.visibility</p:attrName>
                                        </p:attrNameLst>
                                      </p:cBhvr>
                                      <p:to>
                                        <p:strVal val="hidden"/>
                                      </p:to>
                                    </p:set>
                                  </p:childTnLst>
                                </p:cTn>
                              </p:par>
                              <p:par>
                                <p:cTn id="78" presetID="10" presetClass="entr" presetSubtype="0"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par>
                          <p:cTn id="81" fill="hold">
                            <p:stCondLst>
                              <p:cond delay="11500"/>
                            </p:stCondLst>
                            <p:childTnLst>
                              <p:par>
                                <p:cTn id="82" presetID="10" presetClass="entr" presetSubtype="0" fill="hold" grpId="0" nodeType="afterEffect">
                                  <p:stCondLst>
                                    <p:cond delay="200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22" presetClass="entr" presetSubtype="2" fill="hold" nodeType="withEffect">
                                  <p:stCondLst>
                                    <p:cond delay="2000"/>
                                  </p:stCondLst>
                                  <p:childTnLst>
                                    <p:set>
                                      <p:cBhvr>
                                        <p:cTn id="86" dur="1" fill="hold">
                                          <p:stCondLst>
                                            <p:cond delay="0"/>
                                          </p:stCondLst>
                                        </p:cTn>
                                        <p:tgtEl>
                                          <p:spTgt spid="34"/>
                                        </p:tgtEl>
                                        <p:attrNameLst>
                                          <p:attrName>style.visibility</p:attrName>
                                        </p:attrNameLst>
                                      </p:cBhvr>
                                      <p:to>
                                        <p:strVal val="visible"/>
                                      </p:to>
                                    </p:set>
                                    <p:animEffect transition="in" filter="wipe(right)">
                                      <p:cBhvr>
                                        <p:cTn id="87" dur="500"/>
                                        <p:tgtEl>
                                          <p:spTgt spid="34"/>
                                        </p:tgtEl>
                                      </p:cBhvr>
                                    </p:animEffect>
                                  </p:childTnLst>
                                </p:cTn>
                              </p:par>
                              <p:par>
                                <p:cTn id="88" presetID="10" presetClass="entr" presetSubtype="0" fill="hold" grpId="0" nodeType="withEffect">
                                  <p:stCondLst>
                                    <p:cond delay="2000"/>
                                  </p:stCondLst>
                                  <p:childTnLst>
                                    <p:set>
                                      <p:cBhvr>
                                        <p:cTn id="89" dur="1" fill="hold">
                                          <p:stCondLst>
                                            <p:cond delay="0"/>
                                          </p:stCondLst>
                                        </p:cTn>
                                        <p:tgtEl>
                                          <p:spTgt spid="47"/>
                                        </p:tgtEl>
                                        <p:attrNameLst>
                                          <p:attrName>style.visibility</p:attrName>
                                        </p:attrNameLst>
                                      </p:cBhvr>
                                      <p:to>
                                        <p:strVal val="visible"/>
                                      </p:to>
                                    </p:set>
                                    <p:animEffect transition="in" filter="fade">
                                      <p:cBhvr>
                                        <p:cTn id="90" dur="500"/>
                                        <p:tgtEl>
                                          <p:spTgt spid="47"/>
                                        </p:tgtEl>
                                      </p:cBhvr>
                                    </p:animEffect>
                                  </p:childTnLst>
                                </p:cTn>
                              </p:par>
                              <p:par>
                                <p:cTn id="91" presetID="10" presetClass="exit" presetSubtype="0" fill="hold" grpId="1" nodeType="withEffect">
                                  <p:stCondLst>
                                    <p:cond delay="2000"/>
                                  </p:stCondLst>
                                  <p:childTnLst>
                                    <p:animEffect transition="out" filter="fade">
                                      <p:cBhvr>
                                        <p:cTn id="92" dur="500"/>
                                        <p:tgtEl>
                                          <p:spTgt spid="57"/>
                                        </p:tgtEl>
                                      </p:cBhvr>
                                    </p:animEffect>
                                    <p:set>
                                      <p:cBhvr>
                                        <p:cTn id="93" dur="1" fill="hold">
                                          <p:stCondLst>
                                            <p:cond delay="499"/>
                                          </p:stCondLst>
                                        </p:cTn>
                                        <p:tgtEl>
                                          <p:spTgt spid="57"/>
                                        </p:tgtEl>
                                        <p:attrNameLst>
                                          <p:attrName>style.visibility</p:attrName>
                                        </p:attrNameLst>
                                      </p:cBhvr>
                                      <p:to>
                                        <p:strVal val="hidden"/>
                                      </p:to>
                                    </p:set>
                                  </p:childTnLst>
                                </p:cTn>
                              </p:par>
                              <p:par>
                                <p:cTn id="94" presetID="10" presetClass="entr" presetSubtype="0" fill="hold" grpId="0" nodeType="withEffect">
                                  <p:stCondLst>
                                    <p:cond delay="2000"/>
                                  </p:stCondLst>
                                  <p:childTnLst>
                                    <p:set>
                                      <p:cBhvr>
                                        <p:cTn id="95" dur="1" fill="hold">
                                          <p:stCondLst>
                                            <p:cond delay="0"/>
                                          </p:stCondLst>
                                        </p:cTn>
                                        <p:tgtEl>
                                          <p:spTgt spid="58"/>
                                        </p:tgtEl>
                                        <p:attrNameLst>
                                          <p:attrName>style.visibility</p:attrName>
                                        </p:attrNameLst>
                                      </p:cBhvr>
                                      <p:to>
                                        <p:strVal val="visible"/>
                                      </p:to>
                                    </p:set>
                                    <p:animEffect transition="in" filter="fade">
                                      <p:cBhvr>
                                        <p:cTn id="96" dur="500"/>
                                        <p:tgtEl>
                                          <p:spTgt spid="58"/>
                                        </p:tgtEl>
                                      </p:cBhvr>
                                    </p:animEffect>
                                  </p:childTnLst>
                                </p:cTn>
                              </p:par>
                            </p:childTnLst>
                          </p:cTn>
                        </p:par>
                        <p:par>
                          <p:cTn id="97" fill="hold">
                            <p:stCondLst>
                              <p:cond delay="14000"/>
                            </p:stCondLst>
                            <p:childTnLst>
                              <p:par>
                                <p:cTn id="98" presetID="10" presetClass="entr" presetSubtype="0" fill="hold" grpId="0" nodeType="afterEffect">
                                  <p:stCondLst>
                                    <p:cond delay="200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par>
                                <p:cTn id="101" presetID="22" presetClass="entr" presetSubtype="8" fill="hold" nodeType="withEffect">
                                  <p:stCondLst>
                                    <p:cond delay="2000"/>
                                  </p:stCondLst>
                                  <p:childTnLst>
                                    <p:set>
                                      <p:cBhvr>
                                        <p:cTn id="102" dur="1" fill="hold">
                                          <p:stCondLst>
                                            <p:cond delay="0"/>
                                          </p:stCondLst>
                                        </p:cTn>
                                        <p:tgtEl>
                                          <p:spTgt spid="37"/>
                                        </p:tgtEl>
                                        <p:attrNameLst>
                                          <p:attrName>style.visibility</p:attrName>
                                        </p:attrNameLst>
                                      </p:cBhvr>
                                      <p:to>
                                        <p:strVal val="visible"/>
                                      </p:to>
                                    </p:set>
                                    <p:animEffect transition="in" filter="wipe(left)">
                                      <p:cBhvr>
                                        <p:cTn id="103" dur="500"/>
                                        <p:tgtEl>
                                          <p:spTgt spid="37"/>
                                        </p:tgtEl>
                                      </p:cBhvr>
                                    </p:animEffect>
                                  </p:childTnLst>
                                </p:cTn>
                              </p:par>
                              <p:par>
                                <p:cTn id="104" presetID="10" presetClass="entr" presetSubtype="0" fill="hold" grpId="0" nodeType="withEffect">
                                  <p:stCondLst>
                                    <p:cond delay="20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500"/>
                                        <p:tgtEl>
                                          <p:spTgt spid="48"/>
                                        </p:tgtEl>
                                      </p:cBhvr>
                                    </p:animEffect>
                                  </p:childTnLst>
                                </p:cTn>
                              </p:par>
                              <p:par>
                                <p:cTn id="107" presetID="10" presetClass="entr" presetSubtype="0" fill="hold" grpId="0" nodeType="withEffect">
                                  <p:stCondLst>
                                    <p:cond delay="200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500"/>
                                        <p:tgtEl>
                                          <p:spTgt spid="59"/>
                                        </p:tgtEl>
                                      </p:cBhvr>
                                    </p:animEffect>
                                  </p:childTnLst>
                                </p:cTn>
                              </p:par>
                            </p:childTnLst>
                          </p:cTn>
                        </p:par>
                        <p:par>
                          <p:cTn id="110" fill="hold">
                            <p:stCondLst>
                              <p:cond delay="16500"/>
                            </p:stCondLst>
                            <p:childTnLst>
                              <p:par>
                                <p:cTn id="111" presetID="10" presetClass="entr" presetSubtype="0" fill="hold" grpId="0" nodeType="afterEffect">
                                  <p:stCondLst>
                                    <p:cond delay="2000"/>
                                  </p:stCondLst>
                                  <p:childTnLst>
                                    <p:set>
                                      <p:cBhvr>
                                        <p:cTn id="112" dur="1" fill="hold">
                                          <p:stCondLst>
                                            <p:cond delay="0"/>
                                          </p:stCondLst>
                                        </p:cTn>
                                        <p:tgtEl>
                                          <p:spTgt spid="29"/>
                                        </p:tgtEl>
                                        <p:attrNameLst>
                                          <p:attrName>style.visibility</p:attrName>
                                        </p:attrNameLst>
                                      </p:cBhvr>
                                      <p:to>
                                        <p:strVal val="visible"/>
                                      </p:to>
                                    </p:set>
                                    <p:animEffect transition="in" filter="fade">
                                      <p:cBhvr>
                                        <p:cTn id="113" dur="500"/>
                                        <p:tgtEl>
                                          <p:spTgt spid="29"/>
                                        </p:tgtEl>
                                      </p:cBhvr>
                                    </p:animEffect>
                                  </p:childTnLst>
                                </p:cTn>
                              </p:par>
                              <p:par>
                                <p:cTn id="114" presetID="22" presetClass="entr" presetSubtype="2" fill="hold" nodeType="withEffect">
                                  <p:stCondLst>
                                    <p:cond delay="2000"/>
                                  </p:stCondLst>
                                  <p:childTnLst>
                                    <p:set>
                                      <p:cBhvr>
                                        <p:cTn id="115" dur="1" fill="hold">
                                          <p:stCondLst>
                                            <p:cond delay="0"/>
                                          </p:stCondLst>
                                        </p:cTn>
                                        <p:tgtEl>
                                          <p:spTgt spid="43"/>
                                        </p:tgtEl>
                                        <p:attrNameLst>
                                          <p:attrName>style.visibility</p:attrName>
                                        </p:attrNameLst>
                                      </p:cBhvr>
                                      <p:to>
                                        <p:strVal val="visible"/>
                                      </p:to>
                                    </p:set>
                                    <p:animEffect transition="in" filter="wipe(right)">
                                      <p:cBhvr>
                                        <p:cTn id="116" dur="500"/>
                                        <p:tgtEl>
                                          <p:spTgt spid="43"/>
                                        </p:tgtEl>
                                      </p:cBhvr>
                                    </p:animEffect>
                                  </p:childTnLst>
                                </p:cTn>
                              </p:par>
                              <p:par>
                                <p:cTn id="117" presetID="10" presetClass="entr" presetSubtype="0" fill="hold" grpId="0" nodeType="withEffect">
                                  <p:stCondLst>
                                    <p:cond delay="200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xit" presetSubtype="0" fill="hold" grpId="1" nodeType="withEffect">
                                  <p:stCondLst>
                                    <p:cond delay="2000"/>
                                  </p:stCondLst>
                                  <p:childTnLst>
                                    <p:animEffect transition="out" filter="fade">
                                      <p:cBhvr>
                                        <p:cTn id="121" dur="500"/>
                                        <p:tgtEl>
                                          <p:spTgt spid="59"/>
                                        </p:tgtEl>
                                      </p:cBhvr>
                                    </p:animEffect>
                                    <p:set>
                                      <p:cBhvr>
                                        <p:cTn id="122" dur="1" fill="hold">
                                          <p:stCondLst>
                                            <p:cond delay="499"/>
                                          </p:stCondLst>
                                        </p:cTn>
                                        <p:tgtEl>
                                          <p:spTgt spid="59"/>
                                        </p:tgtEl>
                                        <p:attrNameLst>
                                          <p:attrName>style.visibility</p:attrName>
                                        </p:attrNameLst>
                                      </p:cBhvr>
                                      <p:to>
                                        <p:strVal val="hidden"/>
                                      </p:to>
                                    </p:set>
                                  </p:childTnLst>
                                </p:cTn>
                              </p:par>
                              <p:par>
                                <p:cTn id="123" presetID="10" presetClass="entr" presetSubtype="0" fill="hold" grpId="0" nodeType="withEffect">
                                  <p:stCondLst>
                                    <p:cond delay="200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childTnLst>
                          </p:cTn>
                        </p:par>
                        <p:par>
                          <p:cTn id="126" fill="hold">
                            <p:stCondLst>
                              <p:cond delay="19000"/>
                            </p:stCondLst>
                            <p:childTnLst>
                              <p:par>
                                <p:cTn id="127" presetID="10" presetClass="entr" presetSubtype="0" fill="hold" grpId="0" nodeType="afterEffect">
                                  <p:stCondLst>
                                    <p:cond delay="2000"/>
                                  </p:stCondLst>
                                  <p:childTnLst>
                                    <p:set>
                                      <p:cBhvr>
                                        <p:cTn id="128" dur="1" fill="hold">
                                          <p:stCondLst>
                                            <p:cond delay="0"/>
                                          </p:stCondLst>
                                        </p:cTn>
                                        <p:tgtEl>
                                          <p:spTgt spid="30"/>
                                        </p:tgtEl>
                                        <p:attrNameLst>
                                          <p:attrName>style.visibility</p:attrName>
                                        </p:attrNameLst>
                                      </p:cBhvr>
                                      <p:to>
                                        <p:strVal val="visible"/>
                                      </p:to>
                                    </p:set>
                                    <p:animEffect transition="in" filter="fade">
                                      <p:cBhvr>
                                        <p:cTn id="129" dur="500"/>
                                        <p:tgtEl>
                                          <p:spTgt spid="30"/>
                                        </p:tgtEl>
                                      </p:cBhvr>
                                    </p:animEffect>
                                  </p:childTnLst>
                                </p:cTn>
                              </p:par>
                              <p:par>
                                <p:cTn id="130" presetID="22" presetClass="entr" presetSubtype="8" fill="hold" nodeType="withEffect">
                                  <p:stCondLst>
                                    <p:cond delay="2000"/>
                                  </p:stCondLst>
                                  <p:childTnLst>
                                    <p:set>
                                      <p:cBhvr>
                                        <p:cTn id="131" dur="1" fill="hold">
                                          <p:stCondLst>
                                            <p:cond delay="0"/>
                                          </p:stCondLst>
                                        </p:cTn>
                                        <p:tgtEl>
                                          <p:spTgt spid="40"/>
                                        </p:tgtEl>
                                        <p:attrNameLst>
                                          <p:attrName>style.visibility</p:attrName>
                                        </p:attrNameLst>
                                      </p:cBhvr>
                                      <p:to>
                                        <p:strVal val="visible"/>
                                      </p:to>
                                    </p:set>
                                    <p:animEffect transition="in" filter="wipe(left)">
                                      <p:cBhvr>
                                        <p:cTn id="132" dur="500"/>
                                        <p:tgtEl>
                                          <p:spTgt spid="40"/>
                                        </p:tgtEl>
                                      </p:cBhvr>
                                    </p:animEffect>
                                  </p:childTnLst>
                                </p:cTn>
                              </p:par>
                              <p:par>
                                <p:cTn id="133" presetID="10" presetClass="entr" presetSubtype="0" fill="hold" grpId="0" nodeType="withEffect">
                                  <p:stCondLst>
                                    <p:cond delay="200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xit" presetSubtype="0" fill="hold" grpId="1" nodeType="withEffect">
                                  <p:stCondLst>
                                    <p:cond delay="2000"/>
                                  </p:stCondLst>
                                  <p:childTnLst>
                                    <p:animEffect transition="out" filter="fade">
                                      <p:cBhvr>
                                        <p:cTn id="137" dur="500"/>
                                        <p:tgtEl>
                                          <p:spTgt spid="61"/>
                                        </p:tgtEl>
                                      </p:cBhvr>
                                    </p:animEffect>
                                    <p:set>
                                      <p:cBhvr>
                                        <p:cTn id="138" dur="1" fill="hold">
                                          <p:stCondLst>
                                            <p:cond delay="499"/>
                                          </p:stCondLst>
                                        </p:cTn>
                                        <p:tgtEl>
                                          <p:spTgt spid="61"/>
                                        </p:tgtEl>
                                        <p:attrNameLst>
                                          <p:attrName>style.visibility</p:attrName>
                                        </p:attrNameLst>
                                      </p:cBhvr>
                                      <p:to>
                                        <p:strVal val="hidden"/>
                                      </p:to>
                                    </p:set>
                                  </p:childTnLst>
                                </p:cTn>
                              </p:par>
                              <p:par>
                                <p:cTn id="139" presetID="10" presetClass="entr" presetSubtype="0" fill="hold" grpId="0" nodeType="withEffect">
                                  <p:stCondLst>
                                    <p:cond delay="2000"/>
                                  </p:stCondLst>
                                  <p:childTnLst>
                                    <p:set>
                                      <p:cBhvr>
                                        <p:cTn id="140" dur="1" fill="hold">
                                          <p:stCondLst>
                                            <p:cond delay="0"/>
                                          </p:stCondLst>
                                        </p:cTn>
                                        <p:tgtEl>
                                          <p:spTgt spid="62"/>
                                        </p:tgtEl>
                                        <p:attrNameLst>
                                          <p:attrName>style.visibility</p:attrName>
                                        </p:attrNameLst>
                                      </p:cBhvr>
                                      <p:to>
                                        <p:strVal val="visible"/>
                                      </p:to>
                                    </p:set>
                                    <p:animEffect transition="in" filter="fade">
                                      <p:cBhvr>
                                        <p:cTn id="14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10" grpId="0" animBg="1"/>
      <p:bldP spid="12" grpId="0"/>
      <p:bldP spid="14" grpId="0" animBg="1"/>
      <p:bldP spid="18" grpId="0"/>
      <p:bldP spid="19" grpId="0" animBg="1"/>
      <p:bldP spid="25" grpId="0"/>
      <p:bldP spid="26" grpId="0" animBg="1"/>
      <p:bldP spid="27" grpId="0" animBg="1"/>
      <p:bldP spid="28" grpId="0" animBg="1"/>
      <p:bldP spid="29" grpId="0" animBg="1"/>
      <p:bldP spid="30" grpId="0" animBg="1"/>
      <p:bldP spid="46" grpId="0"/>
      <p:bldP spid="47" grpId="0"/>
      <p:bldP spid="48" grpId="0"/>
      <p:bldP spid="49" grpId="0"/>
      <p:bldP spid="50" grpId="0"/>
      <p:bldP spid="52" grpId="0" animBg="1"/>
      <p:bldP spid="53" grpId="0" animBg="1"/>
      <p:bldP spid="53" grpId="1" animBg="1"/>
      <p:bldP spid="55" grpId="0" animBg="1"/>
      <p:bldP spid="55" grpId="1" animBg="1"/>
      <p:bldP spid="56" grpId="0" animBg="1"/>
      <p:bldP spid="56" grpId="1" animBg="1"/>
      <p:bldP spid="57" grpId="0" animBg="1"/>
      <p:bldP spid="57" grpId="1" animBg="1"/>
      <p:bldP spid="58" grpId="0" animBg="1"/>
      <p:bldP spid="59" grpId="0" animBg="1"/>
      <p:bldP spid="59" grpId="1" animBg="1"/>
      <p:bldP spid="61" grpId="0" animBg="1"/>
      <p:bldP spid="61" grpId="1" animBg="1"/>
      <p:bldP spid="62"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6.3.2 SSTF</a:t>
            </a:r>
            <a:br>
              <a:rPr lang="en-US"/>
            </a:br>
            <a:endParaRPr lang="en-US"/>
          </a:p>
        </p:txBody>
      </p:sp>
      <p:sp>
        <p:nvSpPr>
          <p:cNvPr id="8" name="Chỗ dành sẵn cho Nội dung 2"/>
          <p:cNvSpPr txBox="1">
            <a:spLocks/>
          </p:cNvSpPr>
          <p:nvPr/>
        </p:nvSpPr>
        <p:spPr>
          <a:xfrm>
            <a:off x="457200" y="1828800"/>
            <a:ext cx="86868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271</a:t>
            </a:fld>
            <a:endParaRPr lang="en-US">
              <a:solidFill>
                <a:prstClr val="black">
                  <a:tint val="75000"/>
                </a:prstClr>
              </a:solidFill>
            </a:endParaRPr>
          </a:p>
        </p:txBody>
      </p:sp>
      <p:sp>
        <p:nvSpPr>
          <p:cNvPr id="7" name="Chỗ dành sẵn cho Nội dung 2"/>
          <p:cNvSpPr txBox="1">
            <a:spLocks/>
          </p:cNvSpPr>
          <p:nvPr/>
        </p:nvSpPr>
        <p:spPr>
          <a:xfrm>
            <a:off x="609600" y="1676401"/>
            <a:ext cx="8686800"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solidFill>
                  <a:prstClr val="black"/>
                </a:solidFill>
              </a:rPr>
              <a:t>Yêu cầu truy cập cylinder: 98, 183, 37, 122, 14, 124, 65, 67</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3200"/>
            <a:ext cx="8153400" cy="494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688566" y="326630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4498137" y="4686300"/>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1" name="Straight Arrow Connector 10"/>
          <p:cNvCxnSpPr>
            <a:stCxn id="4" idx="6"/>
            <a:endCxn id="29" idx="2"/>
          </p:cNvCxnSpPr>
          <p:nvPr/>
        </p:nvCxnSpPr>
        <p:spPr>
          <a:xfrm>
            <a:off x="2917166" y="3380609"/>
            <a:ext cx="158420" cy="22837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867429" y="3103331"/>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12</a:t>
            </a:r>
          </a:p>
        </p:txBody>
      </p:sp>
      <p:sp>
        <p:nvSpPr>
          <p:cNvPr id="14" name="Oval 13"/>
          <p:cNvSpPr/>
          <p:nvPr/>
        </p:nvSpPr>
        <p:spPr>
          <a:xfrm>
            <a:off x="7823440" y="5372100"/>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p:nvPr/>
        </p:nvSpPr>
        <p:spPr>
          <a:xfrm>
            <a:off x="6753225" y="5018652"/>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59</a:t>
            </a:r>
          </a:p>
        </p:txBody>
      </p:sp>
      <p:sp>
        <p:nvSpPr>
          <p:cNvPr id="19" name="Oval 18"/>
          <p:cNvSpPr/>
          <p:nvPr/>
        </p:nvSpPr>
        <p:spPr>
          <a:xfrm>
            <a:off x="2057400" y="395188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2" name="Straight Arrow Connector 21"/>
          <p:cNvCxnSpPr>
            <a:stCxn id="30" idx="2"/>
            <a:endCxn id="19" idx="6"/>
          </p:cNvCxnSpPr>
          <p:nvPr/>
        </p:nvCxnSpPr>
        <p:spPr>
          <a:xfrm flipH="1">
            <a:off x="2286000" y="3837809"/>
            <a:ext cx="1117659" cy="22837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412071" y="3665049"/>
            <a:ext cx="505095"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30</a:t>
            </a:r>
          </a:p>
        </p:txBody>
      </p:sp>
      <p:sp>
        <p:nvSpPr>
          <p:cNvPr id="26" name="Oval 25"/>
          <p:cNvSpPr/>
          <p:nvPr/>
        </p:nvSpPr>
        <p:spPr>
          <a:xfrm>
            <a:off x="5334000" y="4914900"/>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219200" y="440908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5717157" y="5143500"/>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3075586" y="349468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3403659" y="372350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31" name="Straight Arrow Connector 30"/>
          <p:cNvCxnSpPr>
            <a:stCxn id="10" idx="6"/>
            <a:endCxn id="26" idx="2"/>
          </p:cNvCxnSpPr>
          <p:nvPr/>
        </p:nvCxnSpPr>
        <p:spPr>
          <a:xfrm>
            <a:off x="4726737" y="4800600"/>
            <a:ext cx="607263"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2"/>
            <a:endCxn id="27" idx="6"/>
          </p:cNvCxnSpPr>
          <p:nvPr/>
        </p:nvCxnSpPr>
        <p:spPr>
          <a:xfrm flipH="1">
            <a:off x="1447800" y="4066182"/>
            <a:ext cx="60960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7" idx="6"/>
            <a:endCxn id="10" idx="2"/>
          </p:cNvCxnSpPr>
          <p:nvPr/>
        </p:nvCxnSpPr>
        <p:spPr>
          <a:xfrm>
            <a:off x="1447800" y="4523382"/>
            <a:ext cx="3050337" cy="27721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6"/>
            <a:endCxn id="30" idx="2"/>
          </p:cNvCxnSpPr>
          <p:nvPr/>
        </p:nvCxnSpPr>
        <p:spPr>
          <a:xfrm>
            <a:off x="3304186" y="3608982"/>
            <a:ext cx="99473" cy="22882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843103" y="4523382"/>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24</a:t>
            </a:r>
          </a:p>
        </p:txBody>
      </p:sp>
      <p:sp>
        <p:nvSpPr>
          <p:cNvPr id="47" name="TextBox 46"/>
          <p:cNvSpPr txBox="1"/>
          <p:nvPr/>
        </p:nvSpPr>
        <p:spPr>
          <a:xfrm>
            <a:off x="1447800" y="3962280"/>
            <a:ext cx="476250"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23</a:t>
            </a:r>
          </a:p>
        </p:txBody>
      </p:sp>
      <p:sp>
        <p:nvSpPr>
          <p:cNvPr id="48" name="TextBox 47"/>
          <p:cNvSpPr txBox="1"/>
          <p:nvPr/>
        </p:nvSpPr>
        <p:spPr>
          <a:xfrm>
            <a:off x="3058873" y="4323327"/>
            <a:ext cx="487842"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84</a:t>
            </a:r>
          </a:p>
        </p:txBody>
      </p:sp>
      <p:sp>
        <p:nvSpPr>
          <p:cNvPr id="50" name="TextBox 49"/>
          <p:cNvSpPr txBox="1"/>
          <p:nvPr/>
        </p:nvSpPr>
        <p:spPr>
          <a:xfrm>
            <a:off x="3296817" y="3398379"/>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a:t>
            </a:r>
          </a:p>
        </p:txBody>
      </p:sp>
      <p:sp>
        <p:nvSpPr>
          <p:cNvPr id="2058" name="Rounded Rectangle 2057"/>
          <p:cNvSpPr/>
          <p:nvPr/>
        </p:nvSpPr>
        <p:spPr>
          <a:xfrm>
            <a:off x="4167637" y="5562600"/>
            <a:ext cx="2614163"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Tổng thời gian =</a:t>
            </a:r>
          </a:p>
        </p:txBody>
      </p:sp>
      <p:sp>
        <p:nvSpPr>
          <p:cNvPr id="53" name="Rounded Rectangle 52"/>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0</a:t>
            </a:r>
          </a:p>
        </p:txBody>
      </p:sp>
      <p:cxnSp>
        <p:nvCxnSpPr>
          <p:cNvPr id="60" name="Straight Arrow Connector 59"/>
          <p:cNvCxnSpPr>
            <a:endCxn id="28" idx="2"/>
          </p:cNvCxnSpPr>
          <p:nvPr/>
        </p:nvCxnSpPr>
        <p:spPr>
          <a:xfrm>
            <a:off x="5563722" y="5029200"/>
            <a:ext cx="153435"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580973" y="4818597"/>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a:t>
            </a:r>
          </a:p>
        </p:txBody>
      </p:sp>
      <p:cxnSp>
        <p:nvCxnSpPr>
          <p:cNvPr id="64" name="Straight Arrow Connector 63"/>
          <p:cNvCxnSpPr>
            <a:stCxn id="28" idx="6"/>
            <a:endCxn id="14" idx="2"/>
          </p:cNvCxnSpPr>
          <p:nvPr/>
        </p:nvCxnSpPr>
        <p:spPr>
          <a:xfrm>
            <a:off x="5945757" y="5257800"/>
            <a:ext cx="1877683"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12</a:t>
            </a:r>
          </a:p>
        </p:txBody>
      </p:sp>
      <p:sp>
        <p:nvSpPr>
          <p:cNvPr id="66" name="Rounded Rectangle 65"/>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236</a:t>
            </a:r>
          </a:p>
        </p:txBody>
      </p:sp>
      <p:sp>
        <p:nvSpPr>
          <p:cNvPr id="67" name="Rounded Rectangle 66"/>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14</a:t>
            </a:r>
          </a:p>
        </p:txBody>
      </p:sp>
      <p:sp>
        <p:nvSpPr>
          <p:cNvPr id="68" name="Rounded Rectangle 67"/>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44</a:t>
            </a:r>
          </a:p>
        </p:txBody>
      </p:sp>
      <p:sp>
        <p:nvSpPr>
          <p:cNvPr id="70" name="Rounded Rectangle 69"/>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67</a:t>
            </a:r>
          </a:p>
        </p:txBody>
      </p:sp>
      <p:sp>
        <p:nvSpPr>
          <p:cNvPr id="71" name="Rounded Rectangle 70"/>
          <p:cNvSpPr/>
          <p:nvPr/>
        </p:nvSpPr>
        <p:spPr>
          <a:xfrm>
            <a:off x="6465757"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151</a:t>
            </a:r>
          </a:p>
        </p:txBody>
      </p:sp>
      <p:sp>
        <p:nvSpPr>
          <p:cNvPr id="72" name="Rounded Rectangle 71"/>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175</a:t>
            </a:r>
          </a:p>
        </p:txBody>
      </p:sp>
      <p:sp>
        <p:nvSpPr>
          <p:cNvPr id="73" name="Rounded Rectangle 72"/>
          <p:cNvSpPr/>
          <p:nvPr/>
        </p:nvSpPr>
        <p:spPr>
          <a:xfrm>
            <a:off x="6465757" y="5560826"/>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177</a:t>
            </a:r>
          </a:p>
        </p:txBody>
      </p:sp>
    </p:spTree>
    <p:extLst>
      <p:ext uri="{BB962C8B-B14F-4D97-AF65-F5344CB8AC3E}">
        <p14:creationId xmlns:p14="http://schemas.microsoft.com/office/powerpoint/2010/main" val="73749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58"/>
                                        </p:tgtEl>
                                        <p:attrNameLst>
                                          <p:attrName>style.visibility</p:attrName>
                                        </p:attrNameLst>
                                      </p:cBhvr>
                                      <p:to>
                                        <p:strVal val="visible"/>
                                      </p:to>
                                    </p:set>
                                    <p:animEffect transition="in" filter="fade">
                                      <p:cBhvr>
                                        <p:cTn id="15" dur="500"/>
                                        <p:tgtEl>
                                          <p:spTgt spid="20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000"/>
                            </p:stCondLst>
                            <p:childTnLst>
                              <p:par>
                                <p:cTn id="24" presetID="10" presetClass="entr" presetSubtype="0" fill="hold" grpId="0" nodeType="afterEffect">
                                  <p:stCondLst>
                                    <p:cond delay="20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22" presetClass="entr" presetSubtype="8" fill="hold" nodeType="withEffect">
                                  <p:stCondLst>
                                    <p:cond delay="200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xit" presetSubtype="0" fill="hold" grpId="1" nodeType="withEffect">
                                  <p:stCondLst>
                                    <p:cond delay="2000"/>
                                  </p:stCondLst>
                                  <p:childTnLst>
                                    <p:animEffect transition="out" filter="fade">
                                      <p:cBhvr>
                                        <p:cTn id="34" dur="500"/>
                                        <p:tgtEl>
                                          <p:spTgt spid="53"/>
                                        </p:tgtEl>
                                      </p:cBhvr>
                                    </p:animEffect>
                                    <p:set>
                                      <p:cBhvr>
                                        <p:cTn id="35" dur="1" fill="hold">
                                          <p:stCondLst>
                                            <p:cond delay="499"/>
                                          </p:stCondLst>
                                        </p:cTn>
                                        <p:tgtEl>
                                          <p:spTgt spid="53"/>
                                        </p:tgtEl>
                                        <p:attrNameLst>
                                          <p:attrName>style.visibility</p:attrName>
                                        </p:attrNameLst>
                                      </p:cBhvr>
                                      <p:to>
                                        <p:strVal val="hidden"/>
                                      </p:to>
                                    </p:set>
                                  </p:childTnLst>
                                </p:cTn>
                              </p:par>
                              <p:par>
                                <p:cTn id="36" presetID="10" presetClass="entr" presetSubtype="0" fill="hold" grpId="0" nodeType="withEffect">
                                  <p:stCondLst>
                                    <p:cond delay="200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3500"/>
                            </p:stCondLst>
                            <p:childTnLst>
                              <p:par>
                                <p:cTn id="40" presetID="10" presetClass="entr" presetSubtype="0" fill="hold" grpId="0" nodeType="afterEffect">
                                  <p:stCondLst>
                                    <p:cond delay="20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22" presetClass="entr" presetSubtype="8" fill="hold" nodeType="withEffect">
                                  <p:stCondLst>
                                    <p:cond delay="200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xit" presetSubtype="0" fill="hold" grpId="1" nodeType="withEffect">
                                  <p:stCondLst>
                                    <p:cond delay="2000"/>
                                  </p:stCondLst>
                                  <p:childTnLst>
                                    <p:animEffect transition="out" filter="fade">
                                      <p:cBhvr>
                                        <p:cTn id="50" dur="500"/>
                                        <p:tgtEl>
                                          <p:spTgt spid="65"/>
                                        </p:tgtEl>
                                      </p:cBhvr>
                                    </p:animEffect>
                                    <p:set>
                                      <p:cBhvr>
                                        <p:cTn id="51" dur="1" fill="hold">
                                          <p:stCondLst>
                                            <p:cond delay="499"/>
                                          </p:stCondLst>
                                        </p:cTn>
                                        <p:tgtEl>
                                          <p:spTgt spid="65"/>
                                        </p:tgtEl>
                                        <p:attrNameLst>
                                          <p:attrName>style.visibility</p:attrName>
                                        </p:attrNameLst>
                                      </p:cBhvr>
                                      <p:to>
                                        <p:strVal val="hidden"/>
                                      </p:to>
                                    </p:set>
                                  </p:childTnLst>
                                </p:cTn>
                              </p:par>
                              <p:par>
                                <p:cTn id="52" presetID="10" presetClass="entr" presetSubtype="0" fill="hold" grpId="0" nodeType="withEffect">
                                  <p:stCondLst>
                                    <p:cond delay="200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childTnLst>
                          </p:cTn>
                        </p:par>
                        <p:par>
                          <p:cTn id="55" fill="hold">
                            <p:stCondLst>
                              <p:cond delay="6000"/>
                            </p:stCondLst>
                            <p:childTnLst>
                              <p:par>
                                <p:cTn id="56" presetID="10" presetClass="entr" presetSubtype="0" fill="hold" grpId="0" nodeType="after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22" presetClass="entr" presetSubtype="2" fill="hold" nodeType="withEffect">
                                  <p:stCondLst>
                                    <p:cond delay="2000"/>
                                  </p:stCondLst>
                                  <p:childTnLst>
                                    <p:set>
                                      <p:cBhvr>
                                        <p:cTn id="60" dur="1" fill="hold">
                                          <p:stCondLst>
                                            <p:cond delay="0"/>
                                          </p:stCondLst>
                                        </p:cTn>
                                        <p:tgtEl>
                                          <p:spTgt spid="22"/>
                                        </p:tgtEl>
                                        <p:attrNameLst>
                                          <p:attrName>style.visibility</p:attrName>
                                        </p:attrNameLst>
                                      </p:cBhvr>
                                      <p:to>
                                        <p:strVal val="visible"/>
                                      </p:to>
                                    </p:set>
                                    <p:animEffect transition="in" filter="wipe(right)">
                                      <p:cBhvr>
                                        <p:cTn id="61" dur="500"/>
                                        <p:tgtEl>
                                          <p:spTgt spid="2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xit" presetSubtype="0" fill="hold" grpId="1" nodeType="withEffect">
                                  <p:stCondLst>
                                    <p:cond delay="2000"/>
                                  </p:stCondLst>
                                  <p:childTnLst>
                                    <p:animEffect transition="out" filter="fade">
                                      <p:cBhvr>
                                        <p:cTn id="66" dur="500"/>
                                        <p:tgtEl>
                                          <p:spTgt spid="67"/>
                                        </p:tgtEl>
                                      </p:cBhvr>
                                    </p:animEffect>
                                    <p:set>
                                      <p:cBhvr>
                                        <p:cTn id="67" dur="1" fill="hold">
                                          <p:stCondLst>
                                            <p:cond delay="499"/>
                                          </p:stCondLst>
                                        </p:cTn>
                                        <p:tgtEl>
                                          <p:spTgt spid="67"/>
                                        </p:tgtEl>
                                        <p:attrNameLst>
                                          <p:attrName>style.visibility</p:attrName>
                                        </p:attrNameLst>
                                      </p:cBhvr>
                                      <p:to>
                                        <p:strVal val="hidden"/>
                                      </p:to>
                                    </p:set>
                                  </p:childTnLst>
                                </p:cTn>
                              </p:par>
                              <p:par>
                                <p:cTn id="68" presetID="10" presetClass="entr" presetSubtype="0" fill="hold" grpId="0" nodeType="withEffect">
                                  <p:stCondLst>
                                    <p:cond delay="200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500"/>
                                        <p:tgtEl>
                                          <p:spTgt spid="68"/>
                                        </p:tgtEl>
                                      </p:cBhvr>
                                    </p:animEffect>
                                  </p:childTnLst>
                                </p:cTn>
                              </p:par>
                            </p:childTnLst>
                          </p:cTn>
                        </p:par>
                        <p:par>
                          <p:cTn id="71" fill="hold">
                            <p:stCondLst>
                              <p:cond delay="8500"/>
                            </p:stCondLst>
                            <p:childTnLst>
                              <p:par>
                                <p:cTn id="72" presetID="10" presetClass="entr" presetSubtype="0" fill="hold" grpId="0" nodeType="afterEffect">
                                  <p:stCondLst>
                                    <p:cond delay="200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2" presetClass="entr" presetSubtype="2" fill="hold" nodeType="withEffect">
                                  <p:stCondLst>
                                    <p:cond delay="2000"/>
                                  </p:stCondLst>
                                  <p:childTnLst>
                                    <p:set>
                                      <p:cBhvr>
                                        <p:cTn id="76" dur="1" fill="hold">
                                          <p:stCondLst>
                                            <p:cond delay="0"/>
                                          </p:stCondLst>
                                        </p:cTn>
                                        <p:tgtEl>
                                          <p:spTgt spid="34"/>
                                        </p:tgtEl>
                                        <p:attrNameLst>
                                          <p:attrName>style.visibility</p:attrName>
                                        </p:attrNameLst>
                                      </p:cBhvr>
                                      <p:to>
                                        <p:strVal val="visible"/>
                                      </p:to>
                                    </p:set>
                                    <p:animEffect transition="in" filter="wipe(right)">
                                      <p:cBhvr>
                                        <p:cTn id="77" dur="500"/>
                                        <p:tgtEl>
                                          <p:spTgt spid="34"/>
                                        </p:tgtEl>
                                      </p:cBhvr>
                                    </p:animEffect>
                                  </p:childTnLst>
                                </p:cTn>
                              </p:par>
                              <p:par>
                                <p:cTn id="78" presetID="10" presetClass="entr" presetSubtype="0" fill="hold" grpId="0" nodeType="withEffect">
                                  <p:stCondLst>
                                    <p:cond delay="200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500"/>
                                        <p:tgtEl>
                                          <p:spTgt spid="47"/>
                                        </p:tgtEl>
                                      </p:cBhvr>
                                    </p:animEffect>
                                  </p:childTnLst>
                                </p:cTn>
                              </p:par>
                              <p:par>
                                <p:cTn id="81" presetID="10" presetClass="exit" presetSubtype="0" fill="hold" grpId="1" nodeType="withEffect">
                                  <p:stCondLst>
                                    <p:cond delay="2000"/>
                                  </p:stCondLst>
                                  <p:childTnLst>
                                    <p:animEffect transition="out" filter="fade">
                                      <p:cBhvr>
                                        <p:cTn id="82" dur="500"/>
                                        <p:tgtEl>
                                          <p:spTgt spid="68"/>
                                        </p:tgtEl>
                                      </p:cBhvr>
                                    </p:animEffect>
                                    <p:set>
                                      <p:cBhvr>
                                        <p:cTn id="83" dur="1" fill="hold">
                                          <p:stCondLst>
                                            <p:cond delay="499"/>
                                          </p:stCondLst>
                                        </p:cTn>
                                        <p:tgtEl>
                                          <p:spTgt spid="68"/>
                                        </p:tgtEl>
                                        <p:attrNameLst>
                                          <p:attrName>style.visibility</p:attrName>
                                        </p:attrNameLst>
                                      </p:cBhvr>
                                      <p:to>
                                        <p:strVal val="hidden"/>
                                      </p:to>
                                    </p:set>
                                  </p:childTnLst>
                                </p:cTn>
                              </p:par>
                              <p:par>
                                <p:cTn id="84" presetID="10" presetClass="entr" presetSubtype="0" fill="hold" grpId="0" nodeType="withEffect">
                                  <p:stCondLst>
                                    <p:cond delay="200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childTnLst>
                          </p:cTn>
                        </p:par>
                        <p:par>
                          <p:cTn id="87" fill="hold">
                            <p:stCondLst>
                              <p:cond delay="11000"/>
                            </p:stCondLst>
                            <p:childTnLst>
                              <p:par>
                                <p:cTn id="88" presetID="10" presetClass="entr" presetSubtype="0" fill="hold" grpId="0" nodeType="afterEffect">
                                  <p:stCondLst>
                                    <p:cond delay="200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22" presetClass="entr" presetSubtype="8" fill="hold" nodeType="withEffect">
                                  <p:stCondLst>
                                    <p:cond delay="2000"/>
                                  </p:stCondLst>
                                  <p:childTnLst>
                                    <p:set>
                                      <p:cBhvr>
                                        <p:cTn id="92" dur="1" fill="hold">
                                          <p:stCondLst>
                                            <p:cond delay="0"/>
                                          </p:stCondLst>
                                        </p:cTn>
                                        <p:tgtEl>
                                          <p:spTgt spid="37"/>
                                        </p:tgtEl>
                                        <p:attrNameLst>
                                          <p:attrName>style.visibility</p:attrName>
                                        </p:attrNameLst>
                                      </p:cBhvr>
                                      <p:to>
                                        <p:strVal val="visible"/>
                                      </p:to>
                                    </p:set>
                                    <p:animEffect transition="in" filter="wipe(left)">
                                      <p:cBhvr>
                                        <p:cTn id="93" dur="500"/>
                                        <p:tgtEl>
                                          <p:spTgt spid="37"/>
                                        </p:tgtEl>
                                      </p:cBhvr>
                                    </p:animEffect>
                                  </p:childTnLst>
                                </p:cTn>
                              </p:par>
                              <p:par>
                                <p:cTn id="94" presetID="10" presetClass="entr" presetSubtype="0" fill="hold" grpId="0" nodeType="withEffect">
                                  <p:stCondLst>
                                    <p:cond delay="200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500"/>
                                        <p:tgtEl>
                                          <p:spTgt spid="48"/>
                                        </p:tgtEl>
                                      </p:cBhvr>
                                    </p:animEffect>
                                  </p:childTnLst>
                                </p:cTn>
                              </p:par>
                              <p:par>
                                <p:cTn id="97" presetID="10" presetClass="exit" presetSubtype="0" fill="hold" grpId="1" nodeType="withEffect">
                                  <p:stCondLst>
                                    <p:cond delay="2000"/>
                                  </p:stCondLst>
                                  <p:childTnLst>
                                    <p:animEffect transition="out" filter="fade">
                                      <p:cBhvr>
                                        <p:cTn id="98" dur="500"/>
                                        <p:tgtEl>
                                          <p:spTgt spid="70"/>
                                        </p:tgtEl>
                                      </p:cBhvr>
                                    </p:animEffect>
                                    <p:set>
                                      <p:cBhvr>
                                        <p:cTn id="99" dur="1" fill="hold">
                                          <p:stCondLst>
                                            <p:cond delay="499"/>
                                          </p:stCondLst>
                                        </p:cTn>
                                        <p:tgtEl>
                                          <p:spTgt spid="70"/>
                                        </p:tgtEl>
                                        <p:attrNameLst>
                                          <p:attrName>style.visibility</p:attrName>
                                        </p:attrNameLst>
                                      </p:cBhvr>
                                      <p:to>
                                        <p:strVal val="hidden"/>
                                      </p:to>
                                    </p:set>
                                  </p:childTnLst>
                                </p:cTn>
                              </p:par>
                              <p:par>
                                <p:cTn id="100" presetID="10" presetClass="entr" presetSubtype="0" fill="hold" grpId="0" nodeType="withEffect">
                                  <p:stCondLst>
                                    <p:cond delay="2000"/>
                                  </p:stCondLst>
                                  <p:childTnLst>
                                    <p:set>
                                      <p:cBhvr>
                                        <p:cTn id="101" dur="1" fill="hold">
                                          <p:stCondLst>
                                            <p:cond delay="0"/>
                                          </p:stCondLst>
                                        </p:cTn>
                                        <p:tgtEl>
                                          <p:spTgt spid="71"/>
                                        </p:tgtEl>
                                        <p:attrNameLst>
                                          <p:attrName>style.visibility</p:attrName>
                                        </p:attrNameLst>
                                      </p:cBhvr>
                                      <p:to>
                                        <p:strVal val="visible"/>
                                      </p:to>
                                    </p:set>
                                    <p:animEffect transition="in" filter="fade">
                                      <p:cBhvr>
                                        <p:cTn id="102" dur="500"/>
                                        <p:tgtEl>
                                          <p:spTgt spid="71"/>
                                        </p:tgtEl>
                                      </p:cBhvr>
                                    </p:animEffect>
                                  </p:childTnLst>
                                </p:cTn>
                              </p:par>
                            </p:childTnLst>
                          </p:cTn>
                        </p:par>
                        <p:par>
                          <p:cTn id="103" fill="hold">
                            <p:stCondLst>
                              <p:cond delay="13500"/>
                            </p:stCondLst>
                            <p:childTnLst>
                              <p:par>
                                <p:cTn id="104" presetID="10" presetClass="entr" presetSubtype="0" fill="hold" grpId="0" nodeType="afterEffect">
                                  <p:stCondLst>
                                    <p:cond delay="200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500"/>
                                        <p:tgtEl>
                                          <p:spTgt spid="26"/>
                                        </p:tgtEl>
                                      </p:cBhvr>
                                    </p:animEffect>
                                  </p:childTnLst>
                                </p:cTn>
                              </p:par>
                              <p:par>
                                <p:cTn id="107" presetID="22" presetClass="entr" presetSubtype="8" fill="hold" nodeType="withEffect">
                                  <p:stCondLst>
                                    <p:cond delay="2000"/>
                                  </p:stCondLst>
                                  <p:childTnLst>
                                    <p:set>
                                      <p:cBhvr>
                                        <p:cTn id="108" dur="1" fill="hold">
                                          <p:stCondLst>
                                            <p:cond delay="0"/>
                                          </p:stCondLst>
                                        </p:cTn>
                                        <p:tgtEl>
                                          <p:spTgt spid="31"/>
                                        </p:tgtEl>
                                        <p:attrNameLst>
                                          <p:attrName>style.visibility</p:attrName>
                                        </p:attrNameLst>
                                      </p:cBhvr>
                                      <p:to>
                                        <p:strVal val="visible"/>
                                      </p:to>
                                    </p:set>
                                    <p:animEffect transition="in" filter="wipe(left)">
                                      <p:cBhvr>
                                        <p:cTn id="109" dur="500"/>
                                        <p:tgtEl>
                                          <p:spTgt spid="31"/>
                                        </p:tgtEl>
                                      </p:cBhvr>
                                    </p:animEffect>
                                  </p:childTnLst>
                                </p:cTn>
                              </p:par>
                              <p:par>
                                <p:cTn id="110" presetID="10" presetClass="entr" presetSubtype="0" fill="hold" grpId="0" nodeType="withEffect">
                                  <p:stCondLst>
                                    <p:cond delay="200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par>
                                <p:cTn id="113" presetID="10" presetClass="exit" presetSubtype="0" fill="hold" grpId="1" nodeType="withEffect">
                                  <p:stCondLst>
                                    <p:cond delay="2000"/>
                                  </p:stCondLst>
                                  <p:childTnLst>
                                    <p:animEffect transition="out" filter="fade">
                                      <p:cBhvr>
                                        <p:cTn id="114" dur="500"/>
                                        <p:tgtEl>
                                          <p:spTgt spid="71"/>
                                        </p:tgtEl>
                                      </p:cBhvr>
                                    </p:animEffect>
                                    <p:set>
                                      <p:cBhvr>
                                        <p:cTn id="115" dur="1" fill="hold">
                                          <p:stCondLst>
                                            <p:cond delay="499"/>
                                          </p:stCondLst>
                                        </p:cTn>
                                        <p:tgtEl>
                                          <p:spTgt spid="71"/>
                                        </p:tgtEl>
                                        <p:attrNameLst>
                                          <p:attrName>style.visibility</p:attrName>
                                        </p:attrNameLst>
                                      </p:cBhvr>
                                      <p:to>
                                        <p:strVal val="hidden"/>
                                      </p:to>
                                    </p:set>
                                  </p:childTnLst>
                                </p:cTn>
                              </p:par>
                              <p:par>
                                <p:cTn id="116" presetID="10" presetClass="entr" presetSubtype="0" fill="hold" grpId="0" nodeType="withEffect">
                                  <p:stCondLst>
                                    <p:cond delay="2000"/>
                                  </p:stCondLst>
                                  <p:childTnLst>
                                    <p:set>
                                      <p:cBhvr>
                                        <p:cTn id="117" dur="1" fill="hold">
                                          <p:stCondLst>
                                            <p:cond delay="0"/>
                                          </p:stCondLst>
                                        </p:cTn>
                                        <p:tgtEl>
                                          <p:spTgt spid="72"/>
                                        </p:tgtEl>
                                        <p:attrNameLst>
                                          <p:attrName>style.visibility</p:attrName>
                                        </p:attrNameLst>
                                      </p:cBhvr>
                                      <p:to>
                                        <p:strVal val="visible"/>
                                      </p:to>
                                    </p:set>
                                    <p:animEffect transition="in" filter="fade">
                                      <p:cBhvr>
                                        <p:cTn id="118" dur="500"/>
                                        <p:tgtEl>
                                          <p:spTgt spid="72"/>
                                        </p:tgtEl>
                                      </p:cBhvr>
                                    </p:animEffect>
                                  </p:childTnLst>
                                </p:cTn>
                              </p:par>
                            </p:childTnLst>
                          </p:cTn>
                        </p:par>
                        <p:par>
                          <p:cTn id="119" fill="hold">
                            <p:stCondLst>
                              <p:cond delay="16000"/>
                            </p:stCondLst>
                            <p:childTnLst>
                              <p:par>
                                <p:cTn id="120" presetID="10" presetClass="entr" presetSubtype="0" fill="hold" grpId="0" nodeType="afterEffect">
                                  <p:stCondLst>
                                    <p:cond delay="200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par>
                                <p:cTn id="123" presetID="22" presetClass="entr" presetSubtype="8" fill="hold" nodeType="withEffect">
                                  <p:stCondLst>
                                    <p:cond delay="2000"/>
                                  </p:stCondLst>
                                  <p:childTnLst>
                                    <p:set>
                                      <p:cBhvr>
                                        <p:cTn id="124" dur="1" fill="hold">
                                          <p:stCondLst>
                                            <p:cond delay="0"/>
                                          </p:stCondLst>
                                        </p:cTn>
                                        <p:tgtEl>
                                          <p:spTgt spid="60"/>
                                        </p:tgtEl>
                                        <p:attrNameLst>
                                          <p:attrName>style.visibility</p:attrName>
                                        </p:attrNameLst>
                                      </p:cBhvr>
                                      <p:to>
                                        <p:strVal val="visible"/>
                                      </p:to>
                                    </p:set>
                                    <p:animEffect transition="in" filter="wipe(left)">
                                      <p:cBhvr>
                                        <p:cTn id="125" dur="500"/>
                                        <p:tgtEl>
                                          <p:spTgt spid="60"/>
                                        </p:tgtEl>
                                      </p:cBhvr>
                                    </p:animEffect>
                                  </p:childTnLst>
                                </p:cTn>
                              </p:par>
                              <p:par>
                                <p:cTn id="126" presetID="10" presetClass="entr" presetSubtype="0" fill="hold" grpId="0" nodeType="withEffect">
                                  <p:stCondLst>
                                    <p:cond delay="2000"/>
                                  </p:stCondLst>
                                  <p:childTnLst>
                                    <p:set>
                                      <p:cBhvr>
                                        <p:cTn id="127" dur="1" fill="hold">
                                          <p:stCondLst>
                                            <p:cond delay="0"/>
                                          </p:stCondLst>
                                        </p:cTn>
                                        <p:tgtEl>
                                          <p:spTgt spid="63"/>
                                        </p:tgtEl>
                                        <p:attrNameLst>
                                          <p:attrName>style.visibility</p:attrName>
                                        </p:attrNameLst>
                                      </p:cBhvr>
                                      <p:to>
                                        <p:strVal val="visible"/>
                                      </p:to>
                                    </p:set>
                                    <p:animEffect transition="in" filter="fade">
                                      <p:cBhvr>
                                        <p:cTn id="128" dur="500"/>
                                        <p:tgtEl>
                                          <p:spTgt spid="63"/>
                                        </p:tgtEl>
                                      </p:cBhvr>
                                    </p:animEffect>
                                  </p:childTnLst>
                                </p:cTn>
                              </p:par>
                              <p:par>
                                <p:cTn id="129" presetID="10" presetClass="exit" presetSubtype="0" fill="hold" grpId="1" nodeType="withEffect">
                                  <p:stCondLst>
                                    <p:cond delay="2000"/>
                                  </p:stCondLst>
                                  <p:childTnLst>
                                    <p:animEffect transition="out" filter="fade">
                                      <p:cBhvr>
                                        <p:cTn id="130" dur="500"/>
                                        <p:tgtEl>
                                          <p:spTgt spid="72"/>
                                        </p:tgtEl>
                                      </p:cBhvr>
                                    </p:animEffect>
                                    <p:set>
                                      <p:cBhvr>
                                        <p:cTn id="131" dur="1" fill="hold">
                                          <p:stCondLst>
                                            <p:cond delay="499"/>
                                          </p:stCondLst>
                                        </p:cTn>
                                        <p:tgtEl>
                                          <p:spTgt spid="72"/>
                                        </p:tgtEl>
                                        <p:attrNameLst>
                                          <p:attrName>style.visibility</p:attrName>
                                        </p:attrNameLst>
                                      </p:cBhvr>
                                      <p:to>
                                        <p:strVal val="hidden"/>
                                      </p:to>
                                    </p:set>
                                  </p:childTnLst>
                                </p:cTn>
                              </p:par>
                              <p:par>
                                <p:cTn id="132" presetID="10" presetClass="entr" presetSubtype="0" fill="hold" grpId="0" nodeType="withEffect">
                                  <p:stCondLst>
                                    <p:cond delay="2000"/>
                                  </p:stCondLst>
                                  <p:childTnLst>
                                    <p:set>
                                      <p:cBhvr>
                                        <p:cTn id="133" dur="1" fill="hold">
                                          <p:stCondLst>
                                            <p:cond delay="0"/>
                                          </p:stCondLst>
                                        </p:cTn>
                                        <p:tgtEl>
                                          <p:spTgt spid="73"/>
                                        </p:tgtEl>
                                        <p:attrNameLst>
                                          <p:attrName>style.visibility</p:attrName>
                                        </p:attrNameLst>
                                      </p:cBhvr>
                                      <p:to>
                                        <p:strVal val="visible"/>
                                      </p:to>
                                    </p:set>
                                    <p:animEffect transition="in" filter="fade">
                                      <p:cBhvr>
                                        <p:cTn id="134" dur="500"/>
                                        <p:tgtEl>
                                          <p:spTgt spid="73"/>
                                        </p:tgtEl>
                                      </p:cBhvr>
                                    </p:animEffect>
                                  </p:childTnLst>
                                </p:cTn>
                              </p:par>
                            </p:childTnLst>
                          </p:cTn>
                        </p:par>
                        <p:par>
                          <p:cTn id="135" fill="hold">
                            <p:stCondLst>
                              <p:cond delay="18500"/>
                            </p:stCondLst>
                            <p:childTnLst>
                              <p:par>
                                <p:cTn id="136" presetID="10" presetClass="entr" presetSubtype="0" fill="hold" grpId="0" nodeType="afterEffect">
                                  <p:stCondLst>
                                    <p:cond delay="2000"/>
                                  </p:stCondLst>
                                  <p:childTnLst>
                                    <p:set>
                                      <p:cBhvr>
                                        <p:cTn id="137" dur="1" fill="hold">
                                          <p:stCondLst>
                                            <p:cond delay="0"/>
                                          </p:stCondLst>
                                        </p:cTn>
                                        <p:tgtEl>
                                          <p:spTgt spid="14"/>
                                        </p:tgtEl>
                                        <p:attrNameLst>
                                          <p:attrName>style.visibility</p:attrName>
                                        </p:attrNameLst>
                                      </p:cBhvr>
                                      <p:to>
                                        <p:strVal val="visible"/>
                                      </p:to>
                                    </p:set>
                                    <p:animEffect transition="in" filter="fade">
                                      <p:cBhvr>
                                        <p:cTn id="138" dur="500"/>
                                        <p:tgtEl>
                                          <p:spTgt spid="14"/>
                                        </p:tgtEl>
                                      </p:cBhvr>
                                    </p:animEffect>
                                  </p:childTnLst>
                                </p:cTn>
                              </p:par>
                              <p:par>
                                <p:cTn id="139" presetID="22" presetClass="entr" presetSubtype="8" fill="hold" nodeType="withEffect">
                                  <p:stCondLst>
                                    <p:cond delay="2000"/>
                                  </p:stCondLst>
                                  <p:childTnLst>
                                    <p:set>
                                      <p:cBhvr>
                                        <p:cTn id="140" dur="1" fill="hold">
                                          <p:stCondLst>
                                            <p:cond delay="0"/>
                                          </p:stCondLst>
                                        </p:cTn>
                                        <p:tgtEl>
                                          <p:spTgt spid="64"/>
                                        </p:tgtEl>
                                        <p:attrNameLst>
                                          <p:attrName>style.visibility</p:attrName>
                                        </p:attrNameLst>
                                      </p:cBhvr>
                                      <p:to>
                                        <p:strVal val="visible"/>
                                      </p:to>
                                    </p:set>
                                    <p:animEffect transition="in" filter="wipe(left)">
                                      <p:cBhvr>
                                        <p:cTn id="141" dur="500"/>
                                        <p:tgtEl>
                                          <p:spTgt spid="64"/>
                                        </p:tgtEl>
                                      </p:cBhvr>
                                    </p:animEffect>
                                  </p:childTnLst>
                                </p:cTn>
                              </p:par>
                              <p:par>
                                <p:cTn id="142" presetID="10" presetClass="entr" presetSubtype="0" fill="hold" grpId="0" nodeType="withEffect">
                                  <p:stCondLst>
                                    <p:cond delay="2000"/>
                                  </p:stCondLst>
                                  <p:childTnLst>
                                    <p:set>
                                      <p:cBhvr>
                                        <p:cTn id="143" dur="1" fill="hold">
                                          <p:stCondLst>
                                            <p:cond delay="0"/>
                                          </p:stCondLst>
                                        </p:cTn>
                                        <p:tgtEl>
                                          <p:spTgt spid="18"/>
                                        </p:tgtEl>
                                        <p:attrNameLst>
                                          <p:attrName>style.visibility</p:attrName>
                                        </p:attrNameLst>
                                      </p:cBhvr>
                                      <p:to>
                                        <p:strVal val="visible"/>
                                      </p:to>
                                    </p:set>
                                    <p:animEffect transition="in" filter="fade">
                                      <p:cBhvr>
                                        <p:cTn id="144" dur="500"/>
                                        <p:tgtEl>
                                          <p:spTgt spid="18"/>
                                        </p:tgtEl>
                                      </p:cBhvr>
                                    </p:animEffect>
                                  </p:childTnLst>
                                </p:cTn>
                              </p:par>
                              <p:par>
                                <p:cTn id="145" presetID="10" presetClass="exit" presetSubtype="0" fill="hold" grpId="1" nodeType="withEffect">
                                  <p:stCondLst>
                                    <p:cond delay="2000"/>
                                  </p:stCondLst>
                                  <p:childTnLst>
                                    <p:animEffect transition="out" filter="fade">
                                      <p:cBhvr>
                                        <p:cTn id="146" dur="500"/>
                                        <p:tgtEl>
                                          <p:spTgt spid="73"/>
                                        </p:tgtEl>
                                      </p:cBhvr>
                                    </p:animEffect>
                                    <p:set>
                                      <p:cBhvr>
                                        <p:cTn id="147" dur="1" fill="hold">
                                          <p:stCondLst>
                                            <p:cond delay="499"/>
                                          </p:stCondLst>
                                        </p:cTn>
                                        <p:tgtEl>
                                          <p:spTgt spid="73"/>
                                        </p:tgtEl>
                                        <p:attrNameLst>
                                          <p:attrName>style.visibility</p:attrName>
                                        </p:attrNameLst>
                                      </p:cBhvr>
                                      <p:to>
                                        <p:strVal val="hidden"/>
                                      </p:to>
                                    </p:set>
                                  </p:childTnLst>
                                </p:cTn>
                              </p:par>
                              <p:par>
                                <p:cTn id="148" presetID="10" presetClass="entr" presetSubtype="0" fill="hold" grpId="0" nodeType="withEffect">
                                  <p:stCondLst>
                                    <p:cond delay="2000"/>
                                  </p:stCondLst>
                                  <p:childTnLst>
                                    <p:set>
                                      <p:cBhvr>
                                        <p:cTn id="149" dur="1" fill="hold">
                                          <p:stCondLst>
                                            <p:cond delay="0"/>
                                          </p:stCondLst>
                                        </p:cTn>
                                        <p:tgtEl>
                                          <p:spTgt spid="66"/>
                                        </p:tgtEl>
                                        <p:attrNameLst>
                                          <p:attrName>style.visibility</p:attrName>
                                        </p:attrNameLst>
                                      </p:cBhvr>
                                      <p:to>
                                        <p:strVal val="visible"/>
                                      </p:to>
                                    </p:set>
                                    <p:animEffect transition="in" filter="fade">
                                      <p:cBhvr>
                                        <p:cTn id="15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10" grpId="0" animBg="1"/>
      <p:bldP spid="12" grpId="0"/>
      <p:bldP spid="14" grpId="0" animBg="1"/>
      <p:bldP spid="18" grpId="0"/>
      <p:bldP spid="19" grpId="0" animBg="1"/>
      <p:bldP spid="25" grpId="0"/>
      <p:bldP spid="26" grpId="0" animBg="1"/>
      <p:bldP spid="27" grpId="0" animBg="1"/>
      <p:bldP spid="28" grpId="0" animBg="1"/>
      <p:bldP spid="29" grpId="0" animBg="1"/>
      <p:bldP spid="30" grpId="0" animBg="1"/>
      <p:bldP spid="46" grpId="0"/>
      <p:bldP spid="47" grpId="0"/>
      <p:bldP spid="48" grpId="0"/>
      <p:bldP spid="50" grpId="0"/>
      <p:bldP spid="2058" grpId="0" animBg="1"/>
      <p:bldP spid="53" grpId="0" animBg="1"/>
      <p:bldP spid="53" grpId="1" animBg="1"/>
      <p:bldP spid="63" grpId="0"/>
      <p:bldP spid="65" grpId="0" animBg="1"/>
      <p:bldP spid="65" grpId="1" animBg="1"/>
      <p:bldP spid="66" grpId="0" animBg="1"/>
      <p:bldP spid="67" grpId="0" animBg="1"/>
      <p:bldP spid="67" grpId="1" animBg="1"/>
      <p:bldP spid="68" grpId="0" animBg="1"/>
      <p:bldP spid="68" grpId="1" animBg="1"/>
      <p:bldP spid="70" grpId="0" animBg="1"/>
      <p:bldP spid="70" grpId="1" animBg="1"/>
      <p:bldP spid="71" grpId="0" animBg="1"/>
      <p:bldP spid="71" grpId="1" animBg="1"/>
      <p:bldP spid="72" grpId="0" animBg="1"/>
      <p:bldP spid="72" grpId="1" animBg="1"/>
      <p:bldP spid="73" grpId="0" animBg="1"/>
      <p:bldP spid="73" grpId="1"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6.3.3 SCAN</a:t>
            </a:r>
            <a:br>
              <a:rPr lang="en-US"/>
            </a:br>
            <a:endParaRPr lang="en-US"/>
          </a:p>
        </p:txBody>
      </p:sp>
      <p:sp>
        <p:nvSpPr>
          <p:cNvPr id="8" name="Chỗ dành sẵn cho Nội dung 2"/>
          <p:cNvSpPr txBox="1">
            <a:spLocks/>
          </p:cNvSpPr>
          <p:nvPr/>
        </p:nvSpPr>
        <p:spPr>
          <a:xfrm>
            <a:off x="457200" y="1828800"/>
            <a:ext cx="86868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272</a:t>
            </a:fld>
            <a:endParaRPr lang="en-US">
              <a:solidFill>
                <a:prstClr val="black">
                  <a:tint val="75000"/>
                </a:prstClr>
              </a:solidFill>
            </a:endParaRPr>
          </a:p>
        </p:txBody>
      </p:sp>
      <p:sp>
        <p:nvSpPr>
          <p:cNvPr id="7" name="Chỗ dành sẵn cho Nội dung 2"/>
          <p:cNvSpPr txBox="1">
            <a:spLocks/>
          </p:cNvSpPr>
          <p:nvPr/>
        </p:nvSpPr>
        <p:spPr>
          <a:xfrm>
            <a:off x="609600" y="1676400"/>
            <a:ext cx="8686800" cy="106679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solidFill>
                  <a:prstClr val="black"/>
                </a:solidFill>
              </a:rPr>
              <a:t>Yêu cầu truy cập cylinder: 98, 183, 37, 122, 14, 124, 65, 67</a:t>
            </a:r>
          </a:p>
          <a:p>
            <a:pPr>
              <a:lnSpc>
                <a:spcPct val="150000"/>
              </a:lnSpc>
              <a:spcBef>
                <a:spcPts val="0"/>
              </a:spcBef>
            </a:pPr>
            <a:r>
              <a:rPr lang="en-US">
                <a:solidFill>
                  <a:prstClr val="black"/>
                </a:solidFill>
              </a:rPr>
              <a:t>Đầu từ đang dịch về cylinder 0</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3200"/>
            <a:ext cx="8153400" cy="494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688566" y="326630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4498137" y="4686300"/>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1" name="Straight Arrow Connector 10"/>
          <p:cNvCxnSpPr>
            <a:stCxn id="54" idx="6"/>
            <a:endCxn id="29" idx="2"/>
          </p:cNvCxnSpPr>
          <p:nvPr/>
        </p:nvCxnSpPr>
        <p:spPr>
          <a:xfrm>
            <a:off x="833651" y="4106306"/>
            <a:ext cx="2268896"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7771" y="3180554"/>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15</a:t>
            </a:r>
          </a:p>
        </p:txBody>
      </p:sp>
      <p:sp>
        <p:nvSpPr>
          <p:cNvPr id="14" name="Oval 13"/>
          <p:cNvSpPr/>
          <p:nvPr/>
        </p:nvSpPr>
        <p:spPr>
          <a:xfrm>
            <a:off x="7823440" y="5372100"/>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p:nvPr/>
        </p:nvSpPr>
        <p:spPr>
          <a:xfrm>
            <a:off x="6753225" y="5018652"/>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59</a:t>
            </a:r>
          </a:p>
        </p:txBody>
      </p:sp>
      <p:sp>
        <p:nvSpPr>
          <p:cNvPr id="19" name="Oval 18"/>
          <p:cNvSpPr/>
          <p:nvPr/>
        </p:nvSpPr>
        <p:spPr>
          <a:xfrm>
            <a:off x="2183471" y="3503441"/>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2" name="Straight Arrow Connector 21"/>
          <p:cNvCxnSpPr>
            <a:stCxn id="4" idx="2"/>
            <a:endCxn id="19" idx="6"/>
          </p:cNvCxnSpPr>
          <p:nvPr/>
        </p:nvCxnSpPr>
        <p:spPr>
          <a:xfrm flipH="1">
            <a:off x="2412071" y="3380609"/>
            <a:ext cx="276495" cy="23713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63004" y="3417686"/>
            <a:ext cx="505095"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23</a:t>
            </a:r>
          </a:p>
        </p:txBody>
      </p:sp>
      <p:sp>
        <p:nvSpPr>
          <p:cNvPr id="26" name="Oval 25"/>
          <p:cNvSpPr/>
          <p:nvPr/>
        </p:nvSpPr>
        <p:spPr>
          <a:xfrm>
            <a:off x="5334000" y="4914900"/>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219200" y="3763406"/>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5717157" y="5143500"/>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3102547" y="4220606"/>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3430620" y="4449433"/>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31" name="Straight Arrow Connector 30"/>
          <p:cNvCxnSpPr>
            <a:stCxn id="10" idx="6"/>
            <a:endCxn id="26" idx="2"/>
          </p:cNvCxnSpPr>
          <p:nvPr/>
        </p:nvCxnSpPr>
        <p:spPr>
          <a:xfrm>
            <a:off x="4726737" y="4800600"/>
            <a:ext cx="607263"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2"/>
            <a:endCxn id="27" idx="6"/>
          </p:cNvCxnSpPr>
          <p:nvPr/>
        </p:nvCxnSpPr>
        <p:spPr>
          <a:xfrm flipH="1">
            <a:off x="1447800" y="3617741"/>
            <a:ext cx="735671" cy="25996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7" idx="3"/>
            <a:endCxn id="54" idx="6"/>
          </p:cNvCxnSpPr>
          <p:nvPr/>
        </p:nvCxnSpPr>
        <p:spPr>
          <a:xfrm flipH="1">
            <a:off x="833651" y="3958528"/>
            <a:ext cx="419027" cy="14777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6"/>
            <a:endCxn id="30" idx="2"/>
          </p:cNvCxnSpPr>
          <p:nvPr/>
        </p:nvCxnSpPr>
        <p:spPr>
          <a:xfrm>
            <a:off x="3331147" y="4334906"/>
            <a:ext cx="99473" cy="22882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843103" y="4523382"/>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24</a:t>
            </a:r>
          </a:p>
        </p:txBody>
      </p:sp>
      <p:sp>
        <p:nvSpPr>
          <p:cNvPr id="47" name="TextBox 46"/>
          <p:cNvSpPr txBox="1"/>
          <p:nvPr/>
        </p:nvSpPr>
        <p:spPr>
          <a:xfrm>
            <a:off x="751694" y="3640932"/>
            <a:ext cx="476250"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14</a:t>
            </a:r>
          </a:p>
        </p:txBody>
      </p:sp>
      <p:sp>
        <p:nvSpPr>
          <p:cNvPr id="50" name="TextBox 49"/>
          <p:cNvSpPr txBox="1"/>
          <p:nvPr/>
        </p:nvSpPr>
        <p:spPr>
          <a:xfrm>
            <a:off x="3296816" y="4118341"/>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a:t>
            </a:r>
          </a:p>
        </p:txBody>
      </p:sp>
      <p:sp>
        <p:nvSpPr>
          <p:cNvPr id="2058" name="Rounded Rectangle 2057"/>
          <p:cNvSpPr/>
          <p:nvPr/>
        </p:nvSpPr>
        <p:spPr>
          <a:xfrm>
            <a:off x="4167637" y="5562600"/>
            <a:ext cx="2614163"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Tổng thời gian =</a:t>
            </a:r>
          </a:p>
        </p:txBody>
      </p:sp>
      <p:sp>
        <p:nvSpPr>
          <p:cNvPr id="53" name="Rounded Rectangle 52"/>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0</a:t>
            </a:r>
          </a:p>
        </p:txBody>
      </p:sp>
      <p:cxnSp>
        <p:nvCxnSpPr>
          <p:cNvPr id="60" name="Straight Arrow Connector 59"/>
          <p:cNvCxnSpPr>
            <a:endCxn id="28" idx="2"/>
          </p:cNvCxnSpPr>
          <p:nvPr/>
        </p:nvCxnSpPr>
        <p:spPr>
          <a:xfrm>
            <a:off x="5563722" y="5029200"/>
            <a:ext cx="153435"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580973" y="4818597"/>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a:t>
            </a:r>
          </a:p>
        </p:txBody>
      </p:sp>
      <p:cxnSp>
        <p:nvCxnSpPr>
          <p:cNvPr id="64" name="Straight Arrow Connector 63"/>
          <p:cNvCxnSpPr>
            <a:stCxn id="28" idx="6"/>
            <a:endCxn id="14" idx="2"/>
          </p:cNvCxnSpPr>
          <p:nvPr/>
        </p:nvCxnSpPr>
        <p:spPr>
          <a:xfrm>
            <a:off x="5945757" y="5257800"/>
            <a:ext cx="1877683"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6463862" y="5564616"/>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15</a:t>
            </a:r>
          </a:p>
        </p:txBody>
      </p:sp>
      <p:sp>
        <p:nvSpPr>
          <p:cNvPr id="54" name="Oval 53"/>
          <p:cNvSpPr/>
          <p:nvPr/>
        </p:nvSpPr>
        <p:spPr>
          <a:xfrm>
            <a:off x="605051" y="3992006"/>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TextBox 60"/>
          <p:cNvSpPr txBox="1"/>
          <p:nvPr/>
        </p:nvSpPr>
        <p:spPr>
          <a:xfrm>
            <a:off x="2055497" y="3926726"/>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65</a:t>
            </a:r>
          </a:p>
        </p:txBody>
      </p:sp>
      <p:cxnSp>
        <p:nvCxnSpPr>
          <p:cNvPr id="62" name="Straight Arrow Connector 61"/>
          <p:cNvCxnSpPr>
            <a:stCxn id="30" idx="6"/>
            <a:endCxn id="10" idx="2"/>
          </p:cNvCxnSpPr>
          <p:nvPr/>
        </p:nvCxnSpPr>
        <p:spPr>
          <a:xfrm>
            <a:off x="3659220" y="4563733"/>
            <a:ext cx="838917" cy="2368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46495" y="4305300"/>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31</a:t>
            </a:r>
          </a:p>
        </p:txBody>
      </p:sp>
      <p:sp>
        <p:nvSpPr>
          <p:cNvPr id="74" name="Rounded Rectangle 73"/>
          <p:cNvSpPr/>
          <p:nvPr/>
        </p:nvSpPr>
        <p:spPr>
          <a:xfrm>
            <a:off x="6463862" y="5572185"/>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235</a:t>
            </a:r>
          </a:p>
        </p:txBody>
      </p:sp>
      <p:sp>
        <p:nvSpPr>
          <p:cNvPr id="75" name="Rounded Rectangle 74"/>
          <p:cNvSpPr/>
          <p:nvPr/>
        </p:nvSpPr>
        <p:spPr>
          <a:xfrm>
            <a:off x="6459723" y="556593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38</a:t>
            </a:r>
          </a:p>
        </p:txBody>
      </p:sp>
      <p:sp>
        <p:nvSpPr>
          <p:cNvPr id="76" name="Rounded Rectangle 75"/>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52</a:t>
            </a:r>
          </a:p>
        </p:txBody>
      </p:sp>
      <p:sp>
        <p:nvSpPr>
          <p:cNvPr id="77" name="Rounded Rectangle 76"/>
          <p:cNvSpPr/>
          <p:nvPr/>
        </p:nvSpPr>
        <p:spPr>
          <a:xfrm>
            <a:off x="6463862"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117</a:t>
            </a:r>
          </a:p>
        </p:txBody>
      </p:sp>
      <p:sp>
        <p:nvSpPr>
          <p:cNvPr id="78" name="Rounded Rectangle 77"/>
          <p:cNvSpPr/>
          <p:nvPr/>
        </p:nvSpPr>
        <p:spPr>
          <a:xfrm>
            <a:off x="6463862"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119</a:t>
            </a:r>
          </a:p>
        </p:txBody>
      </p:sp>
      <p:sp>
        <p:nvSpPr>
          <p:cNvPr id="79" name="Rounded Rectangle 78"/>
          <p:cNvSpPr/>
          <p:nvPr/>
        </p:nvSpPr>
        <p:spPr>
          <a:xfrm>
            <a:off x="6463862"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150</a:t>
            </a:r>
          </a:p>
        </p:txBody>
      </p:sp>
      <p:sp>
        <p:nvSpPr>
          <p:cNvPr id="80" name="Rounded Rectangle 79"/>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174</a:t>
            </a:r>
          </a:p>
        </p:txBody>
      </p:sp>
      <p:sp>
        <p:nvSpPr>
          <p:cNvPr id="81" name="Rounded Rectangle 80"/>
          <p:cNvSpPr/>
          <p:nvPr/>
        </p:nvSpPr>
        <p:spPr>
          <a:xfrm>
            <a:off x="6456311"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176</a:t>
            </a:r>
          </a:p>
        </p:txBody>
      </p:sp>
    </p:spTree>
    <p:extLst>
      <p:ext uri="{BB962C8B-B14F-4D97-AF65-F5344CB8AC3E}">
        <p14:creationId xmlns:p14="http://schemas.microsoft.com/office/powerpoint/2010/main" val="1981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2058"/>
                                        </p:tgtEl>
                                        <p:attrNameLst>
                                          <p:attrName>style.visibility</p:attrName>
                                        </p:attrNameLst>
                                      </p:cBhvr>
                                      <p:to>
                                        <p:strVal val="visible"/>
                                      </p:to>
                                    </p:set>
                                    <p:animEffect transition="in" filter="fade">
                                      <p:cBhvr>
                                        <p:cTn id="18" dur="500"/>
                                        <p:tgtEl>
                                          <p:spTgt spid="2058"/>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par>
                          <p:cTn id="22" fill="hold">
                            <p:stCondLst>
                              <p:cond delay="1500"/>
                            </p:stCondLst>
                            <p:childTnLst>
                              <p:par>
                                <p:cTn id="23" presetID="10" presetClass="entr" presetSubtype="0" fill="hold" grpId="0" nodeType="afterEffect">
                                  <p:stCondLst>
                                    <p:cond delay="2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22" presetClass="entr" presetSubtype="2" fill="hold" nodeType="withEffect">
                                  <p:stCondLst>
                                    <p:cond delay="200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1" nodeType="withEffect">
                                  <p:stCondLst>
                                    <p:cond delay="2000"/>
                                  </p:stCondLst>
                                  <p:childTnLst>
                                    <p:animEffect transition="out" filter="fade">
                                      <p:cBhvr>
                                        <p:cTn id="33" dur="500"/>
                                        <p:tgtEl>
                                          <p:spTgt spid="53"/>
                                        </p:tgtEl>
                                      </p:cBhvr>
                                    </p:animEffect>
                                    <p:set>
                                      <p:cBhvr>
                                        <p:cTn id="34" dur="1" fill="hold">
                                          <p:stCondLst>
                                            <p:cond delay="499"/>
                                          </p:stCondLst>
                                        </p:cTn>
                                        <p:tgtEl>
                                          <p:spTgt spid="53"/>
                                        </p:tgtEl>
                                        <p:attrNameLst>
                                          <p:attrName>style.visibility</p:attrName>
                                        </p:attrNameLst>
                                      </p:cBhvr>
                                      <p:to>
                                        <p:strVal val="hidden"/>
                                      </p:to>
                                    </p:set>
                                  </p:childTnLst>
                                </p:cTn>
                              </p:par>
                              <p:par>
                                <p:cTn id="35" presetID="10" presetClass="entr" presetSubtype="0" fill="hold" grpId="0" nodeType="withEffect">
                                  <p:stCondLst>
                                    <p:cond delay="200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par>
                          <p:cTn id="38" fill="hold">
                            <p:stCondLst>
                              <p:cond delay="4000"/>
                            </p:stCondLst>
                            <p:childTnLst>
                              <p:par>
                                <p:cTn id="39" presetID="10" presetClass="entr" presetSubtype="0" fill="hold" grpId="0" nodeType="afterEffect">
                                  <p:stCondLst>
                                    <p:cond delay="20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22" presetClass="entr" presetSubtype="2" fill="hold" nodeType="withEffect">
                                  <p:stCondLst>
                                    <p:cond delay="2000"/>
                                  </p:stCondLst>
                                  <p:childTnLst>
                                    <p:set>
                                      <p:cBhvr>
                                        <p:cTn id="43" dur="1" fill="hold">
                                          <p:stCondLst>
                                            <p:cond delay="0"/>
                                          </p:stCondLst>
                                        </p:cTn>
                                        <p:tgtEl>
                                          <p:spTgt spid="34"/>
                                        </p:tgtEl>
                                        <p:attrNameLst>
                                          <p:attrName>style.visibility</p:attrName>
                                        </p:attrNameLst>
                                      </p:cBhvr>
                                      <p:to>
                                        <p:strVal val="visible"/>
                                      </p:to>
                                    </p:set>
                                    <p:animEffect transition="in" filter="wipe(right)">
                                      <p:cBhvr>
                                        <p:cTn id="44" dur="500"/>
                                        <p:tgtEl>
                                          <p:spTgt spid="34"/>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xit" presetSubtype="0" fill="hold" grpId="1" nodeType="withEffect">
                                  <p:stCondLst>
                                    <p:cond delay="200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childTnLst>
                          </p:cTn>
                        </p:par>
                        <p:par>
                          <p:cTn id="54" fill="hold">
                            <p:stCondLst>
                              <p:cond delay="6500"/>
                            </p:stCondLst>
                            <p:childTnLst>
                              <p:par>
                                <p:cTn id="55" presetID="10" presetClass="entr" presetSubtype="0" fill="hold" grpId="0" nodeType="afterEffect">
                                  <p:stCondLst>
                                    <p:cond delay="200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par>
                                <p:cTn id="58" presetID="22" presetClass="entr" presetSubtype="2" fill="hold" nodeType="withEffect">
                                  <p:stCondLst>
                                    <p:cond delay="200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par>
                                <p:cTn id="61" presetID="10" presetClass="entr" presetSubtype="0" fill="hold" grpId="0" nodeType="withEffect">
                                  <p:stCondLst>
                                    <p:cond delay="200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par>
                                <p:cTn id="64" presetID="10" presetClass="exit" presetSubtype="0" fill="hold" grpId="1" nodeType="withEffect">
                                  <p:stCondLst>
                                    <p:cond delay="2000"/>
                                  </p:stCondLst>
                                  <p:childTnLst>
                                    <p:animEffect transition="out" filter="fade">
                                      <p:cBhvr>
                                        <p:cTn id="65" dur="500"/>
                                        <p:tgtEl>
                                          <p:spTgt spid="75"/>
                                        </p:tgtEl>
                                      </p:cBhvr>
                                    </p:animEffect>
                                    <p:set>
                                      <p:cBhvr>
                                        <p:cTn id="66" dur="1" fill="hold">
                                          <p:stCondLst>
                                            <p:cond delay="499"/>
                                          </p:stCondLst>
                                        </p:cTn>
                                        <p:tgtEl>
                                          <p:spTgt spid="75"/>
                                        </p:tgtEl>
                                        <p:attrNameLst>
                                          <p:attrName>style.visibility</p:attrName>
                                        </p:attrNameLst>
                                      </p:cBhvr>
                                      <p:to>
                                        <p:strVal val="hidden"/>
                                      </p:to>
                                    </p:set>
                                  </p:childTnLst>
                                </p:cTn>
                              </p:par>
                              <p:par>
                                <p:cTn id="67" presetID="10" presetClass="entr" presetSubtype="0" fill="hold" grpId="0" nodeType="withEffect">
                                  <p:stCondLst>
                                    <p:cond delay="200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childTnLst>
                          </p:cTn>
                        </p:par>
                        <p:par>
                          <p:cTn id="70" fill="hold">
                            <p:stCondLst>
                              <p:cond delay="9000"/>
                            </p:stCondLst>
                            <p:childTnLst>
                              <p:par>
                                <p:cTn id="71" presetID="10" presetClass="entr" presetSubtype="0" fill="hold" grpId="0" nodeType="afterEffect">
                                  <p:stCondLst>
                                    <p:cond delay="200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22" presetClass="entr" presetSubtype="8" fill="hold" nodeType="withEffect">
                                  <p:stCondLst>
                                    <p:cond delay="2000"/>
                                  </p:stCondLst>
                                  <p:childTnLst>
                                    <p:set>
                                      <p:cBhvr>
                                        <p:cTn id="75" dur="1" fill="hold">
                                          <p:stCondLst>
                                            <p:cond delay="0"/>
                                          </p:stCondLst>
                                        </p:cTn>
                                        <p:tgtEl>
                                          <p:spTgt spid="11"/>
                                        </p:tgtEl>
                                        <p:attrNameLst>
                                          <p:attrName>style.visibility</p:attrName>
                                        </p:attrNameLst>
                                      </p:cBhvr>
                                      <p:to>
                                        <p:strVal val="visible"/>
                                      </p:to>
                                    </p:set>
                                    <p:animEffect transition="in" filter="wipe(left)">
                                      <p:cBhvr>
                                        <p:cTn id="76" dur="500"/>
                                        <p:tgtEl>
                                          <p:spTgt spid="11"/>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par>
                                <p:cTn id="80" presetID="10" presetClass="exit" presetSubtype="0" fill="hold" grpId="1" nodeType="withEffect">
                                  <p:stCondLst>
                                    <p:cond delay="2000"/>
                                  </p:stCondLst>
                                  <p:childTnLst>
                                    <p:animEffect transition="out" filter="fade">
                                      <p:cBhvr>
                                        <p:cTn id="81" dur="500"/>
                                        <p:tgtEl>
                                          <p:spTgt spid="76"/>
                                        </p:tgtEl>
                                      </p:cBhvr>
                                    </p:animEffect>
                                    <p:set>
                                      <p:cBhvr>
                                        <p:cTn id="82" dur="1" fill="hold">
                                          <p:stCondLst>
                                            <p:cond delay="499"/>
                                          </p:stCondLst>
                                        </p:cTn>
                                        <p:tgtEl>
                                          <p:spTgt spid="76"/>
                                        </p:tgtEl>
                                        <p:attrNameLst>
                                          <p:attrName>style.visibility</p:attrName>
                                        </p:attrNameLst>
                                      </p:cBhvr>
                                      <p:to>
                                        <p:strVal val="hidden"/>
                                      </p:to>
                                    </p:set>
                                  </p:childTnLst>
                                </p:cTn>
                              </p:par>
                              <p:par>
                                <p:cTn id="83" presetID="10" presetClass="entr" presetSubtype="0" fill="hold" grpId="0" nodeType="withEffect">
                                  <p:stCondLst>
                                    <p:cond delay="2000"/>
                                  </p:stCondLst>
                                  <p:childTnLst>
                                    <p:set>
                                      <p:cBhvr>
                                        <p:cTn id="84" dur="1" fill="hold">
                                          <p:stCondLst>
                                            <p:cond delay="0"/>
                                          </p:stCondLst>
                                        </p:cTn>
                                        <p:tgtEl>
                                          <p:spTgt spid="77"/>
                                        </p:tgtEl>
                                        <p:attrNameLst>
                                          <p:attrName>style.visibility</p:attrName>
                                        </p:attrNameLst>
                                      </p:cBhvr>
                                      <p:to>
                                        <p:strVal val="visible"/>
                                      </p:to>
                                    </p:set>
                                    <p:animEffect transition="in" filter="fade">
                                      <p:cBhvr>
                                        <p:cTn id="85" dur="500"/>
                                        <p:tgtEl>
                                          <p:spTgt spid="77"/>
                                        </p:tgtEl>
                                      </p:cBhvr>
                                    </p:animEffect>
                                  </p:childTnLst>
                                </p:cTn>
                              </p:par>
                            </p:childTnLst>
                          </p:cTn>
                        </p:par>
                        <p:par>
                          <p:cTn id="86" fill="hold">
                            <p:stCondLst>
                              <p:cond delay="11500"/>
                            </p:stCondLst>
                            <p:childTnLst>
                              <p:par>
                                <p:cTn id="87" presetID="10" presetClass="entr" presetSubtype="0" fill="hold" grpId="0" nodeType="afterEffect">
                                  <p:stCondLst>
                                    <p:cond delay="200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22" presetClass="entr" presetSubtype="8" fill="hold" nodeType="withEffect">
                                  <p:stCondLst>
                                    <p:cond delay="2000"/>
                                  </p:stCondLst>
                                  <p:childTnLst>
                                    <p:set>
                                      <p:cBhvr>
                                        <p:cTn id="91" dur="1" fill="hold">
                                          <p:stCondLst>
                                            <p:cond delay="0"/>
                                          </p:stCondLst>
                                        </p:cTn>
                                        <p:tgtEl>
                                          <p:spTgt spid="40"/>
                                        </p:tgtEl>
                                        <p:attrNameLst>
                                          <p:attrName>style.visibility</p:attrName>
                                        </p:attrNameLst>
                                      </p:cBhvr>
                                      <p:to>
                                        <p:strVal val="visible"/>
                                      </p:to>
                                    </p:set>
                                    <p:animEffect transition="in" filter="wipe(left)">
                                      <p:cBhvr>
                                        <p:cTn id="92" dur="500"/>
                                        <p:tgtEl>
                                          <p:spTgt spid="40"/>
                                        </p:tgtEl>
                                      </p:cBhvr>
                                    </p:animEffect>
                                  </p:childTnLst>
                                </p:cTn>
                              </p:par>
                              <p:par>
                                <p:cTn id="93" presetID="10" presetClass="entr" presetSubtype="0" fill="hold" grpId="0" nodeType="withEffect">
                                  <p:stCondLst>
                                    <p:cond delay="200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xit" presetSubtype="0" fill="hold" grpId="1" nodeType="withEffect">
                                  <p:stCondLst>
                                    <p:cond delay="2000"/>
                                  </p:stCondLst>
                                  <p:childTnLst>
                                    <p:animEffect transition="out" filter="fade">
                                      <p:cBhvr>
                                        <p:cTn id="97" dur="500"/>
                                        <p:tgtEl>
                                          <p:spTgt spid="77"/>
                                        </p:tgtEl>
                                      </p:cBhvr>
                                    </p:animEffect>
                                    <p:set>
                                      <p:cBhvr>
                                        <p:cTn id="98" dur="1" fill="hold">
                                          <p:stCondLst>
                                            <p:cond delay="499"/>
                                          </p:stCondLst>
                                        </p:cTn>
                                        <p:tgtEl>
                                          <p:spTgt spid="77"/>
                                        </p:tgtEl>
                                        <p:attrNameLst>
                                          <p:attrName>style.visibility</p:attrName>
                                        </p:attrNameLst>
                                      </p:cBhvr>
                                      <p:to>
                                        <p:strVal val="hidden"/>
                                      </p:to>
                                    </p:set>
                                  </p:childTnLst>
                                </p:cTn>
                              </p:par>
                              <p:par>
                                <p:cTn id="99" presetID="10" presetClass="entr" presetSubtype="0" fill="hold" grpId="0" nodeType="withEffect">
                                  <p:stCondLst>
                                    <p:cond delay="2000"/>
                                  </p:stCondLst>
                                  <p:childTnLst>
                                    <p:set>
                                      <p:cBhvr>
                                        <p:cTn id="100" dur="1" fill="hold">
                                          <p:stCondLst>
                                            <p:cond delay="0"/>
                                          </p:stCondLst>
                                        </p:cTn>
                                        <p:tgtEl>
                                          <p:spTgt spid="78"/>
                                        </p:tgtEl>
                                        <p:attrNameLst>
                                          <p:attrName>style.visibility</p:attrName>
                                        </p:attrNameLst>
                                      </p:cBhvr>
                                      <p:to>
                                        <p:strVal val="visible"/>
                                      </p:to>
                                    </p:set>
                                    <p:animEffect transition="in" filter="fade">
                                      <p:cBhvr>
                                        <p:cTn id="101" dur="500"/>
                                        <p:tgtEl>
                                          <p:spTgt spid="78"/>
                                        </p:tgtEl>
                                      </p:cBhvr>
                                    </p:animEffect>
                                  </p:childTnLst>
                                </p:cTn>
                              </p:par>
                            </p:childTnLst>
                          </p:cTn>
                        </p:par>
                        <p:par>
                          <p:cTn id="102" fill="hold">
                            <p:stCondLst>
                              <p:cond delay="14000"/>
                            </p:stCondLst>
                            <p:childTnLst>
                              <p:par>
                                <p:cTn id="103" presetID="10" presetClass="entr" presetSubtype="0" fill="hold" grpId="0" nodeType="afterEffect">
                                  <p:stCondLst>
                                    <p:cond delay="2000"/>
                                  </p:stCondLst>
                                  <p:childTnLst>
                                    <p:set>
                                      <p:cBhvr>
                                        <p:cTn id="104" dur="1" fill="hold">
                                          <p:stCondLst>
                                            <p:cond delay="0"/>
                                          </p:stCondLst>
                                        </p:cTn>
                                        <p:tgtEl>
                                          <p:spTgt spid="10"/>
                                        </p:tgtEl>
                                        <p:attrNameLst>
                                          <p:attrName>style.visibility</p:attrName>
                                        </p:attrNameLst>
                                      </p:cBhvr>
                                      <p:to>
                                        <p:strVal val="visible"/>
                                      </p:to>
                                    </p:set>
                                    <p:animEffect transition="in" filter="fade">
                                      <p:cBhvr>
                                        <p:cTn id="105" dur="500"/>
                                        <p:tgtEl>
                                          <p:spTgt spid="10"/>
                                        </p:tgtEl>
                                      </p:cBhvr>
                                    </p:animEffect>
                                  </p:childTnLst>
                                </p:cTn>
                              </p:par>
                              <p:par>
                                <p:cTn id="106" presetID="22" presetClass="entr" presetSubtype="8" fill="hold" nodeType="withEffect">
                                  <p:stCondLst>
                                    <p:cond delay="2000"/>
                                  </p:stCondLst>
                                  <p:childTnLst>
                                    <p:set>
                                      <p:cBhvr>
                                        <p:cTn id="107" dur="1" fill="hold">
                                          <p:stCondLst>
                                            <p:cond delay="0"/>
                                          </p:stCondLst>
                                        </p:cTn>
                                        <p:tgtEl>
                                          <p:spTgt spid="62"/>
                                        </p:tgtEl>
                                        <p:attrNameLst>
                                          <p:attrName>style.visibility</p:attrName>
                                        </p:attrNameLst>
                                      </p:cBhvr>
                                      <p:to>
                                        <p:strVal val="visible"/>
                                      </p:to>
                                    </p:set>
                                    <p:animEffect transition="in" filter="wipe(left)">
                                      <p:cBhvr>
                                        <p:cTn id="108" dur="500"/>
                                        <p:tgtEl>
                                          <p:spTgt spid="62"/>
                                        </p:tgtEl>
                                      </p:cBhvr>
                                    </p:animEffect>
                                  </p:childTnLst>
                                </p:cTn>
                              </p:par>
                              <p:par>
                                <p:cTn id="109" presetID="10" presetClass="entr" presetSubtype="0" fill="hold" grpId="0" nodeType="withEffect">
                                  <p:stCondLst>
                                    <p:cond delay="200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par>
                                <p:cTn id="112" presetID="10" presetClass="exit" presetSubtype="0" fill="hold" grpId="1" nodeType="withEffect">
                                  <p:stCondLst>
                                    <p:cond delay="2000"/>
                                  </p:stCondLst>
                                  <p:childTnLst>
                                    <p:animEffect transition="out" filter="fade">
                                      <p:cBhvr>
                                        <p:cTn id="113" dur="500"/>
                                        <p:tgtEl>
                                          <p:spTgt spid="78"/>
                                        </p:tgtEl>
                                      </p:cBhvr>
                                    </p:animEffect>
                                    <p:set>
                                      <p:cBhvr>
                                        <p:cTn id="114" dur="1" fill="hold">
                                          <p:stCondLst>
                                            <p:cond delay="499"/>
                                          </p:stCondLst>
                                        </p:cTn>
                                        <p:tgtEl>
                                          <p:spTgt spid="78"/>
                                        </p:tgtEl>
                                        <p:attrNameLst>
                                          <p:attrName>style.visibility</p:attrName>
                                        </p:attrNameLst>
                                      </p:cBhvr>
                                      <p:to>
                                        <p:strVal val="hidden"/>
                                      </p:to>
                                    </p:set>
                                  </p:childTnLst>
                                </p:cTn>
                              </p:par>
                              <p:par>
                                <p:cTn id="115" presetID="10" presetClass="entr" presetSubtype="0" fill="hold" grpId="0" nodeType="withEffect">
                                  <p:stCondLst>
                                    <p:cond delay="2000"/>
                                  </p:stCondLst>
                                  <p:childTnLst>
                                    <p:set>
                                      <p:cBhvr>
                                        <p:cTn id="116" dur="1" fill="hold">
                                          <p:stCondLst>
                                            <p:cond delay="0"/>
                                          </p:stCondLst>
                                        </p:cTn>
                                        <p:tgtEl>
                                          <p:spTgt spid="79"/>
                                        </p:tgtEl>
                                        <p:attrNameLst>
                                          <p:attrName>style.visibility</p:attrName>
                                        </p:attrNameLst>
                                      </p:cBhvr>
                                      <p:to>
                                        <p:strVal val="visible"/>
                                      </p:to>
                                    </p:set>
                                    <p:animEffect transition="in" filter="fade">
                                      <p:cBhvr>
                                        <p:cTn id="117" dur="500"/>
                                        <p:tgtEl>
                                          <p:spTgt spid="79"/>
                                        </p:tgtEl>
                                      </p:cBhvr>
                                    </p:animEffect>
                                  </p:childTnLst>
                                </p:cTn>
                              </p:par>
                            </p:childTnLst>
                          </p:cTn>
                        </p:par>
                        <p:par>
                          <p:cTn id="118" fill="hold">
                            <p:stCondLst>
                              <p:cond delay="16500"/>
                            </p:stCondLst>
                            <p:childTnLst>
                              <p:par>
                                <p:cTn id="119" presetID="10" presetClass="entr" presetSubtype="0" fill="hold" grpId="0" nodeType="afterEffect">
                                  <p:stCondLst>
                                    <p:cond delay="2000"/>
                                  </p:stCondLst>
                                  <p:childTnLst>
                                    <p:set>
                                      <p:cBhvr>
                                        <p:cTn id="120" dur="1" fill="hold">
                                          <p:stCondLst>
                                            <p:cond delay="0"/>
                                          </p:stCondLst>
                                        </p:cTn>
                                        <p:tgtEl>
                                          <p:spTgt spid="26"/>
                                        </p:tgtEl>
                                        <p:attrNameLst>
                                          <p:attrName>style.visibility</p:attrName>
                                        </p:attrNameLst>
                                      </p:cBhvr>
                                      <p:to>
                                        <p:strVal val="visible"/>
                                      </p:to>
                                    </p:set>
                                    <p:animEffect transition="in" filter="fade">
                                      <p:cBhvr>
                                        <p:cTn id="121" dur="500"/>
                                        <p:tgtEl>
                                          <p:spTgt spid="26"/>
                                        </p:tgtEl>
                                      </p:cBhvr>
                                    </p:animEffect>
                                  </p:childTnLst>
                                </p:cTn>
                              </p:par>
                              <p:par>
                                <p:cTn id="122" presetID="22" presetClass="entr" presetSubtype="8" fill="hold" nodeType="withEffect">
                                  <p:stCondLst>
                                    <p:cond delay="2000"/>
                                  </p:stCondLst>
                                  <p:childTnLst>
                                    <p:set>
                                      <p:cBhvr>
                                        <p:cTn id="123" dur="1" fill="hold">
                                          <p:stCondLst>
                                            <p:cond delay="0"/>
                                          </p:stCondLst>
                                        </p:cTn>
                                        <p:tgtEl>
                                          <p:spTgt spid="31"/>
                                        </p:tgtEl>
                                        <p:attrNameLst>
                                          <p:attrName>style.visibility</p:attrName>
                                        </p:attrNameLst>
                                      </p:cBhvr>
                                      <p:to>
                                        <p:strVal val="visible"/>
                                      </p:to>
                                    </p:set>
                                    <p:animEffect transition="in" filter="wipe(left)">
                                      <p:cBhvr>
                                        <p:cTn id="124" dur="500"/>
                                        <p:tgtEl>
                                          <p:spTgt spid="31"/>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500"/>
                                        <p:tgtEl>
                                          <p:spTgt spid="46"/>
                                        </p:tgtEl>
                                      </p:cBhvr>
                                    </p:animEffect>
                                  </p:childTnLst>
                                </p:cTn>
                              </p:par>
                              <p:par>
                                <p:cTn id="128" presetID="10" presetClass="exit" presetSubtype="0" fill="hold" grpId="1" nodeType="withEffect">
                                  <p:stCondLst>
                                    <p:cond delay="2000"/>
                                  </p:stCondLst>
                                  <p:childTnLst>
                                    <p:animEffect transition="out" filter="fade">
                                      <p:cBhvr>
                                        <p:cTn id="129" dur="500"/>
                                        <p:tgtEl>
                                          <p:spTgt spid="79"/>
                                        </p:tgtEl>
                                      </p:cBhvr>
                                    </p:animEffect>
                                    <p:set>
                                      <p:cBhvr>
                                        <p:cTn id="130" dur="1" fill="hold">
                                          <p:stCondLst>
                                            <p:cond delay="499"/>
                                          </p:stCondLst>
                                        </p:cTn>
                                        <p:tgtEl>
                                          <p:spTgt spid="79"/>
                                        </p:tgtEl>
                                        <p:attrNameLst>
                                          <p:attrName>style.visibility</p:attrName>
                                        </p:attrNameLst>
                                      </p:cBhvr>
                                      <p:to>
                                        <p:strVal val="hidden"/>
                                      </p:to>
                                    </p:set>
                                  </p:childTnLst>
                                </p:cTn>
                              </p:par>
                              <p:par>
                                <p:cTn id="131" presetID="10" presetClass="entr" presetSubtype="0" fill="hold" grpId="0" nodeType="withEffect">
                                  <p:stCondLst>
                                    <p:cond delay="2000"/>
                                  </p:stCondLst>
                                  <p:childTnLst>
                                    <p:set>
                                      <p:cBhvr>
                                        <p:cTn id="132" dur="1" fill="hold">
                                          <p:stCondLst>
                                            <p:cond delay="0"/>
                                          </p:stCondLst>
                                        </p:cTn>
                                        <p:tgtEl>
                                          <p:spTgt spid="80"/>
                                        </p:tgtEl>
                                        <p:attrNameLst>
                                          <p:attrName>style.visibility</p:attrName>
                                        </p:attrNameLst>
                                      </p:cBhvr>
                                      <p:to>
                                        <p:strVal val="visible"/>
                                      </p:to>
                                    </p:set>
                                    <p:animEffect transition="in" filter="fade">
                                      <p:cBhvr>
                                        <p:cTn id="133" dur="500"/>
                                        <p:tgtEl>
                                          <p:spTgt spid="80"/>
                                        </p:tgtEl>
                                      </p:cBhvr>
                                    </p:animEffect>
                                  </p:childTnLst>
                                </p:cTn>
                              </p:par>
                            </p:childTnLst>
                          </p:cTn>
                        </p:par>
                        <p:par>
                          <p:cTn id="134" fill="hold">
                            <p:stCondLst>
                              <p:cond delay="19000"/>
                            </p:stCondLst>
                            <p:childTnLst>
                              <p:par>
                                <p:cTn id="135" presetID="10" presetClass="entr" presetSubtype="0" fill="hold" grpId="0" nodeType="afterEffect">
                                  <p:stCondLst>
                                    <p:cond delay="200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500"/>
                                        <p:tgtEl>
                                          <p:spTgt spid="28"/>
                                        </p:tgtEl>
                                      </p:cBhvr>
                                    </p:animEffect>
                                  </p:childTnLst>
                                </p:cTn>
                              </p:par>
                              <p:par>
                                <p:cTn id="138" presetID="22" presetClass="entr" presetSubtype="8" fill="hold" nodeType="withEffect">
                                  <p:stCondLst>
                                    <p:cond delay="2000"/>
                                  </p:stCondLst>
                                  <p:childTnLst>
                                    <p:set>
                                      <p:cBhvr>
                                        <p:cTn id="139" dur="1" fill="hold">
                                          <p:stCondLst>
                                            <p:cond delay="0"/>
                                          </p:stCondLst>
                                        </p:cTn>
                                        <p:tgtEl>
                                          <p:spTgt spid="60"/>
                                        </p:tgtEl>
                                        <p:attrNameLst>
                                          <p:attrName>style.visibility</p:attrName>
                                        </p:attrNameLst>
                                      </p:cBhvr>
                                      <p:to>
                                        <p:strVal val="visible"/>
                                      </p:to>
                                    </p:set>
                                    <p:animEffect transition="in" filter="wipe(left)">
                                      <p:cBhvr>
                                        <p:cTn id="140" dur="500"/>
                                        <p:tgtEl>
                                          <p:spTgt spid="60"/>
                                        </p:tgtEl>
                                      </p:cBhvr>
                                    </p:animEffect>
                                  </p:childTnLst>
                                </p:cTn>
                              </p:par>
                              <p:par>
                                <p:cTn id="141" presetID="10" presetClass="entr" presetSubtype="0" fill="hold" grpId="0" nodeType="withEffect">
                                  <p:stCondLst>
                                    <p:cond delay="2000"/>
                                  </p:stCondLst>
                                  <p:childTnLst>
                                    <p:set>
                                      <p:cBhvr>
                                        <p:cTn id="142" dur="1" fill="hold">
                                          <p:stCondLst>
                                            <p:cond delay="0"/>
                                          </p:stCondLst>
                                        </p:cTn>
                                        <p:tgtEl>
                                          <p:spTgt spid="63"/>
                                        </p:tgtEl>
                                        <p:attrNameLst>
                                          <p:attrName>style.visibility</p:attrName>
                                        </p:attrNameLst>
                                      </p:cBhvr>
                                      <p:to>
                                        <p:strVal val="visible"/>
                                      </p:to>
                                    </p:set>
                                    <p:animEffect transition="in" filter="fade">
                                      <p:cBhvr>
                                        <p:cTn id="143" dur="500"/>
                                        <p:tgtEl>
                                          <p:spTgt spid="63"/>
                                        </p:tgtEl>
                                      </p:cBhvr>
                                    </p:animEffect>
                                  </p:childTnLst>
                                </p:cTn>
                              </p:par>
                              <p:par>
                                <p:cTn id="144" presetID="10" presetClass="exit" presetSubtype="0" fill="hold" grpId="1" nodeType="withEffect">
                                  <p:stCondLst>
                                    <p:cond delay="2000"/>
                                  </p:stCondLst>
                                  <p:childTnLst>
                                    <p:animEffect transition="out" filter="fade">
                                      <p:cBhvr>
                                        <p:cTn id="145" dur="500"/>
                                        <p:tgtEl>
                                          <p:spTgt spid="80"/>
                                        </p:tgtEl>
                                      </p:cBhvr>
                                    </p:animEffect>
                                    <p:set>
                                      <p:cBhvr>
                                        <p:cTn id="146" dur="1" fill="hold">
                                          <p:stCondLst>
                                            <p:cond delay="499"/>
                                          </p:stCondLst>
                                        </p:cTn>
                                        <p:tgtEl>
                                          <p:spTgt spid="80"/>
                                        </p:tgtEl>
                                        <p:attrNameLst>
                                          <p:attrName>style.visibility</p:attrName>
                                        </p:attrNameLst>
                                      </p:cBhvr>
                                      <p:to>
                                        <p:strVal val="hidden"/>
                                      </p:to>
                                    </p:set>
                                  </p:childTnLst>
                                </p:cTn>
                              </p:par>
                              <p:par>
                                <p:cTn id="147" presetID="10" presetClass="entr" presetSubtype="0" fill="hold" grpId="0" nodeType="withEffect">
                                  <p:stCondLst>
                                    <p:cond delay="2000"/>
                                  </p:stCondLst>
                                  <p:childTnLst>
                                    <p:set>
                                      <p:cBhvr>
                                        <p:cTn id="148" dur="1" fill="hold">
                                          <p:stCondLst>
                                            <p:cond delay="0"/>
                                          </p:stCondLst>
                                        </p:cTn>
                                        <p:tgtEl>
                                          <p:spTgt spid="81"/>
                                        </p:tgtEl>
                                        <p:attrNameLst>
                                          <p:attrName>style.visibility</p:attrName>
                                        </p:attrNameLst>
                                      </p:cBhvr>
                                      <p:to>
                                        <p:strVal val="visible"/>
                                      </p:to>
                                    </p:set>
                                    <p:animEffect transition="in" filter="fade">
                                      <p:cBhvr>
                                        <p:cTn id="149" dur="500"/>
                                        <p:tgtEl>
                                          <p:spTgt spid="81"/>
                                        </p:tgtEl>
                                      </p:cBhvr>
                                    </p:animEffect>
                                  </p:childTnLst>
                                </p:cTn>
                              </p:par>
                            </p:childTnLst>
                          </p:cTn>
                        </p:par>
                        <p:par>
                          <p:cTn id="150" fill="hold">
                            <p:stCondLst>
                              <p:cond delay="21500"/>
                            </p:stCondLst>
                            <p:childTnLst>
                              <p:par>
                                <p:cTn id="151" presetID="10" presetClass="entr" presetSubtype="0" fill="hold" grpId="0" nodeType="afterEffect">
                                  <p:stCondLst>
                                    <p:cond delay="2000"/>
                                  </p:stCondLst>
                                  <p:childTnLst>
                                    <p:set>
                                      <p:cBhvr>
                                        <p:cTn id="152" dur="1" fill="hold">
                                          <p:stCondLst>
                                            <p:cond delay="0"/>
                                          </p:stCondLst>
                                        </p:cTn>
                                        <p:tgtEl>
                                          <p:spTgt spid="14"/>
                                        </p:tgtEl>
                                        <p:attrNameLst>
                                          <p:attrName>style.visibility</p:attrName>
                                        </p:attrNameLst>
                                      </p:cBhvr>
                                      <p:to>
                                        <p:strVal val="visible"/>
                                      </p:to>
                                    </p:set>
                                    <p:animEffect transition="in" filter="fade">
                                      <p:cBhvr>
                                        <p:cTn id="153" dur="500"/>
                                        <p:tgtEl>
                                          <p:spTgt spid="14"/>
                                        </p:tgtEl>
                                      </p:cBhvr>
                                    </p:animEffect>
                                  </p:childTnLst>
                                </p:cTn>
                              </p:par>
                              <p:par>
                                <p:cTn id="154" presetID="22" presetClass="entr" presetSubtype="8" fill="hold" nodeType="withEffect">
                                  <p:stCondLst>
                                    <p:cond delay="2000"/>
                                  </p:stCondLst>
                                  <p:childTnLst>
                                    <p:set>
                                      <p:cBhvr>
                                        <p:cTn id="155" dur="1" fill="hold">
                                          <p:stCondLst>
                                            <p:cond delay="0"/>
                                          </p:stCondLst>
                                        </p:cTn>
                                        <p:tgtEl>
                                          <p:spTgt spid="64"/>
                                        </p:tgtEl>
                                        <p:attrNameLst>
                                          <p:attrName>style.visibility</p:attrName>
                                        </p:attrNameLst>
                                      </p:cBhvr>
                                      <p:to>
                                        <p:strVal val="visible"/>
                                      </p:to>
                                    </p:set>
                                    <p:animEffect transition="in" filter="wipe(left)">
                                      <p:cBhvr>
                                        <p:cTn id="156" dur="500"/>
                                        <p:tgtEl>
                                          <p:spTgt spid="64"/>
                                        </p:tgtEl>
                                      </p:cBhvr>
                                    </p:animEffect>
                                  </p:childTnLst>
                                </p:cTn>
                              </p:par>
                              <p:par>
                                <p:cTn id="157" presetID="10" presetClass="entr" presetSubtype="0" fill="hold" grpId="0" nodeType="withEffect">
                                  <p:stCondLst>
                                    <p:cond delay="2000"/>
                                  </p:stCondLst>
                                  <p:childTnLst>
                                    <p:set>
                                      <p:cBhvr>
                                        <p:cTn id="158" dur="1" fill="hold">
                                          <p:stCondLst>
                                            <p:cond delay="0"/>
                                          </p:stCondLst>
                                        </p:cTn>
                                        <p:tgtEl>
                                          <p:spTgt spid="18"/>
                                        </p:tgtEl>
                                        <p:attrNameLst>
                                          <p:attrName>style.visibility</p:attrName>
                                        </p:attrNameLst>
                                      </p:cBhvr>
                                      <p:to>
                                        <p:strVal val="visible"/>
                                      </p:to>
                                    </p:set>
                                    <p:animEffect transition="in" filter="fade">
                                      <p:cBhvr>
                                        <p:cTn id="159" dur="500"/>
                                        <p:tgtEl>
                                          <p:spTgt spid="18"/>
                                        </p:tgtEl>
                                      </p:cBhvr>
                                    </p:animEffect>
                                  </p:childTnLst>
                                </p:cTn>
                              </p:par>
                              <p:par>
                                <p:cTn id="160" presetID="10" presetClass="exit" presetSubtype="0" fill="hold" grpId="1" nodeType="withEffect">
                                  <p:stCondLst>
                                    <p:cond delay="2000"/>
                                  </p:stCondLst>
                                  <p:childTnLst>
                                    <p:animEffect transition="out" filter="fade">
                                      <p:cBhvr>
                                        <p:cTn id="161" dur="500"/>
                                        <p:tgtEl>
                                          <p:spTgt spid="81"/>
                                        </p:tgtEl>
                                      </p:cBhvr>
                                    </p:animEffect>
                                    <p:set>
                                      <p:cBhvr>
                                        <p:cTn id="162" dur="1" fill="hold">
                                          <p:stCondLst>
                                            <p:cond delay="499"/>
                                          </p:stCondLst>
                                        </p:cTn>
                                        <p:tgtEl>
                                          <p:spTgt spid="81"/>
                                        </p:tgtEl>
                                        <p:attrNameLst>
                                          <p:attrName>style.visibility</p:attrName>
                                        </p:attrNameLst>
                                      </p:cBhvr>
                                      <p:to>
                                        <p:strVal val="hidden"/>
                                      </p:to>
                                    </p:set>
                                  </p:childTnLst>
                                </p:cTn>
                              </p:par>
                              <p:par>
                                <p:cTn id="163" presetID="10" presetClass="entr" presetSubtype="0" fill="hold" grpId="0" nodeType="withEffect">
                                  <p:stCondLst>
                                    <p:cond delay="2000"/>
                                  </p:stCondLst>
                                  <p:childTnLst>
                                    <p:set>
                                      <p:cBhvr>
                                        <p:cTn id="164" dur="1" fill="hold">
                                          <p:stCondLst>
                                            <p:cond delay="0"/>
                                          </p:stCondLst>
                                        </p:cTn>
                                        <p:tgtEl>
                                          <p:spTgt spid="74"/>
                                        </p:tgtEl>
                                        <p:attrNameLst>
                                          <p:attrName>style.visibility</p:attrName>
                                        </p:attrNameLst>
                                      </p:cBhvr>
                                      <p:to>
                                        <p:strVal val="visible"/>
                                      </p:to>
                                    </p:set>
                                    <p:animEffect transition="in" filter="fade">
                                      <p:cBhvr>
                                        <p:cTn id="16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10" grpId="0" animBg="1"/>
      <p:bldP spid="12" grpId="0"/>
      <p:bldP spid="14" grpId="0" animBg="1"/>
      <p:bldP spid="18" grpId="0"/>
      <p:bldP spid="19" grpId="0" animBg="1"/>
      <p:bldP spid="25" grpId="0"/>
      <p:bldP spid="26" grpId="0" animBg="1"/>
      <p:bldP spid="27" grpId="0" animBg="1"/>
      <p:bldP spid="28" grpId="0" animBg="1"/>
      <p:bldP spid="29" grpId="0" animBg="1"/>
      <p:bldP spid="30" grpId="0" animBg="1"/>
      <p:bldP spid="46" grpId="0"/>
      <p:bldP spid="47" grpId="0"/>
      <p:bldP spid="50" grpId="0"/>
      <p:bldP spid="2058" grpId="0" animBg="1"/>
      <p:bldP spid="53" grpId="0" animBg="1"/>
      <p:bldP spid="53" grpId="1" animBg="1"/>
      <p:bldP spid="63" grpId="0"/>
      <p:bldP spid="65" grpId="0" animBg="1"/>
      <p:bldP spid="65" grpId="1" animBg="1"/>
      <p:bldP spid="54" grpId="0" animBg="1"/>
      <p:bldP spid="61" grpId="0"/>
      <p:bldP spid="69" grpId="0"/>
      <p:bldP spid="74" grpId="0"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6.3.4 C-SCAN</a:t>
            </a:r>
          </a:p>
        </p:txBody>
      </p:sp>
      <p:sp>
        <p:nvSpPr>
          <p:cNvPr id="8" name="Chỗ dành sẵn cho Nội dung 2"/>
          <p:cNvSpPr txBox="1">
            <a:spLocks/>
          </p:cNvSpPr>
          <p:nvPr/>
        </p:nvSpPr>
        <p:spPr>
          <a:xfrm>
            <a:off x="457200" y="1828800"/>
            <a:ext cx="86868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273</a:t>
            </a:fld>
            <a:endParaRPr lang="en-US">
              <a:solidFill>
                <a:prstClr val="black">
                  <a:tint val="75000"/>
                </a:prstClr>
              </a:solidFill>
            </a:endParaRPr>
          </a:p>
        </p:txBody>
      </p:sp>
      <p:sp>
        <p:nvSpPr>
          <p:cNvPr id="7" name="Chỗ dành sẵn cho Nội dung 2"/>
          <p:cNvSpPr txBox="1">
            <a:spLocks/>
          </p:cNvSpPr>
          <p:nvPr/>
        </p:nvSpPr>
        <p:spPr>
          <a:xfrm>
            <a:off x="609600" y="1676401"/>
            <a:ext cx="86868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solidFill>
                  <a:prstClr val="black"/>
                </a:solidFill>
              </a:rPr>
              <a:t>Yêu cầu truy cập cylinder: 98, 183, 37, 122, 14, 124, 65, 67</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438400"/>
            <a:ext cx="8153400" cy="494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717833" y="2997865"/>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4498137" y="36921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1" name="Straight Arrow Connector 10"/>
          <p:cNvCxnSpPr>
            <a:stCxn id="14" idx="6"/>
            <a:endCxn id="52" idx="2"/>
          </p:cNvCxnSpPr>
          <p:nvPr/>
        </p:nvCxnSpPr>
        <p:spPr>
          <a:xfrm>
            <a:off x="8052040" y="4492259"/>
            <a:ext cx="462286"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38600" y="2907350"/>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12</a:t>
            </a:r>
          </a:p>
        </p:txBody>
      </p:sp>
      <p:sp>
        <p:nvSpPr>
          <p:cNvPr id="14" name="Oval 13"/>
          <p:cNvSpPr/>
          <p:nvPr/>
        </p:nvSpPr>
        <p:spPr>
          <a:xfrm>
            <a:off x="7823440" y="43779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p:nvPr/>
        </p:nvSpPr>
        <p:spPr>
          <a:xfrm>
            <a:off x="6753225" y="4024511"/>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59</a:t>
            </a:r>
          </a:p>
        </p:txBody>
      </p:sp>
      <p:sp>
        <p:nvSpPr>
          <p:cNvPr id="19" name="Oval 18"/>
          <p:cNvSpPr/>
          <p:nvPr/>
        </p:nvSpPr>
        <p:spPr>
          <a:xfrm>
            <a:off x="1990037" y="52923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2" name="Straight Arrow Connector 21"/>
          <p:cNvCxnSpPr>
            <a:stCxn id="4" idx="6"/>
            <a:endCxn id="29" idx="2"/>
          </p:cNvCxnSpPr>
          <p:nvPr/>
        </p:nvCxnSpPr>
        <p:spPr>
          <a:xfrm>
            <a:off x="2946433" y="3112165"/>
            <a:ext cx="156114"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45478" y="5206604"/>
            <a:ext cx="505095"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23</a:t>
            </a:r>
          </a:p>
        </p:txBody>
      </p:sp>
      <p:sp>
        <p:nvSpPr>
          <p:cNvPr id="26" name="Oval 25"/>
          <p:cNvSpPr/>
          <p:nvPr/>
        </p:nvSpPr>
        <p:spPr>
          <a:xfrm>
            <a:off x="5334000" y="39207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227944" y="50637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5717157" y="41493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3102547" y="3226465"/>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3430620" y="345529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31" name="Straight Arrow Connector 30"/>
          <p:cNvCxnSpPr>
            <a:stCxn id="10" idx="6"/>
            <a:endCxn id="26" idx="2"/>
          </p:cNvCxnSpPr>
          <p:nvPr/>
        </p:nvCxnSpPr>
        <p:spPr>
          <a:xfrm>
            <a:off x="4726737" y="3806459"/>
            <a:ext cx="607263"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4" idx="6"/>
            <a:endCxn id="27" idx="2"/>
          </p:cNvCxnSpPr>
          <p:nvPr/>
        </p:nvCxnSpPr>
        <p:spPr>
          <a:xfrm>
            <a:off x="943971" y="4949459"/>
            <a:ext cx="283973"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52" idx="2"/>
            <a:endCxn id="54" idx="6"/>
          </p:cNvCxnSpPr>
          <p:nvPr/>
        </p:nvCxnSpPr>
        <p:spPr>
          <a:xfrm flipH="1">
            <a:off x="943971" y="4720859"/>
            <a:ext cx="7570355" cy="228600"/>
          </a:xfrm>
          <a:prstGeom prst="straightConnector1">
            <a:avLst/>
          </a:prstGeom>
          <a:ln w="1270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6"/>
            <a:endCxn id="30" idx="2"/>
          </p:cNvCxnSpPr>
          <p:nvPr/>
        </p:nvCxnSpPr>
        <p:spPr>
          <a:xfrm>
            <a:off x="3331147" y="3340765"/>
            <a:ext cx="99473" cy="22882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843103" y="3529241"/>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24</a:t>
            </a:r>
          </a:p>
        </p:txBody>
      </p:sp>
      <p:sp>
        <p:nvSpPr>
          <p:cNvPr id="47" name="TextBox 46"/>
          <p:cNvSpPr txBox="1"/>
          <p:nvPr/>
        </p:nvSpPr>
        <p:spPr>
          <a:xfrm>
            <a:off x="705846" y="5032871"/>
            <a:ext cx="476250"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14</a:t>
            </a:r>
          </a:p>
        </p:txBody>
      </p:sp>
      <p:sp>
        <p:nvSpPr>
          <p:cNvPr id="50" name="TextBox 49"/>
          <p:cNvSpPr txBox="1"/>
          <p:nvPr/>
        </p:nvSpPr>
        <p:spPr>
          <a:xfrm>
            <a:off x="3296816" y="3124200"/>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a:t>
            </a:r>
          </a:p>
        </p:txBody>
      </p:sp>
      <p:sp>
        <p:nvSpPr>
          <p:cNvPr id="2058" name="Rounded Rectangle 2057"/>
          <p:cNvSpPr/>
          <p:nvPr/>
        </p:nvSpPr>
        <p:spPr>
          <a:xfrm>
            <a:off x="4167637" y="5562600"/>
            <a:ext cx="2614163"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Tổng thời gian =</a:t>
            </a:r>
          </a:p>
        </p:txBody>
      </p:sp>
      <p:sp>
        <p:nvSpPr>
          <p:cNvPr id="53" name="Rounded Rectangle 52"/>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0</a:t>
            </a:r>
          </a:p>
        </p:txBody>
      </p:sp>
      <p:cxnSp>
        <p:nvCxnSpPr>
          <p:cNvPr id="60" name="Straight Arrow Connector 59"/>
          <p:cNvCxnSpPr>
            <a:endCxn id="28" idx="2"/>
          </p:cNvCxnSpPr>
          <p:nvPr/>
        </p:nvCxnSpPr>
        <p:spPr>
          <a:xfrm>
            <a:off x="5563722" y="4035059"/>
            <a:ext cx="153435"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640439" y="3806459"/>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a:t>
            </a:r>
          </a:p>
        </p:txBody>
      </p:sp>
      <p:cxnSp>
        <p:nvCxnSpPr>
          <p:cNvPr id="64" name="Straight Arrow Connector 63"/>
          <p:cNvCxnSpPr>
            <a:stCxn id="28" idx="6"/>
            <a:endCxn id="14" idx="2"/>
          </p:cNvCxnSpPr>
          <p:nvPr/>
        </p:nvCxnSpPr>
        <p:spPr>
          <a:xfrm>
            <a:off x="5945757" y="4263659"/>
            <a:ext cx="1877683"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6477000" y="5571234"/>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184</a:t>
            </a:r>
          </a:p>
        </p:txBody>
      </p:sp>
      <p:sp>
        <p:nvSpPr>
          <p:cNvPr id="54" name="Oval 53"/>
          <p:cNvSpPr/>
          <p:nvPr/>
        </p:nvSpPr>
        <p:spPr>
          <a:xfrm>
            <a:off x="715371" y="48351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TextBox 60"/>
          <p:cNvSpPr txBox="1"/>
          <p:nvPr/>
        </p:nvSpPr>
        <p:spPr>
          <a:xfrm>
            <a:off x="8145697" y="4243771"/>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16</a:t>
            </a:r>
          </a:p>
        </p:txBody>
      </p:sp>
      <p:cxnSp>
        <p:nvCxnSpPr>
          <p:cNvPr id="62" name="Straight Arrow Connector 61"/>
          <p:cNvCxnSpPr>
            <a:stCxn id="30" idx="6"/>
            <a:endCxn id="10" idx="2"/>
          </p:cNvCxnSpPr>
          <p:nvPr/>
        </p:nvCxnSpPr>
        <p:spPr>
          <a:xfrm>
            <a:off x="3659220" y="3569592"/>
            <a:ext cx="838917" cy="2368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46495" y="3311159"/>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31</a:t>
            </a:r>
          </a:p>
        </p:txBody>
      </p:sp>
      <p:sp>
        <p:nvSpPr>
          <p:cNvPr id="52" name="Oval 51"/>
          <p:cNvSpPr/>
          <p:nvPr/>
        </p:nvSpPr>
        <p:spPr>
          <a:xfrm>
            <a:off x="8514326" y="46065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6" name="Straight Arrow Connector 65"/>
          <p:cNvCxnSpPr>
            <a:stCxn id="27" idx="6"/>
            <a:endCxn id="19" idx="2"/>
          </p:cNvCxnSpPr>
          <p:nvPr/>
        </p:nvCxnSpPr>
        <p:spPr>
          <a:xfrm>
            <a:off x="1456544" y="5178059"/>
            <a:ext cx="533493"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13</a:t>
            </a:r>
          </a:p>
        </p:txBody>
      </p:sp>
      <p:sp>
        <p:nvSpPr>
          <p:cNvPr id="68" name="Rounded Rectangle 67"/>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15</a:t>
            </a:r>
          </a:p>
        </p:txBody>
      </p:sp>
      <p:sp>
        <p:nvSpPr>
          <p:cNvPr id="70" name="Rounded Rectangle 69"/>
          <p:cNvSpPr/>
          <p:nvPr/>
        </p:nvSpPr>
        <p:spPr>
          <a:xfrm>
            <a:off x="6477000" y="5559972"/>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46</a:t>
            </a:r>
          </a:p>
        </p:txBody>
      </p:sp>
      <p:sp>
        <p:nvSpPr>
          <p:cNvPr id="71" name="Rounded Rectangle 70"/>
          <p:cNvSpPr/>
          <p:nvPr/>
        </p:nvSpPr>
        <p:spPr>
          <a:xfrm>
            <a:off x="6477000" y="5559972"/>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70</a:t>
            </a:r>
          </a:p>
        </p:txBody>
      </p:sp>
      <p:sp>
        <p:nvSpPr>
          <p:cNvPr id="72" name="Rounded Rectangle 71"/>
          <p:cNvSpPr/>
          <p:nvPr/>
        </p:nvSpPr>
        <p:spPr>
          <a:xfrm>
            <a:off x="6477000" y="5559972"/>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72</a:t>
            </a:r>
          </a:p>
        </p:txBody>
      </p:sp>
      <p:sp>
        <p:nvSpPr>
          <p:cNvPr id="73" name="Rounded Rectangle 72"/>
          <p:cNvSpPr/>
          <p:nvPr/>
        </p:nvSpPr>
        <p:spPr>
          <a:xfrm>
            <a:off x="6477000" y="5559972"/>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131</a:t>
            </a:r>
          </a:p>
        </p:txBody>
      </p:sp>
      <p:sp>
        <p:nvSpPr>
          <p:cNvPr id="82" name="Rounded Rectangle 81"/>
          <p:cNvSpPr/>
          <p:nvPr/>
        </p:nvSpPr>
        <p:spPr>
          <a:xfrm>
            <a:off x="6477000" y="5559059"/>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147</a:t>
            </a:r>
          </a:p>
        </p:txBody>
      </p:sp>
      <p:sp>
        <p:nvSpPr>
          <p:cNvPr id="83" name="Rounded Rectangle 82"/>
          <p:cNvSpPr/>
          <p:nvPr/>
        </p:nvSpPr>
        <p:spPr>
          <a:xfrm>
            <a:off x="6477000" y="5559059"/>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160</a:t>
            </a:r>
          </a:p>
        </p:txBody>
      </p:sp>
    </p:spTree>
    <p:extLst>
      <p:ext uri="{BB962C8B-B14F-4D97-AF65-F5344CB8AC3E}">
        <p14:creationId xmlns:p14="http://schemas.microsoft.com/office/powerpoint/2010/main" val="128061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2058"/>
                                        </p:tgtEl>
                                        <p:attrNameLst>
                                          <p:attrName>style.visibility</p:attrName>
                                        </p:attrNameLst>
                                      </p:cBhvr>
                                      <p:to>
                                        <p:strVal val="visible"/>
                                      </p:to>
                                    </p:set>
                                    <p:animEffect transition="in" filter="fade">
                                      <p:cBhvr>
                                        <p:cTn id="18" dur="500"/>
                                        <p:tgtEl>
                                          <p:spTgt spid="2058"/>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par>
                          <p:cTn id="22" fill="hold">
                            <p:stCondLst>
                              <p:cond delay="1500"/>
                            </p:stCondLst>
                            <p:childTnLst>
                              <p:par>
                                <p:cTn id="23" presetID="10" presetClass="entr" presetSubtype="0" fill="hold" grpId="0" nodeType="afterEffect">
                                  <p:stCondLst>
                                    <p:cond delay="20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22" presetClass="entr" presetSubtype="8" fill="hold" nodeType="withEffect">
                                  <p:stCondLst>
                                    <p:cond delay="200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1" nodeType="withEffect">
                                  <p:stCondLst>
                                    <p:cond delay="2000"/>
                                  </p:stCondLst>
                                  <p:childTnLst>
                                    <p:animEffect transition="out" filter="fade">
                                      <p:cBhvr>
                                        <p:cTn id="33" dur="500"/>
                                        <p:tgtEl>
                                          <p:spTgt spid="53"/>
                                        </p:tgtEl>
                                      </p:cBhvr>
                                    </p:animEffect>
                                    <p:set>
                                      <p:cBhvr>
                                        <p:cTn id="34" dur="1" fill="hold">
                                          <p:stCondLst>
                                            <p:cond delay="499"/>
                                          </p:stCondLst>
                                        </p:cTn>
                                        <p:tgtEl>
                                          <p:spTgt spid="53"/>
                                        </p:tgtEl>
                                        <p:attrNameLst>
                                          <p:attrName>style.visibility</p:attrName>
                                        </p:attrNameLst>
                                      </p:cBhvr>
                                      <p:to>
                                        <p:strVal val="hidden"/>
                                      </p:to>
                                    </p:set>
                                  </p:childTnLst>
                                </p:cTn>
                              </p:par>
                              <p:par>
                                <p:cTn id="35" presetID="10" presetClass="entr" presetSubtype="0" fill="hold" grpId="0" nodeType="withEffect">
                                  <p:stCondLst>
                                    <p:cond delay="20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4000"/>
                            </p:stCondLst>
                            <p:childTnLst>
                              <p:par>
                                <p:cTn id="39" presetID="10" presetClass="entr" presetSubtype="0" fill="hold" grpId="0" nodeType="afterEffect">
                                  <p:stCondLst>
                                    <p:cond delay="20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22" presetClass="entr" presetSubtype="8" fill="hold" nodeType="withEffect">
                                  <p:stCondLst>
                                    <p:cond delay="200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500"/>
                                        <p:tgtEl>
                                          <p:spTgt spid="4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xit" presetSubtype="0" fill="hold" grpId="1" nodeType="withEffect">
                                  <p:stCondLst>
                                    <p:cond delay="2000"/>
                                  </p:stCondLst>
                                  <p:childTnLst>
                                    <p:animEffect transition="out" filter="fade">
                                      <p:cBhvr>
                                        <p:cTn id="49" dur="500"/>
                                        <p:tgtEl>
                                          <p:spTgt spid="67"/>
                                        </p:tgtEl>
                                      </p:cBhvr>
                                    </p:animEffect>
                                    <p:set>
                                      <p:cBhvr>
                                        <p:cTn id="50" dur="1" fill="hold">
                                          <p:stCondLst>
                                            <p:cond delay="499"/>
                                          </p:stCondLst>
                                        </p:cTn>
                                        <p:tgtEl>
                                          <p:spTgt spid="67"/>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childTnLst>
                          </p:cTn>
                        </p:par>
                        <p:par>
                          <p:cTn id="54" fill="hold">
                            <p:stCondLst>
                              <p:cond delay="6500"/>
                            </p:stCondLst>
                            <p:childTnLst>
                              <p:par>
                                <p:cTn id="55" presetID="10" presetClass="entr" presetSubtype="0" fill="hold" grpId="0" nodeType="afterEffect">
                                  <p:stCondLst>
                                    <p:cond delay="20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22" presetClass="entr" presetSubtype="8" fill="hold" nodeType="withEffect">
                                  <p:stCondLst>
                                    <p:cond delay="2000"/>
                                  </p:stCondLst>
                                  <p:childTnLst>
                                    <p:set>
                                      <p:cBhvr>
                                        <p:cTn id="59" dur="1" fill="hold">
                                          <p:stCondLst>
                                            <p:cond delay="0"/>
                                          </p:stCondLst>
                                        </p:cTn>
                                        <p:tgtEl>
                                          <p:spTgt spid="62"/>
                                        </p:tgtEl>
                                        <p:attrNameLst>
                                          <p:attrName>style.visibility</p:attrName>
                                        </p:attrNameLst>
                                      </p:cBhvr>
                                      <p:to>
                                        <p:strVal val="visible"/>
                                      </p:to>
                                    </p:set>
                                    <p:animEffect transition="in" filter="wipe(left)">
                                      <p:cBhvr>
                                        <p:cTn id="60" dur="500"/>
                                        <p:tgtEl>
                                          <p:spTgt spid="62"/>
                                        </p:tgtEl>
                                      </p:cBhvr>
                                    </p:animEffect>
                                  </p:childTnLst>
                                </p:cTn>
                              </p:par>
                              <p:par>
                                <p:cTn id="61" presetID="10" presetClass="entr" presetSubtype="0" fill="hold" grpId="0" nodeType="withEffect">
                                  <p:stCondLst>
                                    <p:cond delay="200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par>
                                <p:cTn id="64" presetID="10" presetClass="exit" presetSubtype="0" fill="hold" grpId="1" nodeType="withEffect">
                                  <p:stCondLst>
                                    <p:cond delay="2000"/>
                                  </p:stCondLst>
                                  <p:childTnLst>
                                    <p:animEffect transition="out" filter="fade">
                                      <p:cBhvr>
                                        <p:cTn id="65" dur="500"/>
                                        <p:tgtEl>
                                          <p:spTgt spid="68"/>
                                        </p:tgtEl>
                                      </p:cBhvr>
                                    </p:animEffect>
                                    <p:set>
                                      <p:cBhvr>
                                        <p:cTn id="66" dur="1" fill="hold">
                                          <p:stCondLst>
                                            <p:cond delay="499"/>
                                          </p:stCondLst>
                                        </p:cTn>
                                        <p:tgtEl>
                                          <p:spTgt spid="68"/>
                                        </p:tgtEl>
                                        <p:attrNameLst>
                                          <p:attrName>style.visibility</p:attrName>
                                        </p:attrNameLst>
                                      </p:cBhvr>
                                      <p:to>
                                        <p:strVal val="hidden"/>
                                      </p:to>
                                    </p:set>
                                  </p:childTnLst>
                                </p:cTn>
                              </p:par>
                              <p:par>
                                <p:cTn id="67" presetID="10" presetClass="entr" presetSubtype="0" fill="hold" grpId="0" nodeType="withEffect">
                                  <p:stCondLst>
                                    <p:cond delay="2000"/>
                                  </p:stCondLst>
                                  <p:childTnLst>
                                    <p:set>
                                      <p:cBhvr>
                                        <p:cTn id="68" dur="1" fill="hold">
                                          <p:stCondLst>
                                            <p:cond delay="0"/>
                                          </p:stCondLst>
                                        </p:cTn>
                                        <p:tgtEl>
                                          <p:spTgt spid="70"/>
                                        </p:tgtEl>
                                        <p:attrNameLst>
                                          <p:attrName>style.visibility</p:attrName>
                                        </p:attrNameLst>
                                      </p:cBhvr>
                                      <p:to>
                                        <p:strVal val="visible"/>
                                      </p:to>
                                    </p:set>
                                    <p:animEffect transition="in" filter="fade">
                                      <p:cBhvr>
                                        <p:cTn id="69" dur="500"/>
                                        <p:tgtEl>
                                          <p:spTgt spid="70"/>
                                        </p:tgtEl>
                                      </p:cBhvr>
                                    </p:animEffect>
                                  </p:childTnLst>
                                </p:cTn>
                              </p:par>
                            </p:childTnLst>
                          </p:cTn>
                        </p:par>
                        <p:par>
                          <p:cTn id="70" fill="hold">
                            <p:stCondLst>
                              <p:cond delay="9000"/>
                            </p:stCondLst>
                            <p:childTnLst>
                              <p:par>
                                <p:cTn id="71" presetID="10" presetClass="entr" presetSubtype="0" fill="hold" grpId="0" nodeType="afterEffect">
                                  <p:stCondLst>
                                    <p:cond delay="200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22" presetClass="entr" presetSubtype="8" fill="hold" nodeType="withEffect">
                                  <p:stCondLst>
                                    <p:cond delay="2000"/>
                                  </p:stCondLst>
                                  <p:childTnLst>
                                    <p:set>
                                      <p:cBhvr>
                                        <p:cTn id="75" dur="1" fill="hold">
                                          <p:stCondLst>
                                            <p:cond delay="0"/>
                                          </p:stCondLst>
                                        </p:cTn>
                                        <p:tgtEl>
                                          <p:spTgt spid="31"/>
                                        </p:tgtEl>
                                        <p:attrNameLst>
                                          <p:attrName>style.visibility</p:attrName>
                                        </p:attrNameLst>
                                      </p:cBhvr>
                                      <p:to>
                                        <p:strVal val="visible"/>
                                      </p:to>
                                    </p:set>
                                    <p:animEffect transition="in" filter="wipe(left)">
                                      <p:cBhvr>
                                        <p:cTn id="76" dur="500"/>
                                        <p:tgtEl>
                                          <p:spTgt spid="31"/>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par>
                                <p:cTn id="80" presetID="10" presetClass="exit" presetSubtype="0" fill="hold" grpId="1" nodeType="withEffect">
                                  <p:stCondLst>
                                    <p:cond delay="2000"/>
                                  </p:stCondLst>
                                  <p:childTnLst>
                                    <p:animEffect transition="out" filter="fade">
                                      <p:cBhvr>
                                        <p:cTn id="81" dur="500"/>
                                        <p:tgtEl>
                                          <p:spTgt spid="70"/>
                                        </p:tgtEl>
                                      </p:cBhvr>
                                    </p:animEffect>
                                    <p:set>
                                      <p:cBhvr>
                                        <p:cTn id="82" dur="1" fill="hold">
                                          <p:stCondLst>
                                            <p:cond delay="499"/>
                                          </p:stCondLst>
                                        </p:cTn>
                                        <p:tgtEl>
                                          <p:spTgt spid="70"/>
                                        </p:tgtEl>
                                        <p:attrNameLst>
                                          <p:attrName>style.visibility</p:attrName>
                                        </p:attrNameLst>
                                      </p:cBhvr>
                                      <p:to>
                                        <p:strVal val="hidden"/>
                                      </p:to>
                                    </p:set>
                                  </p:childTnLst>
                                </p:cTn>
                              </p:par>
                              <p:par>
                                <p:cTn id="83" presetID="10" presetClass="entr" presetSubtype="0" fill="hold" grpId="0" nodeType="withEffect">
                                  <p:stCondLst>
                                    <p:cond delay="200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500"/>
                                        <p:tgtEl>
                                          <p:spTgt spid="71"/>
                                        </p:tgtEl>
                                      </p:cBhvr>
                                    </p:animEffect>
                                  </p:childTnLst>
                                </p:cTn>
                              </p:par>
                            </p:childTnLst>
                          </p:cTn>
                        </p:par>
                        <p:par>
                          <p:cTn id="86" fill="hold">
                            <p:stCondLst>
                              <p:cond delay="11500"/>
                            </p:stCondLst>
                            <p:childTnLst>
                              <p:par>
                                <p:cTn id="87" presetID="10" presetClass="entr" presetSubtype="0" fill="hold" grpId="0" nodeType="afterEffect">
                                  <p:stCondLst>
                                    <p:cond delay="200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childTnLst>
                                </p:cTn>
                              </p:par>
                              <p:par>
                                <p:cTn id="90" presetID="22" presetClass="entr" presetSubtype="8" fill="hold" nodeType="withEffect">
                                  <p:stCondLst>
                                    <p:cond delay="2000"/>
                                  </p:stCondLst>
                                  <p:childTnLst>
                                    <p:set>
                                      <p:cBhvr>
                                        <p:cTn id="91" dur="1" fill="hold">
                                          <p:stCondLst>
                                            <p:cond delay="0"/>
                                          </p:stCondLst>
                                        </p:cTn>
                                        <p:tgtEl>
                                          <p:spTgt spid="60"/>
                                        </p:tgtEl>
                                        <p:attrNameLst>
                                          <p:attrName>style.visibility</p:attrName>
                                        </p:attrNameLst>
                                      </p:cBhvr>
                                      <p:to>
                                        <p:strVal val="visible"/>
                                      </p:to>
                                    </p:set>
                                    <p:animEffect transition="in" filter="wipe(left)">
                                      <p:cBhvr>
                                        <p:cTn id="92" dur="500"/>
                                        <p:tgtEl>
                                          <p:spTgt spid="60"/>
                                        </p:tgtEl>
                                      </p:cBhvr>
                                    </p:animEffect>
                                  </p:childTnLst>
                                </p:cTn>
                              </p:par>
                              <p:par>
                                <p:cTn id="93" presetID="10" presetClass="entr" presetSubtype="0" fill="hold" grpId="0" nodeType="withEffect">
                                  <p:stCondLst>
                                    <p:cond delay="200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xit" presetSubtype="0" fill="hold" grpId="1" nodeType="withEffect">
                                  <p:stCondLst>
                                    <p:cond delay="2000"/>
                                  </p:stCondLst>
                                  <p:childTnLst>
                                    <p:animEffect transition="out" filter="fade">
                                      <p:cBhvr>
                                        <p:cTn id="97" dur="500"/>
                                        <p:tgtEl>
                                          <p:spTgt spid="71"/>
                                        </p:tgtEl>
                                      </p:cBhvr>
                                    </p:animEffect>
                                    <p:set>
                                      <p:cBhvr>
                                        <p:cTn id="98" dur="1" fill="hold">
                                          <p:stCondLst>
                                            <p:cond delay="499"/>
                                          </p:stCondLst>
                                        </p:cTn>
                                        <p:tgtEl>
                                          <p:spTgt spid="71"/>
                                        </p:tgtEl>
                                        <p:attrNameLst>
                                          <p:attrName>style.visibility</p:attrName>
                                        </p:attrNameLst>
                                      </p:cBhvr>
                                      <p:to>
                                        <p:strVal val="hidden"/>
                                      </p:to>
                                    </p:set>
                                  </p:childTnLst>
                                </p:cTn>
                              </p:par>
                              <p:par>
                                <p:cTn id="99" presetID="10" presetClass="entr" presetSubtype="0" fill="hold" grpId="0" nodeType="withEffect">
                                  <p:stCondLst>
                                    <p:cond delay="2000"/>
                                  </p:stCondLst>
                                  <p:childTnLst>
                                    <p:set>
                                      <p:cBhvr>
                                        <p:cTn id="100" dur="1" fill="hold">
                                          <p:stCondLst>
                                            <p:cond delay="0"/>
                                          </p:stCondLst>
                                        </p:cTn>
                                        <p:tgtEl>
                                          <p:spTgt spid="72"/>
                                        </p:tgtEl>
                                        <p:attrNameLst>
                                          <p:attrName>style.visibility</p:attrName>
                                        </p:attrNameLst>
                                      </p:cBhvr>
                                      <p:to>
                                        <p:strVal val="visible"/>
                                      </p:to>
                                    </p:set>
                                    <p:animEffect transition="in" filter="fade">
                                      <p:cBhvr>
                                        <p:cTn id="101" dur="500"/>
                                        <p:tgtEl>
                                          <p:spTgt spid="72"/>
                                        </p:tgtEl>
                                      </p:cBhvr>
                                    </p:animEffect>
                                  </p:childTnLst>
                                </p:cTn>
                              </p:par>
                            </p:childTnLst>
                          </p:cTn>
                        </p:par>
                        <p:par>
                          <p:cTn id="102" fill="hold">
                            <p:stCondLst>
                              <p:cond delay="14000"/>
                            </p:stCondLst>
                            <p:childTnLst>
                              <p:par>
                                <p:cTn id="103" presetID="10" presetClass="entr" presetSubtype="0" fill="hold" grpId="0" nodeType="afterEffect">
                                  <p:stCondLst>
                                    <p:cond delay="200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childTnLst>
                                </p:cTn>
                              </p:par>
                              <p:par>
                                <p:cTn id="106" presetID="22" presetClass="entr" presetSubtype="8" fill="hold" nodeType="withEffect">
                                  <p:stCondLst>
                                    <p:cond delay="2000"/>
                                  </p:stCondLst>
                                  <p:childTnLst>
                                    <p:set>
                                      <p:cBhvr>
                                        <p:cTn id="107" dur="1" fill="hold">
                                          <p:stCondLst>
                                            <p:cond delay="0"/>
                                          </p:stCondLst>
                                        </p:cTn>
                                        <p:tgtEl>
                                          <p:spTgt spid="64"/>
                                        </p:tgtEl>
                                        <p:attrNameLst>
                                          <p:attrName>style.visibility</p:attrName>
                                        </p:attrNameLst>
                                      </p:cBhvr>
                                      <p:to>
                                        <p:strVal val="visible"/>
                                      </p:to>
                                    </p:set>
                                    <p:animEffect transition="in" filter="wipe(left)">
                                      <p:cBhvr>
                                        <p:cTn id="108" dur="500"/>
                                        <p:tgtEl>
                                          <p:spTgt spid="64"/>
                                        </p:tgtEl>
                                      </p:cBhvr>
                                    </p:animEffect>
                                  </p:childTnLst>
                                </p:cTn>
                              </p:par>
                              <p:par>
                                <p:cTn id="109" presetID="10" presetClass="entr" presetSubtype="0" fill="hold" grpId="0" nodeType="withEffect">
                                  <p:stCondLst>
                                    <p:cond delay="200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xit" presetSubtype="0" fill="hold" grpId="1" nodeType="withEffect">
                                  <p:stCondLst>
                                    <p:cond delay="2000"/>
                                  </p:stCondLst>
                                  <p:childTnLst>
                                    <p:animEffect transition="out" filter="fade">
                                      <p:cBhvr>
                                        <p:cTn id="113" dur="500"/>
                                        <p:tgtEl>
                                          <p:spTgt spid="72"/>
                                        </p:tgtEl>
                                      </p:cBhvr>
                                    </p:animEffect>
                                    <p:set>
                                      <p:cBhvr>
                                        <p:cTn id="114" dur="1" fill="hold">
                                          <p:stCondLst>
                                            <p:cond delay="499"/>
                                          </p:stCondLst>
                                        </p:cTn>
                                        <p:tgtEl>
                                          <p:spTgt spid="72"/>
                                        </p:tgtEl>
                                        <p:attrNameLst>
                                          <p:attrName>style.visibility</p:attrName>
                                        </p:attrNameLst>
                                      </p:cBhvr>
                                      <p:to>
                                        <p:strVal val="hidden"/>
                                      </p:to>
                                    </p:set>
                                  </p:childTnLst>
                                </p:cTn>
                              </p:par>
                              <p:par>
                                <p:cTn id="115" presetID="10" presetClass="entr" presetSubtype="0" fill="hold" grpId="0" nodeType="withEffect">
                                  <p:stCondLst>
                                    <p:cond delay="2000"/>
                                  </p:stCondLst>
                                  <p:childTnLst>
                                    <p:set>
                                      <p:cBhvr>
                                        <p:cTn id="116" dur="1" fill="hold">
                                          <p:stCondLst>
                                            <p:cond delay="0"/>
                                          </p:stCondLst>
                                        </p:cTn>
                                        <p:tgtEl>
                                          <p:spTgt spid="73"/>
                                        </p:tgtEl>
                                        <p:attrNameLst>
                                          <p:attrName>style.visibility</p:attrName>
                                        </p:attrNameLst>
                                      </p:cBhvr>
                                      <p:to>
                                        <p:strVal val="visible"/>
                                      </p:to>
                                    </p:set>
                                    <p:animEffect transition="in" filter="fade">
                                      <p:cBhvr>
                                        <p:cTn id="117" dur="500"/>
                                        <p:tgtEl>
                                          <p:spTgt spid="73"/>
                                        </p:tgtEl>
                                      </p:cBhvr>
                                    </p:animEffect>
                                  </p:childTnLst>
                                </p:cTn>
                              </p:par>
                            </p:childTnLst>
                          </p:cTn>
                        </p:par>
                        <p:par>
                          <p:cTn id="118" fill="hold">
                            <p:stCondLst>
                              <p:cond delay="16500"/>
                            </p:stCondLst>
                            <p:childTnLst>
                              <p:par>
                                <p:cTn id="119" presetID="10" presetClass="entr" presetSubtype="0" fill="hold" grpId="0" nodeType="afterEffect">
                                  <p:stCondLst>
                                    <p:cond delay="2000"/>
                                  </p:stCondLst>
                                  <p:childTnLst>
                                    <p:set>
                                      <p:cBhvr>
                                        <p:cTn id="120" dur="1" fill="hold">
                                          <p:stCondLst>
                                            <p:cond delay="0"/>
                                          </p:stCondLst>
                                        </p:cTn>
                                        <p:tgtEl>
                                          <p:spTgt spid="52"/>
                                        </p:tgtEl>
                                        <p:attrNameLst>
                                          <p:attrName>style.visibility</p:attrName>
                                        </p:attrNameLst>
                                      </p:cBhvr>
                                      <p:to>
                                        <p:strVal val="visible"/>
                                      </p:to>
                                    </p:set>
                                    <p:animEffect transition="in" filter="fade">
                                      <p:cBhvr>
                                        <p:cTn id="121" dur="500"/>
                                        <p:tgtEl>
                                          <p:spTgt spid="52"/>
                                        </p:tgtEl>
                                      </p:cBhvr>
                                    </p:animEffect>
                                  </p:childTnLst>
                                </p:cTn>
                              </p:par>
                              <p:par>
                                <p:cTn id="122" presetID="22" presetClass="entr" presetSubtype="8" fill="hold" nodeType="withEffect">
                                  <p:stCondLst>
                                    <p:cond delay="2000"/>
                                  </p:stCondLst>
                                  <p:childTnLst>
                                    <p:set>
                                      <p:cBhvr>
                                        <p:cTn id="123" dur="1" fill="hold">
                                          <p:stCondLst>
                                            <p:cond delay="0"/>
                                          </p:stCondLst>
                                        </p:cTn>
                                        <p:tgtEl>
                                          <p:spTgt spid="11"/>
                                        </p:tgtEl>
                                        <p:attrNameLst>
                                          <p:attrName>style.visibility</p:attrName>
                                        </p:attrNameLst>
                                      </p:cBhvr>
                                      <p:to>
                                        <p:strVal val="visible"/>
                                      </p:to>
                                    </p:set>
                                    <p:animEffect transition="in" filter="wipe(left)">
                                      <p:cBhvr>
                                        <p:cTn id="124" dur="500"/>
                                        <p:tgtEl>
                                          <p:spTgt spid="11"/>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61"/>
                                        </p:tgtEl>
                                        <p:attrNameLst>
                                          <p:attrName>style.visibility</p:attrName>
                                        </p:attrNameLst>
                                      </p:cBhvr>
                                      <p:to>
                                        <p:strVal val="visible"/>
                                      </p:to>
                                    </p:set>
                                    <p:animEffect transition="in" filter="fade">
                                      <p:cBhvr>
                                        <p:cTn id="127" dur="500"/>
                                        <p:tgtEl>
                                          <p:spTgt spid="61"/>
                                        </p:tgtEl>
                                      </p:cBhvr>
                                    </p:animEffect>
                                  </p:childTnLst>
                                </p:cTn>
                              </p:par>
                              <p:par>
                                <p:cTn id="128" presetID="10" presetClass="exit" presetSubtype="0" fill="hold" grpId="1" nodeType="withEffect">
                                  <p:stCondLst>
                                    <p:cond delay="2000"/>
                                  </p:stCondLst>
                                  <p:childTnLst>
                                    <p:animEffect transition="out" filter="fade">
                                      <p:cBhvr>
                                        <p:cTn id="129" dur="500"/>
                                        <p:tgtEl>
                                          <p:spTgt spid="73"/>
                                        </p:tgtEl>
                                      </p:cBhvr>
                                    </p:animEffect>
                                    <p:set>
                                      <p:cBhvr>
                                        <p:cTn id="130" dur="1" fill="hold">
                                          <p:stCondLst>
                                            <p:cond delay="499"/>
                                          </p:stCondLst>
                                        </p:cTn>
                                        <p:tgtEl>
                                          <p:spTgt spid="73"/>
                                        </p:tgtEl>
                                        <p:attrNameLst>
                                          <p:attrName>style.visibility</p:attrName>
                                        </p:attrNameLst>
                                      </p:cBhvr>
                                      <p:to>
                                        <p:strVal val="hidden"/>
                                      </p:to>
                                    </p:set>
                                  </p:childTnLst>
                                </p:cTn>
                              </p:par>
                              <p:par>
                                <p:cTn id="131" presetID="10" presetClass="entr" presetSubtype="0" fill="hold" grpId="0" nodeType="withEffect">
                                  <p:stCondLst>
                                    <p:cond delay="2000"/>
                                  </p:stCondLst>
                                  <p:childTnLst>
                                    <p:set>
                                      <p:cBhvr>
                                        <p:cTn id="132" dur="1" fill="hold">
                                          <p:stCondLst>
                                            <p:cond delay="0"/>
                                          </p:stCondLst>
                                        </p:cTn>
                                        <p:tgtEl>
                                          <p:spTgt spid="82"/>
                                        </p:tgtEl>
                                        <p:attrNameLst>
                                          <p:attrName>style.visibility</p:attrName>
                                        </p:attrNameLst>
                                      </p:cBhvr>
                                      <p:to>
                                        <p:strVal val="visible"/>
                                      </p:to>
                                    </p:set>
                                    <p:animEffect transition="in" filter="fade">
                                      <p:cBhvr>
                                        <p:cTn id="133" dur="500"/>
                                        <p:tgtEl>
                                          <p:spTgt spid="82"/>
                                        </p:tgtEl>
                                      </p:cBhvr>
                                    </p:animEffect>
                                  </p:childTnLst>
                                </p:cTn>
                              </p:par>
                            </p:childTnLst>
                          </p:cTn>
                        </p:par>
                        <p:par>
                          <p:cTn id="134" fill="hold">
                            <p:stCondLst>
                              <p:cond delay="19000"/>
                            </p:stCondLst>
                            <p:childTnLst>
                              <p:par>
                                <p:cTn id="135" presetID="10" presetClass="entr" presetSubtype="0" fill="hold" grpId="0" nodeType="afterEffect">
                                  <p:stCondLst>
                                    <p:cond delay="500"/>
                                  </p:stCondLst>
                                  <p:childTnLst>
                                    <p:set>
                                      <p:cBhvr>
                                        <p:cTn id="136" dur="1" fill="hold">
                                          <p:stCondLst>
                                            <p:cond delay="0"/>
                                          </p:stCondLst>
                                        </p:cTn>
                                        <p:tgtEl>
                                          <p:spTgt spid="54"/>
                                        </p:tgtEl>
                                        <p:attrNameLst>
                                          <p:attrName>style.visibility</p:attrName>
                                        </p:attrNameLst>
                                      </p:cBhvr>
                                      <p:to>
                                        <p:strVal val="visible"/>
                                      </p:to>
                                    </p:set>
                                    <p:animEffect transition="in" filter="fade">
                                      <p:cBhvr>
                                        <p:cTn id="137" dur="500"/>
                                        <p:tgtEl>
                                          <p:spTgt spid="54"/>
                                        </p:tgtEl>
                                      </p:cBhvr>
                                    </p:animEffect>
                                  </p:childTnLst>
                                </p:cTn>
                              </p:par>
                              <p:par>
                                <p:cTn id="138" presetID="22" presetClass="entr" presetSubtype="2" fill="hold" nodeType="withEffect">
                                  <p:stCondLst>
                                    <p:cond delay="500"/>
                                  </p:stCondLst>
                                  <p:childTnLst>
                                    <p:set>
                                      <p:cBhvr>
                                        <p:cTn id="139" dur="1" fill="hold">
                                          <p:stCondLst>
                                            <p:cond delay="0"/>
                                          </p:stCondLst>
                                        </p:cTn>
                                        <p:tgtEl>
                                          <p:spTgt spid="37"/>
                                        </p:tgtEl>
                                        <p:attrNameLst>
                                          <p:attrName>style.visibility</p:attrName>
                                        </p:attrNameLst>
                                      </p:cBhvr>
                                      <p:to>
                                        <p:strVal val="visible"/>
                                      </p:to>
                                    </p:set>
                                    <p:animEffect transition="in" filter="wipe(right)">
                                      <p:cBhvr>
                                        <p:cTn id="140" dur="500"/>
                                        <p:tgtEl>
                                          <p:spTgt spid="37"/>
                                        </p:tgtEl>
                                      </p:cBhvr>
                                    </p:animEffect>
                                  </p:childTnLst>
                                </p:cTn>
                              </p:par>
                            </p:childTnLst>
                          </p:cTn>
                        </p:par>
                        <p:par>
                          <p:cTn id="141" fill="hold">
                            <p:stCondLst>
                              <p:cond delay="20000"/>
                            </p:stCondLst>
                            <p:childTnLst>
                              <p:par>
                                <p:cTn id="142" presetID="10" presetClass="entr" presetSubtype="0" fill="hold" grpId="0" nodeType="afterEffect">
                                  <p:stCondLst>
                                    <p:cond delay="2000"/>
                                  </p:stCondLst>
                                  <p:childTnLst>
                                    <p:set>
                                      <p:cBhvr>
                                        <p:cTn id="143" dur="1" fill="hold">
                                          <p:stCondLst>
                                            <p:cond delay="0"/>
                                          </p:stCondLst>
                                        </p:cTn>
                                        <p:tgtEl>
                                          <p:spTgt spid="27"/>
                                        </p:tgtEl>
                                        <p:attrNameLst>
                                          <p:attrName>style.visibility</p:attrName>
                                        </p:attrNameLst>
                                      </p:cBhvr>
                                      <p:to>
                                        <p:strVal val="visible"/>
                                      </p:to>
                                    </p:set>
                                    <p:animEffect transition="in" filter="fade">
                                      <p:cBhvr>
                                        <p:cTn id="144" dur="500"/>
                                        <p:tgtEl>
                                          <p:spTgt spid="27"/>
                                        </p:tgtEl>
                                      </p:cBhvr>
                                    </p:animEffect>
                                  </p:childTnLst>
                                </p:cTn>
                              </p:par>
                              <p:par>
                                <p:cTn id="145" presetID="22" presetClass="entr" presetSubtype="8" fill="hold" nodeType="withEffect">
                                  <p:stCondLst>
                                    <p:cond delay="2000"/>
                                  </p:stCondLst>
                                  <p:childTnLst>
                                    <p:set>
                                      <p:cBhvr>
                                        <p:cTn id="146" dur="1" fill="hold">
                                          <p:stCondLst>
                                            <p:cond delay="0"/>
                                          </p:stCondLst>
                                        </p:cTn>
                                        <p:tgtEl>
                                          <p:spTgt spid="34"/>
                                        </p:tgtEl>
                                        <p:attrNameLst>
                                          <p:attrName>style.visibility</p:attrName>
                                        </p:attrNameLst>
                                      </p:cBhvr>
                                      <p:to>
                                        <p:strVal val="visible"/>
                                      </p:to>
                                    </p:set>
                                    <p:animEffect transition="in" filter="wipe(left)">
                                      <p:cBhvr>
                                        <p:cTn id="147" dur="500"/>
                                        <p:tgtEl>
                                          <p:spTgt spid="34"/>
                                        </p:tgtEl>
                                      </p:cBhvr>
                                    </p:animEffect>
                                  </p:childTnLst>
                                </p:cTn>
                              </p:par>
                              <p:par>
                                <p:cTn id="148" presetID="10" presetClass="entr" presetSubtype="0" fill="hold" grpId="0" nodeType="withEffect">
                                  <p:stCondLst>
                                    <p:cond delay="2000"/>
                                  </p:stCondLst>
                                  <p:childTnLst>
                                    <p:set>
                                      <p:cBhvr>
                                        <p:cTn id="149" dur="1" fill="hold">
                                          <p:stCondLst>
                                            <p:cond delay="0"/>
                                          </p:stCondLst>
                                        </p:cTn>
                                        <p:tgtEl>
                                          <p:spTgt spid="47"/>
                                        </p:tgtEl>
                                        <p:attrNameLst>
                                          <p:attrName>style.visibility</p:attrName>
                                        </p:attrNameLst>
                                      </p:cBhvr>
                                      <p:to>
                                        <p:strVal val="visible"/>
                                      </p:to>
                                    </p:set>
                                    <p:animEffect transition="in" filter="fade">
                                      <p:cBhvr>
                                        <p:cTn id="150" dur="500"/>
                                        <p:tgtEl>
                                          <p:spTgt spid="47"/>
                                        </p:tgtEl>
                                      </p:cBhvr>
                                    </p:animEffect>
                                  </p:childTnLst>
                                </p:cTn>
                              </p:par>
                              <p:par>
                                <p:cTn id="151" presetID="10" presetClass="exit" presetSubtype="0" fill="hold" grpId="1" nodeType="withEffect">
                                  <p:stCondLst>
                                    <p:cond delay="2000"/>
                                  </p:stCondLst>
                                  <p:childTnLst>
                                    <p:animEffect transition="out" filter="fade">
                                      <p:cBhvr>
                                        <p:cTn id="152" dur="500"/>
                                        <p:tgtEl>
                                          <p:spTgt spid="82"/>
                                        </p:tgtEl>
                                      </p:cBhvr>
                                    </p:animEffect>
                                    <p:set>
                                      <p:cBhvr>
                                        <p:cTn id="153" dur="1" fill="hold">
                                          <p:stCondLst>
                                            <p:cond delay="499"/>
                                          </p:stCondLst>
                                        </p:cTn>
                                        <p:tgtEl>
                                          <p:spTgt spid="82"/>
                                        </p:tgtEl>
                                        <p:attrNameLst>
                                          <p:attrName>style.visibility</p:attrName>
                                        </p:attrNameLst>
                                      </p:cBhvr>
                                      <p:to>
                                        <p:strVal val="hidden"/>
                                      </p:to>
                                    </p:set>
                                  </p:childTnLst>
                                </p:cTn>
                              </p:par>
                              <p:par>
                                <p:cTn id="154" presetID="10" presetClass="entr" presetSubtype="0" fill="hold" grpId="0" nodeType="withEffect">
                                  <p:stCondLst>
                                    <p:cond delay="2000"/>
                                  </p:stCondLst>
                                  <p:childTnLst>
                                    <p:set>
                                      <p:cBhvr>
                                        <p:cTn id="155" dur="1" fill="hold">
                                          <p:stCondLst>
                                            <p:cond delay="0"/>
                                          </p:stCondLst>
                                        </p:cTn>
                                        <p:tgtEl>
                                          <p:spTgt spid="83"/>
                                        </p:tgtEl>
                                        <p:attrNameLst>
                                          <p:attrName>style.visibility</p:attrName>
                                        </p:attrNameLst>
                                      </p:cBhvr>
                                      <p:to>
                                        <p:strVal val="visible"/>
                                      </p:to>
                                    </p:set>
                                    <p:animEffect transition="in" filter="fade">
                                      <p:cBhvr>
                                        <p:cTn id="156" dur="500"/>
                                        <p:tgtEl>
                                          <p:spTgt spid="83"/>
                                        </p:tgtEl>
                                      </p:cBhvr>
                                    </p:animEffect>
                                  </p:childTnLst>
                                </p:cTn>
                              </p:par>
                            </p:childTnLst>
                          </p:cTn>
                        </p:par>
                        <p:par>
                          <p:cTn id="157" fill="hold">
                            <p:stCondLst>
                              <p:cond delay="22500"/>
                            </p:stCondLst>
                            <p:childTnLst>
                              <p:par>
                                <p:cTn id="158" presetID="10" presetClass="entr" presetSubtype="0" fill="hold" grpId="0" nodeType="afterEffect">
                                  <p:stCondLst>
                                    <p:cond delay="2000"/>
                                  </p:stCondLst>
                                  <p:childTnLst>
                                    <p:set>
                                      <p:cBhvr>
                                        <p:cTn id="159" dur="1" fill="hold">
                                          <p:stCondLst>
                                            <p:cond delay="0"/>
                                          </p:stCondLst>
                                        </p:cTn>
                                        <p:tgtEl>
                                          <p:spTgt spid="19"/>
                                        </p:tgtEl>
                                        <p:attrNameLst>
                                          <p:attrName>style.visibility</p:attrName>
                                        </p:attrNameLst>
                                      </p:cBhvr>
                                      <p:to>
                                        <p:strVal val="visible"/>
                                      </p:to>
                                    </p:set>
                                    <p:animEffect transition="in" filter="fade">
                                      <p:cBhvr>
                                        <p:cTn id="160" dur="500"/>
                                        <p:tgtEl>
                                          <p:spTgt spid="19"/>
                                        </p:tgtEl>
                                      </p:cBhvr>
                                    </p:animEffect>
                                  </p:childTnLst>
                                </p:cTn>
                              </p:par>
                              <p:par>
                                <p:cTn id="161" presetID="22" presetClass="entr" presetSubtype="8" fill="hold" nodeType="withEffect">
                                  <p:stCondLst>
                                    <p:cond delay="2000"/>
                                  </p:stCondLst>
                                  <p:childTnLst>
                                    <p:set>
                                      <p:cBhvr>
                                        <p:cTn id="162" dur="1" fill="hold">
                                          <p:stCondLst>
                                            <p:cond delay="0"/>
                                          </p:stCondLst>
                                        </p:cTn>
                                        <p:tgtEl>
                                          <p:spTgt spid="66"/>
                                        </p:tgtEl>
                                        <p:attrNameLst>
                                          <p:attrName>style.visibility</p:attrName>
                                        </p:attrNameLst>
                                      </p:cBhvr>
                                      <p:to>
                                        <p:strVal val="visible"/>
                                      </p:to>
                                    </p:set>
                                    <p:animEffect transition="in" filter="wipe(left)">
                                      <p:cBhvr>
                                        <p:cTn id="163" dur="500"/>
                                        <p:tgtEl>
                                          <p:spTgt spid="66"/>
                                        </p:tgtEl>
                                      </p:cBhvr>
                                    </p:animEffect>
                                  </p:childTnLst>
                                </p:cTn>
                              </p:par>
                              <p:par>
                                <p:cTn id="164" presetID="10" presetClass="entr" presetSubtype="0" fill="hold" grpId="0" nodeType="withEffect">
                                  <p:stCondLst>
                                    <p:cond delay="2000"/>
                                  </p:stCondLst>
                                  <p:childTnLst>
                                    <p:set>
                                      <p:cBhvr>
                                        <p:cTn id="165" dur="1" fill="hold">
                                          <p:stCondLst>
                                            <p:cond delay="0"/>
                                          </p:stCondLst>
                                        </p:cTn>
                                        <p:tgtEl>
                                          <p:spTgt spid="25"/>
                                        </p:tgtEl>
                                        <p:attrNameLst>
                                          <p:attrName>style.visibility</p:attrName>
                                        </p:attrNameLst>
                                      </p:cBhvr>
                                      <p:to>
                                        <p:strVal val="visible"/>
                                      </p:to>
                                    </p:set>
                                    <p:animEffect transition="in" filter="fade">
                                      <p:cBhvr>
                                        <p:cTn id="166" dur="500"/>
                                        <p:tgtEl>
                                          <p:spTgt spid="25"/>
                                        </p:tgtEl>
                                      </p:cBhvr>
                                    </p:animEffect>
                                  </p:childTnLst>
                                </p:cTn>
                              </p:par>
                              <p:par>
                                <p:cTn id="167" presetID="10" presetClass="exit" presetSubtype="0" fill="hold" grpId="1" nodeType="withEffect">
                                  <p:stCondLst>
                                    <p:cond delay="2000"/>
                                  </p:stCondLst>
                                  <p:childTnLst>
                                    <p:animEffect transition="out" filter="fade">
                                      <p:cBhvr>
                                        <p:cTn id="168" dur="500"/>
                                        <p:tgtEl>
                                          <p:spTgt spid="83"/>
                                        </p:tgtEl>
                                      </p:cBhvr>
                                    </p:animEffect>
                                    <p:set>
                                      <p:cBhvr>
                                        <p:cTn id="169" dur="1" fill="hold">
                                          <p:stCondLst>
                                            <p:cond delay="499"/>
                                          </p:stCondLst>
                                        </p:cTn>
                                        <p:tgtEl>
                                          <p:spTgt spid="83"/>
                                        </p:tgtEl>
                                        <p:attrNameLst>
                                          <p:attrName>style.visibility</p:attrName>
                                        </p:attrNameLst>
                                      </p:cBhvr>
                                      <p:to>
                                        <p:strVal val="hidden"/>
                                      </p:to>
                                    </p:set>
                                  </p:childTnLst>
                                </p:cTn>
                              </p:par>
                              <p:par>
                                <p:cTn id="170" presetID="10" presetClass="entr" presetSubtype="0" fill="hold" grpId="0" nodeType="withEffect">
                                  <p:stCondLst>
                                    <p:cond delay="2000"/>
                                  </p:stCondLst>
                                  <p:childTnLst>
                                    <p:set>
                                      <p:cBhvr>
                                        <p:cTn id="171" dur="1" fill="hold">
                                          <p:stCondLst>
                                            <p:cond delay="0"/>
                                          </p:stCondLst>
                                        </p:cTn>
                                        <p:tgtEl>
                                          <p:spTgt spid="65"/>
                                        </p:tgtEl>
                                        <p:attrNameLst>
                                          <p:attrName>style.visibility</p:attrName>
                                        </p:attrNameLst>
                                      </p:cBhvr>
                                      <p:to>
                                        <p:strVal val="visible"/>
                                      </p:to>
                                    </p:set>
                                    <p:animEffect transition="in" filter="fade">
                                      <p:cBhvr>
                                        <p:cTn id="17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10" grpId="0" animBg="1"/>
      <p:bldP spid="12" grpId="0"/>
      <p:bldP spid="14" grpId="0" animBg="1"/>
      <p:bldP spid="18" grpId="0"/>
      <p:bldP spid="19" grpId="0" animBg="1"/>
      <p:bldP spid="25" grpId="0"/>
      <p:bldP spid="26" grpId="0" animBg="1"/>
      <p:bldP spid="27" grpId="0" animBg="1"/>
      <p:bldP spid="28" grpId="0" animBg="1"/>
      <p:bldP spid="29" grpId="0" animBg="1"/>
      <p:bldP spid="30" grpId="0" animBg="1"/>
      <p:bldP spid="46" grpId="0"/>
      <p:bldP spid="47" grpId="0"/>
      <p:bldP spid="50" grpId="0"/>
      <p:bldP spid="2058" grpId="0" animBg="1"/>
      <p:bldP spid="53" grpId="0" animBg="1"/>
      <p:bldP spid="53" grpId="1" animBg="1"/>
      <p:bldP spid="63" grpId="0"/>
      <p:bldP spid="65" grpId="0" animBg="1"/>
      <p:bldP spid="54" grpId="0" animBg="1"/>
      <p:bldP spid="61" grpId="0"/>
      <p:bldP spid="69" grpId="0"/>
      <p:bldP spid="52" grpId="0" animBg="1"/>
      <p:bldP spid="67" grpId="0" animBg="1"/>
      <p:bldP spid="67" grpId="1" animBg="1"/>
      <p:bldP spid="68" grpId="0" animBg="1"/>
      <p:bldP spid="68" grpId="1" animBg="1"/>
      <p:bldP spid="70" grpId="0" animBg="1"/>
      <p:bldP spid="70" grpId="1" animBg="1"/>
      <p:bldP spid="71" grpId="0" animBg="1"/>
      <p:bldP spid="71" grpId="1" animBg="1"/>
      <p:bldP spid="72" grpId="0" animBg="1"/>
      <p:bldP spid="72" grpId="1" animBg="1"/>
      <p:bldP spid="73" grpId="0" animBg="1"/>
      <p:bldP spid="73" grpId="1" animBg="1"/>
      <p:bldP spid="82" grpId="0" animBg="1"/>
      <p:bldP spid="82" grpId="1" animBg="1"/>
      <p:bldP spid="83" grpId="0" animBg="1"/>
      <p:bldP spid="83" grpId="1"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6.3.5 C-LOOK</a:t>
            </a:r>
          </a:p>
        </p:txBody>
      </p:sp>
      <p:sp>
        <p:nvSpPr>
          <p:cNvPr id="8" name="Chỗ dành sẵn cho Nội dung 2"/>
          <p:cNvSpPr txBox="1">
            <a:spLocks/>
          </p:cNvSpPr>
          <p:nvPr/>
        </p:nvSpPr>
        <p:spPr>
          <a:xfrm>
            <a:off x="457200" y="1828800"/>
            <a:ext cx="86868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274</a:t>
            </a:fld>
            <a:endParaRPr lang="en-US">
              <a:solidFill>
                <a:prstClr val="black">
                  <a:tint val="75000"/>
                </a:prstClr>
              </a:solidFill>
            </a:endParaRPr>
          </a:p>
        </p:txBody>
      </p:sp>
      <p:sp>
        <p:nvSpPr>
          <p:cNvPr id="7" name="Chỗ dành sẵn cho Nội dung 2"/>
          <p:cNvSpPr txBox="1">
            <a:spLocks/>
          </p:cNvSpPr>
          <p:nvPr/>
        </p:nvSpPr>
        <p:spPr>
          <a:xfrm>
            <a:off x="609600" y="1676401"/>
            <a:ext cx="86868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solidFill>
                  <a:prstClr val="black"/>
                </a:solidFill>
              </a:rPr>
              <a:t>Yêu cầu truy cập cylinder: 98, 183, 37, 122, 14, 124, 65, 67</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438400"/>
            <a:ext cx="8153400" cy="494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717833" y="2997865"/>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4498137" y="36921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p:nvSpPr>
        <p:spPr>
          <a:xfrm>
            <a:off x="2938600" y="2907350"/>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12</a:t>
            </a:r>
          </a:p>
        </p:txBody>
      </p:sp>
      <p:sp>
        <p:nvSpPr>
          <p:cNvPr id="14" name="Oval 13"/>
          <p:cNvSpPr/>
          <p:nvPr/>
        </p:nvSpPr>
        <p:spPr>
          <a:xfrm>
            <a:off x="7823440" y="43779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p:nvPr/>
        </p:nvSpPr>
        <p:spPr>
          <a:xfrm>
            <a:off x="6753225" y="4024511"/>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59</a:t>
            </a:r>
          </a:p>
        </p:txBody>
      </p:sp>
      <p:sp>
        <p:nvSpPr>
          <p:cNvPr id="19" name="Oval 18"/>
          <p:cNvSpPr/>
          <p:nvPr/>
        </p:nvSpPr>
        <p:spPr>
          <a:xfrm>
            <a:off x="2104337" y="4850966"/>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2" name="Straight Arrow Connector 21"/>
          <p:cNvCxnSpPr>
            <a:stCxn id="4" idx="6"/>
            <a:endCxn id="29" idx="2"/>
          </p:cNvCxnSpPr>
          <p:nvPr/>
        </p:nvCxnSpPr>
        <p:spPr>
          <a:xfrm>
            <a:off x="2946433" y="3112165"/>
            <a:ext cx="156114"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59778" y="4765211"/>
            <a:ext cx="505095"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23</a:t>
            </a:r>
          </a:p>
        </p:txBody>
      </p:sp>
      <p:sp>
        <p:nvSpPr>
          <p:cNvPr id="26" name="Oval 25"/>
          <p:cNvSpPr/>
          <p:nvPr/>
        </p:nvSpPr>
        <p:spPr>
          <a:xfrm>
            <a:off x="5334000" y="39207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342244" y="4622366"/>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5717157" y="4149359"/>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3102547" y="3226465"/>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3430620" y="3455292"/>
            <a:ext cx="228600" cy="228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31" name="Straight Arrow Connector 30"/>
          <p:cNvCxnSpPr>
            <a:stCxn id="10" idx="6"/>
            <a:endCxn id="26" idx="2"/>
          </p:cNvCxnSpPr>
          <p:nvPr/>
        </p:nvCxnSpPr>
        <p:spPr>
          <a:xfrm>
            <a:off x="4726737" y="3806459"/>
            <a:ext cx="607263"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2"/>
            <a:endCxn id="27" idx="6"/>
          </p:cNvCxnSpPr>
          <p:nvPr/>
        </p:nvCxnSpPr>
        <p:spPr>
          <a:xfrm flipH="1">
            <a:off x="1570844" y="4492259"/>
            <a:ext cx="6252596" cy="244407"/>
          </a:xfrm>
          <a:prstGeom prst="straightConnector1">
            <a:avLst/>
          </a:prstGeom>
          <a:ln w="1270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6"/>
            <a:endCxn id="30" idx="2"/>
          </p:cNvCxnSpPr>
          <p:nvPr/>
        </p:nvCxnSpPr>
        <p:spPr>
          <a:xfrm>
            <a:off x="3331147" y="3340765"/>
            <a:ext cx="99473" cy="22882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843103" y="3529241"/>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24</a:t>
            </a:r>
          </a:p>
        </p:txBody>
      </p:sp>
      <p:sp>
        <p:nvSpPr>
          <p:cNvPr id="50" name="TextBox 49"/>
          <p:cNvSpPr txBox="1"/>
          <p:nvPr/>
        </p:nvSpPr>
        <p:spPr>
          <a:xfrm>
            <a:off x="3296816" y="3124200"/>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a:t>
            </a:r>
          </a:p>
        </p:txBody>
      </p:sp>
      <p:sp>
        <p:nvSpPr>
          <p:cNvPr id="2058" name="Rounded Rectangle 2057"/>
          <p:cNvSpPr/>
          <p:nvPr/>
        </p:nvSpPr>
        <p:spPr>
          <a:xfrm>
            <a:off x="4167637" y="5562600"/>
            <a:ext cx="2614163"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Tổng thời gian =</a:t>
            </a:r>
          </a:p>
        </p:txBody>
      </p:sp>
      <p:sp>
        <p:nvSpPr>
          <p:cNvPr id="53" name="Rounded Rectangle 52"/>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0</a:t>
            </a:r>
          </a:p>
        </p:txBody>
      </p:sp>
      <p:cxnSp>
        <p:nvCxnSpPr>
          <p:cNvPr id="60" name="Straight Arrow Connector 59"/>
          <p:cNvCxnSpPr>
            <a:endCxn id="28" idx="2"/>
          </p:cNvCxnSpPr>
          <p:nvPr/>
        </p:nvCxnSpPr>
        <p:spPr>
          <a:xfrm>
            <a:off x="5563722" y="4035059"/>
            <a:ext cx="153435"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640439" y="3806459"/>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2</a:t>
            </a:r>
          </a:p>
        </p:txBody>
      </p:sp>
      <p:cxnSp>
        <p:nvCxnSpPr>
          <p:cNvPr id="64" name="Straight Arrow Connector 63"/>
          <p:cNvCxnSpPr>
            <a:stCxn id="28" idx="6"/>
            <a:endCxn id="14" idx="2"/>
          </p:cNvCxnSpPr>
          <p:nvPr/>
        </p:nvCxnSpPr>
        <p:spPr>
          <a:xfrm>
            <a:off x="5945757" y="4263659"/>
            <a:ext cx="1877683"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0" idx="6"/>
            <a:endCxn id="10" idx="2"/>
          </p:cNvCxnSpPr>
          <p:nvPr/>
        </p:nvCxnSpPr>
        <p:spPr>
          <a:xfrm>
            <a:off x="3659220" y="3569592"/>
            <a:ext cx="838917" cy="2368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46495" y="3311159"/>
            <a:ext cx="442283" cy="400110"/>
          </a:xfrm>
          <a:prstGeom prst="rect">
            <a:avLst/>
          </a:prstGeom>
          <a:noFill/>
        </p:spPr>
        <p:txBody>
          <a:bodyPr wrap="square" rtlCol="0">
            <a:spAutoFit/>
          </a:bodyPr>
          <a:lstStyle/>
          <a:p>
            <a:r>
              <a:rPr lang="en-US" sz="2000">
                <a:solidFill>
                  <a:prstClr val="black"/>
                </a:solidFill>
                <a:latin typeface="Times New Roman" pitchFamily="18" charset="0"/>
                <a:cs typeface="Times New Roman" pitchFamily="18" charset="0"/>
              </a:rPr>
              <a:t>31</a:t>
            </a:r>
          </a:p>
        </p:txBody>
      </p:sp>
      <p:cxnSp>
        <p:nvCxnSpPr>
          <p:cNvPr id="66" name="Straight Arrow Connector 65"/>
          <p:cNvCxnSpPr>
            <a:stCxn id="27" idx="6"/>
            <a:endCxn id="19" idx="2"/>
          </p:cNvCxnSpPr>
          <p:nvPr/>
        </p:nvCxnSpPr>
        <p:spPr>
          <a:xfrm>
            <a:off x="1570844" y="4736666"/>
            <a:ext cx="533493"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6456301"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13</a:t>
            </a:r>
          </a:p>
        </p:txBody>
      </p:sp>
      <p:sp>
        <p:nvSpPr>
          <p:cNvPr id="68" name="Rounded Rectangle 67"/>
          <p:cNvSpPr/>
          <p:nvPr/>
        </p:nvSpPr>
        <p:spPr>
          <a:xfrm>
            <a:off x="6477000"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15</a:t>
            </a:r>
          </a:p>
        </p:txBody>
      </p:sp>
      <p:sp>
        <p:nvSpPr>
          <p:cNvPr id="70" name="Rounded Rectangle 69"/>
          <p:cNvSpPr/>
          <p:nvPr/>
        </p:nvSpPr>
        <p:spPr>
          <a:xfrm>
            <a:off x="6479671"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46</a:t>
            </a:r>
          </a:p>
        </p:txBody>
      </p:sp>
      <p:sp>
        <p:nvSpPr>
          <p:cNvPr id="71" name="Rounded Rectangle 70"/>
          <p:cNvSpPr/>
          <p:nvPr/>
        </p:nvSpPr>
        <p:spPr>
          <a:xfrm>
            <a:off x="6479671"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70</a:t>
            </a:r>
          </a:p>
        </p:txBody>
      </p:sp>
      <p:sp>
        <p:nvSpPr>
          <p:cNvPr id="72" name="Rounded Rectangle 71"/>
          <p:cNvSpPr/>
          <p:nvPr/>
        </p:nvSpPr>
        <p:spPr>
          <a:xfrm>
            <a:off x="6479671"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72</a:t>
            </a:r>
          </a:p>
        </p:txBody>
      </p:sp>
      <p:sp>
        <p:nvSpPr>
          <p:cNvPr id="73" name="Rounded Rectangle 72"/>
          <p:cNvSpPr/>
          <p:nvPr/>
        </p:nvSpPr>
        <p:spPr>
          <a:xfrm>
            <a:off x="6497683"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131</a:t>
            </a:r>
          </a:p>
        </p:txBody>
      </p:sp>
      <p:sp>
        <p:nvSpPr>
          <p:cNvPr id="82" name="Rounded Rectangle 81"/>
          <p:cNvSpPr/>
          <p:nvPr/>
        </p:nvSpPr>
        <p:spPr>
          <a:xfrm>
            <a:off x="6624008" y="5562600"/>
            <a:ext cx="1143000" cy="88681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latin typeface="Times New Roman" pitchFamily="18" charset="0"/>
                <a:cs typeface="Times New Roman" pitchFamily="18" charset="0"/>
              </a:rPr>
              <a:t>153</a:t>
            </a:r>
          </a:p>
        </p:txBody>
      </p:sp>
    </p:spTree>
    <p:extLst>
      <p:ext uri="{BB962C8B-B14F-4D97-AF65-F5344CB8AC3E}">
        <p14:creationId xmlns:p14="http://schemas.microsoft.com/office/powerpoint/2010/main" val="383736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2058"/>
                                        </p:tgtEl>
                                        <p:attrNameLst>
                                          <p:attrName>style.visibility</p:attrName>
                                        </p:attrNameLst>
                                      </p:cBhvr>
                                      <p:to>
                                        <p:strVal val="visible"/>
                                      </p:to>
                                    </p:set>
                                    <p:animEffect transition="in" filter="fade">
                                      <p:cBhvr>
                                        <p:cTn id="18" dur="500"/>
                                        <p:tgtEl>
                                          <p:spTgt spid="2058"/>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par>
                          <p:cTn id="22" fill="hold">
                            <p:stCondLst>
                              <p:cond delay="1500"/>
                            </p:stCondLst>
                            <p:childTnLst>
                              <p:par>
                                <p:cTn id="23" presetID="10" presetClass="entr" presetSubtype="0" fill="hold" grpId="0" nodeType="afterEffect">
                                  <p:stCondLst>
                                    <p:cond delay="20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22" presetClass="entr" presetSubtype="8" fill="hold" nodeType="withEffect">
                                  <p:stCondLst>
                                    <p:cond delay="200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1" nodeType="withEffect">
                                  <p:stCondLst>
                                    <p:cond delay="2000"/>
                                  </p:stCondLst>
                                  <p:childTnLst>
                                    <p:animEffect transition="out" filter="fade">
                                      <p:cBhvr>
                                        <p:cTn id="33" dur="500"/>
                                        <p:tgtEl>
                                          <p:spTgt spid="53"/>
                                        </p:tgtEl>
                                      </p:cBhvr>
                                    </p:animEffect>
                                    <p:set>
                                      <p:cBhvr>
                                        <p:cTn id="34" dur="1" fill="hold">
                                          <p:stCondLst>
                                            <p:cond delay="499"/>
                                          </p:stCondLst>
                                        </p:cTn>
                                        <p:tgtEl>
                                          <p:spTgt spid="53"/>
                                        </p:tgtEl>
                                        <p:attrNameLst>
                                          <p:attrName>style.visibility</p:attrName>
                                        </p:attrNameLst>
                                      </p:cBhvr>
                                      <p:to>
                                        <p:strVal val="hidden"/>
                                      </p:to>
                                    </p:set>
                                  </p:childTnLst>
                                </p:cTn>
                              </p:par>
                              <p:par>
                                <p:cTn id="35" presetID="10" presetClass="entr" presetSubtype="0" fill="hold" grpId="0" nodeType="withEffect">
                                  <p:stCondLst>
                                    <p:cond delay="20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4000"/>
                            </p:stCondLst>
                            <p:childTnLst>
                              <p:par>
                                <p:cTn id="39" presetID="10" presetClass="entr" presetSubtype="0" fill="hold" grpId="0" nodeType="afterEffect">
                                  <p:stCondLst>
                                    <p:cond delay="20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22" presetClass="entr" presetSubtype="8" fill="hold" nodeType="withEffect">
                                  <p:stCondLst>
                                    <p:cond delay="200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500"/>
                                        <p:tgtEl>
                                          <p:spTgt spid="4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xit" presetSubtype="0" fill="hold" grpId="1" nodeType="withEffect">
                                  <p:stCondLst>
                                    <p:cond delay="2000"/>
                                  </p:stCondLst>
                                  <p:childTnLst>
                                    <p:animEffect transition="out" filter="fade">
                                      <p:cBhvr>
                                        <p:cTn id="49" dur="500"/>
                                        <p:tgtEl>
                                          <p:spTgt spid="67"/>
                                        </p:tgtEl>
                                      </p:cBhvr>
                                    </p:animEffect>
                                    <p:set>
                                      <p:cBhvr>
                                        <p:cTn id="50" dur="1" fill="hold">
                                          <p:stCondLst>
                                            <p:cond delay="499"/>
                                          </p:stCondLst>
                                        </p:cTn>
                                        <p:tgtEl>
                                          <p:spTgt spid="67"/>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childTnLst>
                          </p:cTn>
                        </p:par>
                        <p:par>
                          <p:cTn id="54" fill="hold">
                            <p:stCondLst>
                              <p:cond delay="6500"/>
                            </p:stCondLst>
                            <p:childTnLst>
                              <p:par>
                                <p:cTn id="55" presetID="10" presetClass="entr" presetSubtype="0" fill="hold" grpId="0" nodeType="afterEffect">
                                  <p:stCondLst>
                                    <p:cond delay="20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22" presetClass="entr" presetSubtype="8" fill="hold" nodeType="withEffect">
                                  <p:stCondLst>
                                    <p:cond delay="2000"/>
                                  </p:stCondLst>
                                  <p:childTnLst>
                                    <p:set>
                                      <p:cBhvr>
                                        <p:cTn id="59" dur="1" fill="hold">
                                          <p:stCondLst>
                                            <p:cond delay="0"/>
                                          </p:stCondLst>
                                        </p:cTn>
                                        <p:tgtEl>
                                          <p:spTgt spid="62"/>
                                        </p:tgtEl>
                                        <p:attrNameLst>
                                          <p:attrName>style.visibility</p:attrName>
                                        </p:attrNameLst>
                                      </p:cBhvr>
                                      <p:to>
                                        <p:strVal val="visible"/>
                                      </p:to>
                                    </p:set>
                                    <p:animEffect transition="in" filter="wipe(left)">
                                      <p:cBhvr>
                                        <p:cTn id="60" dur="500"/>
                                        <p:tgtEl>
                                          <p:spTgt spid="62"/>
                                        </p:tgtEl>
                                      </p:cBhvr>
                                    </p:animEffect>
                                  </p:childTnLst>
                                </p:cTn>
                              </p:par>
                              <p:par>
                                <p:cTn id="61" presetID="10" presetClass="entr" presetSubtype="0" fill="hold" grpId="0" nodeType="withEffect">
                                  <p:stCondLst>
                                    <p:cond delay="200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par>
                                <p:cTn id="64" presetID="10" presetClass="exit" presetSubtype="0" fill="hold" grpId="1" nodeType="withEffect">
                                  <p:stCondLst>
                                    <p:cond delay="2000"/>
                                  </p:stCondLst>
                                  <p:childTnLst>
                                    <p:animEffect transition="out" filter="fade">
                                      <p:cBhvr>
                                        <p:cTn id="65" dur="500"/>
                                        <p:tgtEl>
                                          <p:spTgt spid="68"/>
                                        </p:tgtEl>
                                      </p:cBhvr>
                                    </p:animEffect>
                                    <p:set>
                                      <p:cBhvr>
                                        <p:cTn id="66" dur="1" fill="hold">
                                          <p:stCondLst>
                                            <p:cond delay="499"/>
                                          </p:stCondLst>
                                        </p:cTn>
                                        <p:tgtEl>
                                          <p:spTgt spid="68"/>
                                        </p:tgtEl>
                                        <p:attrNameLst>
                                          <p:attrName>style.visibility</p:attrName>
                                        </p:attrNameLst>
                                      </p:cBhvr>
                                      <p:to>
                                        <p:strVal val="hidden"/>
                                      </p:to>
                                    </p:set>
                                  </p:childTnLst>
                                </p:cTn>
                              </p:par>
                              <p:par>
                                <p:cTn id="67" presetID="10" presetClass="entr" presetSubtype="0" fill="hold" grpId="0" nodeType="withEffect">
                                  <p:stCondLst>
                                    <p:cond delay="2000"/>
                                  </p:stCondLst>
                                  <p:childTnLst>
                                    <p:set>
                                      <p:cBhvr>
                                        <p:cTn id="68" dur="1" fill="hold">
                                          <p:stCondLst>
                                            <p:cond delay="0"/>
                                          </p:stCondLst>
                                        </p:cTn>
                                        <p:tgtEl>
                                          <p:spTgt spid="70"/>
                                        </p:tgtEl>
                                        <p:attrNameLst>
                                          <p:attrName>style.visibility</p:attrName>
                                        </p:attrNameLst>
                                      </p:cBhvr>
                                      <p:to>
                                        <p:strVal val="visible"/>
                                      </p:to>
                                    </p:set>
                                    <p:animEffect transition="in" filter="fade">
                                      <p:cBhvr>
                                        <p:cTn id="69" dur="500"/>
                                        <p:tgtEl>
                                          <p:spTgt spid="70"/>
                                        </p:tgtEl>
                                      </p:cBhvr>
                                    </p:animEffect>
                                  </p:childTnLst>
                                </p:cTn>
                              </p:par>
                            </p:childTnLst>
                          </p:cTn>
                        </p:par>
                        <p:par>
                          <p:cTn id="70" fill="hold">
                            <p:stCondLst>
                              <p:cond delay="9000"/>
                            </p:stCondLst>
                            <p:childTnLst>
                              <p:par>
                                <p:cTn id="71" presetID="10" presetClass="entr" presetSubtype="0" fill="hold" grpId="0" nodeType="afterEffect">
                                  <p:stCondLst>
                                    <p:cond delay="200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22" presetClass="entr" presetSubtype="8" fill="hold" nodeType="withEffect">
                                  <p:stCondLst>
                                    <p:cond delay="2000"/>
                                  </p:stCondLst>
                                  <p:childTnLst>
                                    <p:set>
                                      <p:cBhvr>
                                        <p:cTn id="75" dur="1" fill="hold">
                                          <p:stCondLst>
                                            <p:cond delay="0"/>
                                          </p:stCondLst>
                                        </p:cTn>
                                        <p:tgtEl>
                                          <p:spTgt spid="31"/>
                                        </p:tgtEl>
                                        <p:attrNameLst>
                                          <p:attrName>style.visibility</p:attrName>
                                        </p:attrNameLst>
                                      </p:cBhvr>
                                      <p:to>
                                        <p:strVal val="visible"/>
                                      </p:to>
                                    </p:set>
                                    <p:animEffect transition="in" filter="wipe(left)">
                                      <p:cBhvr>
                                        <p:cTn id="76" dur="500"/>
                                        <p:tgtEl>
                                          <p:spTgt spid="31"/>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par>
                                <p:cTn id="80" presetID="10" presetClass="exit" presetSubtype="0" fill="hold" grpId="1" nodeType="withEffect">
                                  <p:stCondLst>
                                    <p:cond delay="2000"/>
                                  </p:stCondLst>
                                  <p:childTnLst>
                                    <p:animEffect transition="out" filter="fade">
                                      <p:cBhvr>
                                        <p:cTn id="81" dur="500"/>
                                        <p:tgtEl>
                                          <p:spTgt spid="70"/>
                                        </p:tgtEl>
                                      </p:cBhvr>
                                    </p:animEffect>
                                    <p:set>
                                      <p:cBhvr>
                                        <p:cTn id="82" dur="1" fill="hold">
                                          <p:stCondLst>
                                            <p:cond delay="499"/>
                                          </p:stCondLst>
                                        </p:cTn>
                                        <p:tgtEl>
                                          <p:spTgt spid="70"/>
                                        </p:tgtEl>
                                        <p:attrNameLst>
                                          <p:attrName>style.visibility</p:attrName>
                                        </p:attrNameLst>
                                      </p:cBhvr>
                                      <p:to>
                                        <p:strVal val="hidden"/>
                                      </p:to>
                                    </p:set>
                                  </p:childTnLst>
                                </p:cTn>
                              </p:par>
                              <p:par>
                                <p:cTn id="83" presetID="10" presetClass="entr" presetSubtype="0" fill="hold" grpId="0" nodeType="withEffect">
                                  <p:stCondLst>
                                    <p:cond delay="200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500"/>
                                        <p:tgtEl>
                                          <p:spTgt spid="71"/>
                                        </p:tgtEl>
                                      </p:cBhvr>
                                    </p:animEffect>
                                  </p:childTnLst>
                                </p:cTn>
                              </p:par>
                            </p:childTnLst>
                          </p:cTn>
                        </p:par>
                        <p:par>
                          <p:cTn id="86" fill="hold">
                            <p:stCondLst>
                              <p:cond delay="11500"/>
                            </p:stCondLst>
                            <p:childTnLst>
                              <p:par>
                                <p:cTn id="87" presetID="10" presetClass="entr" presetSubtype="0" fill="hold" grpId="0" nodeType="afterEffect">
                                  <p:stCondLst>
                                    <p:cond delay="200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childTnLst>
                                </p:cTn>
                              </p:par>
                              <p:par>
                                <p:cTn id="90" presetID="22" presetClass="entr" presetSubtype="8" fill="hold" nodeType="withEffect">
                                  <p:stCondLst>
                                    <p:cond delay="2000"/>
                                  </p:stCondLst>
                                  <p:childTnLst>
                                    <p:set>
                                      <p:cBhvr>
                                        <p:cTn id="91" dur="1" fill="hold">
                                          <p:stCondLst>
                                            <p:cond delay="0"/>
                                          </p:stCondLst>
                                        </p:cTn>
                                        <p:tgtEl>
                                          <p:spTgt spid="60"/>
                                        </p:tgtEl>
                                        <p:attrNameLst>
                                          <p:attrName>style.visibility</p:attrName>
                                        </p:attrNameLst>
                                      </p:cBhvr>
                                      <p:to>
                                        <p:strVal val="visible"/>
                                      </p:to>
                                    </p:set>
                                    <p:animEffect transition="in" filter="wipe(left)">
                                      <p:cBhvr>
                                        <p:cTn id="92" dur="500"/>
                                        <p:tgtEl>
                                          <p:spTgt spid="60"/>
                                        </p:tgtEl>
                                      </p:cBhvr>
                                    </p:animEffect>
                                  </p:childTnLst>
                                </p:cTn>
                              </p:par>
                              <p:par>
                                <p:cTn id="93" presetID="10" presetClass="entr" presetSubtype="0" fill="hold" grpId="0" nodeType="withEffect">
                                  <p:stCondLst>
                                    <p:cond delay="200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xit" presetSubtype="0" fill="hold" grpId="1" nodeType="withEffect">
                                  <p:stCondLst>
                                    <p:cond delay="2000"/>
                                  </p:stCondLst>
                                  <p:childTnLst>
                                    <p:animEffect transition="out" filter="fade">
                                      <p:cBhvr>
                                        <p:cTn id="97" dur="500"/>
                                        <p:tgtEl>
                                          <p:spTgt spid="71"/>
                                        </p:tgtEl>
                                      </p:cBhvr>
                                    </p:animEffect>
                                    <p:set>
                                      <p:cBhvr>
                                        <p:cTn id="98" dur="1" fill="hold">
                                          <p:stCondLst>
                                            <p:cond delay="499"/>
                                          </p:stCondLst>
                                        </p:cTn>
                                        <p:tgtEl>
                                          <p:spTgt spid="71"/>
                                        </p:tgtEl>
                                        <p:attrNameLst>
                                          <p:attrName>style.visibility</p:attrName>
                                        </p:attrNameLst>
                                      </p:cBhvr>
                                      <p:to>
                                        <p:strVal val="hidden"/>
                                      </p:to>
                                    </p:set>
                                  </p:childTnLst>
                                </p:cTn>
                              </p:par>
                              <p:par>
                                <p:cTn id="99" presetID="10" presetClass="entr" presetSubtype="0" fill="hold" grpId="0" nodeType="withEffect">
                                  <p:stCondLst>
                                    <p:cond delay="2000"/>
                                  </p:stCondLst>
                                  <p:childTnLst>
                                    <p:set>
                                      <p:cBhvr>
                                        <p:cTn id="100" dur="1" fill="hold">
                                          <p:stCondLst>
                                            <p:cond delay="0"/>
                                          </p:stCondLst>
                                        </p:cTn>
                                        <p:tgtEl>
                                          <p:spTgt spid="72"/>
                                        </p:tgtEl>
                                        <p:attrNameLst>
                                          <p:attrName>style.visibility</p:attrName>
                                        </p:attrNameLst>
                                      </p:cBhvr>
                                      <p:to>
                                        <p:strVal val="visible"/>
                                      </p:to>
                                    </p:set>
                                    <p:animEffect transition="in" filter="fade">
                                      <p:cBhvr>
                                        <p:cTn id="101" dur="500"/>
                                        <p:tgtEl>
                                          <p:spTgt spid="72"/>
                                        </p:tgtEl>
                                      </p:cBhvr>
                                    </p:animEffect>
                                  </p:childTnLst>
                                </p:cTn>
                              </p:par>
                            </p:childTnLst>
                          </p:cTn>
                        </p:par>
                        <p:par>
                          <p:cTn id="102" fill="hold">
                            <p:stCondLst>
                              <p:cond delay="14000"/>
                            </p:stCondLst>
                            <p:childTnLst>
                              <p:par>
                                <p:cTn id="103" presetID="10" presetClass="entr" presetSubtype="0" fill="hold" grpId="0" nodeType="afterEffect">
                                  <p:stCondLst>
                                    <p:cond delay="200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childTnLst>
                                </p:cTn>
                              </p:par>
                              <p:par>
                                <p:cTn id="106" presetID="22" presetClass="entr" presetSubtype="8" fill="hold" nodeType="withEffect">
                                  <p:stCondLst>
                                    <p:cond delay="2000"/>
                                  </p:stCondLst>
                                  <p:childTnLst>
                                    <p:set>
                                      <p:cBhvr>
                                        <p:cTn id="107" dur="1" fill="hold">
                                          <p:stCondLst>
                                            <p:cond delay="0"/>
                                          </p:stCondLst>
                                        </p:cTn>
                                        <p:tgtEl>
                                          <p:spTgt spid="64"/>
                                        </p:tgtEl>
                                        <p:attrNameLst>
                                          <p:attrName>style.visibility</p:attrName>
                                        </p:attrNameLst>
                                      </p:cBhvr>
                                      <p:to>
                                        <p:strVal val="visible"/>
                                      </p:to>
                                    </p:set>
                                    <p:animEffect transition="in" filter="wipe(left)">
                                      <p:cBhvr>
                                        <p:cTn id="108" dur="500"/>
                                        <p:tgtEl>
                                          <p:spTgt spid="64"/>
                                        </p:tgtEl>
                                      </p:cBhvr>
                                    </p:animEffect>
                                  </p:childTnLst>
                                </p:cTn>
                              </p:par>
                              <p:par>
                                <p:cTn id="109" presetID="10" presetClass="entr" presetSubtype="0" fill="hold" grpId="0" nodeType="withEffect">
                                  <p:stCondLst>
                                    <p:cond delay="200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xit" presetSubtype="0" fill="hold" grpId="1" nodeType="withEffect">
                                  <p:stCondLst>
                                    <p:cond delay="2000"/>
                                  </p:stCondLst>
                                  <p:childTnLst>
                                    <p:animEffect transition="out" filter="fade">
                                      <p:cBhvr>
                                        <p:cTn id="113" dur="500"/>
                                        <p:tgtEl>
                                          <p:spTgt spid="72"/>
                                        </p:tgtEl>
                                      </p:cBhvr>
                                    </p:animEffect>
                                    <p:set>
                                      <p:cBhvr>
                                        <p:cTn id="114" dur="1" fill="hold">
                                          <p:stCondLst>
                                            <p:cond delay="499"/>
                                          </p:stCondLst>
                                        </p:cTn>
                                        <p:tgtEl>
                                          <p:spTgt spid="72"/>
                                        </p:tgtEl>
                                        <p:attrNameLst>
                                          <p:attrName>style.visibility</p:attrName>
                                        </p:attrNameLst>
                                      </p:cBhvr>
                                      <p:to>
                                        <p:strVal val="hidden"/>
                                      </p:to>
                                    </p:set>
                                  </p:childTnLst>
                                </p:cTn>
                              </p:par>
                              <p:par>
                                <p:cTn id="115" presetID="10" presetClass="entr" presetSubtype="0" fill="hold" grpId="0" nodeType="withEffect">
                                  <p:stCondLst>
                                    <p:cond delay="2000"/>
                                  </p:stCondLst>
                                  <p:childTnLst>
                                    <p:set>
                                      <p:cBhvr>
                                        <p:cTn id="116" dur="1" fill="hold">
                                          <p:stCondLst>
                                            <p:cond delay="0"/>
                                          </p:stCondLst>
                                        </p:cTn>
                                        <p:tgtEl>
                                          <p:spTgt spid="73"/>
                                        </p:tgtEl>
                                        <p:attrNameLst>
                                          <p:attrName>style.visibility</p:attrName>
                                        </p:attrNameLst>
                                      </p:cBhvr>
                                      <p:to>
                                        <p:strVal val="visible"/>
                                      </p:to>
                                    </p:set>
                                    <p:animEffect transition="in" filter="fade">
                                      <p:cBhvr>
                                        <p:cTn id="117" dur="500"/>
                                        <p:tgtEl>
                                          <p:spTgt spid="73"/>
                                        </p:tgtEl>
                                      </p:cBhvr>
                                    </p:animEffect>
                                  </p:childTnLst>
                                </p:cTn>
                              </p:par>
                            </p:childTnLst>
                          </p:cTn>
                        </p:par>
                        <p:par>
                          <p:cTn id="118" fill="hold">
                            <p:stCondLst>
                              <p:cond delay="16500"/>
                            </p:stCondLst>
                            <p:childTnLst>
                              <p:par>
                                <p:cTn id="119" presetID="10" presetClass="entr" presetSubtype="0" fill="hold" grpId="0" nodeType="afterEffect">
                                  <p:stCondLst>
                                    <p:cond delay="500"/>
                                  </p:stCondLst>
                                  <p:childTnLst>
                                    <p:set>
                                      <p:cBhvr>
                                        <p:cTn id="120" dur="1" fill="hold">
                                          <p:stCondLst>
                                            <p:cond delay="0"/>
                                          </p:stCondLst>
                                        </p:cTn>
                                        <p:tgtEl>
                                          <p:spTgt spid="27"/>
                                        </p:tgtEl>
                                        <p:attrNameLst>
                                          <p:attrName>style.visibility</p:attrName>
                                        </p:attrNameLst>
                                      </p:cBhvr>
                                      <p:to>
                                        <p:strVal val="visible"/>
                                      </p:to>
                                    </p:set>
                                    <p:animEffect transition="in" filter="fade">
                                      <p:cBhvr>
                                        <p:cTn id="121" dur="500"/>
                                        <p:tgtEl>
                                          <p:spTgt spid="27"/>
                                        </p:tgtEl>
                                      </p:cBhvr>
                                    </p:animEffect>
                                  </p:childTnLst>
                                </p:cTn>
                              </p:par>
                              <p:par>
                                <p:cTn id="122" presetID="22" presetClass="entr" presetSubtype="2" fill="hold" nodeType="withEffect">
                                  <p:stCondLst>
                                    <p:cond delay="500"/>
                                  </p:stCondLst>
                                  <p:childTnLst>
                                    <p:set>
                                      <p:cBhvr>
                                        <p:cTn id="123" dur="1" fill="hold">
                                          <p:stCondLst>
                                            <p:cond delay="0"/>
                                          </p:stCondLst>
                                        </p:cTn>
                                        <p:tgtEl>
                                          <p:spTgt spid="37"/>
                                        </p:tgtEl>
                                        <p:attrNameLst>
                                          <p:attrName>style.visibility</p:attrName>
                                        </p:attrNameLst>
                                      </p:cBhvr>
                                      <p:to>
                                        <p:strVal val="visible"/>
                                      </p:to>
                                    </p:set>
                                    <p:animEffect transition="in" filter="wipe(right)">
                                      <p:cBhvr>
                                        <p:cTn id="124" dur="500"/>
                                        <p:tgtEl>
                                          <p:spTgt spid="37"/>
                                        </p:tgtEl>
                                      </p:cBhvr>
                                    </p:animEffect>
                                  </p:childTnLst>
                                </p:cTn>
                              </p:par>
                            </p:childTnLst>
                          </p:cTn>
                        </p:par>
                        <p:par>
                          <p:cTn id="125" fill="hold">
                            <p:stCondLst>
                              <p:cond delay="17500"/>
                            </p:stCondLst>
                            <p:childTnLst>
                              <p:par>
                                <p:cTn id="126" presetID="10" presetClass="entr" presetSubtype="0" fill="hold" grpId="0" nodeType="afterEffect">
                                  <p:stCondLst>
                                    <p:cond delay="2000"/>
                                  </p:stCondLst>
                                  <p:childTnLst>
                                    <p:set>
                                      <p:cBhvr>
                                        <p:cTn id="127" dur="1" fill="hold">
                                          <p:stCondLst>
                                            <p:cond delay="0"/>
                                          </p:stCondLst>
                                        </p:cTn>
                                        <p:tgtEl>
                                          <p:spTgt spid="19"/>
                                        </p:tgtEl>
                                        <p:attrNameLst>
                                          <p:attrName>style.visibility</p:attrName>
                                        </p:attrNameLst>
                                      </p:cBhvr>
                                      <p:to>
                                        <p:strVal val="visible"/>
                                      </p:to>
                                    </p:set>
                                    <p:animEffect transition="in" filter="fade">
                                      <p:cBhvr>
                                        <p:cTn id="128" dur="500"/>
                                        <p:tgtEl>
                                          <p:spTgt spid="19"/>
                                        </p:tgtEl>
                                      </p:cBhvr>
                                    </p:animEffect>
                                  </p:childTnLst>
                                </p:cTn>
                              </p:par>
                              <p:par>
                                <p:cTn id="129" presetID="22" presetClass="entr" presetSubtype="8" fill="hold" nodeType="withEffect">
                                  <p:stCondLst>
                                    <p:cond delay="2000"/>
                                  </p:stCondLst>
                                  <p:childTnLst>
                                    <p:set>
                                      <p:cBhvr>
                                        <p:cTn id="130" dur="1" fill="hold">
                                          <p:stCondLst>
                                            <p:cond delay="0"/>
                                          </p:stCondLst>
                                        </p:cTn>
                                        <p:tgtEl>
                                          <p:spTgt spid="66"/>
                                        </p:tgtEl>
                                        <p:attrNameLst>
                                          <p:attrName>style.visibility</p:attrName>
                                        </p:attrNameLst>
                                      </p:cBhvr>
                                      <p:to>
                                        <p:strVal val="visible"/>
                                      </p:to>
                                    </p:set>
                                    <p:animEffect transition="in" filter="wipe(left)">
                                      <p:cBhvr>
                                        <p:cTn id="131" dur="500"/>
                                        <p:tgtEl>
                                          <p:spTgt spid="66"/>
                                        </p:tgtEl>
                                      </p:cBhvr>
                                    </p:animEffect>
                                  </p:childTnLst>
                                </p:cTn>
                              </p:par>
                              <p:par>
                                <p:cTn id="132" presetID="10" presetClass="entr" presetSubtype="0" fill="hold" grpId="0" nodeType="withEffect">
                                  <p:stCondLst>
                                    <p:cond delay="2000"/>
                                  </p:stCondLst>
                                  <p:childTnLst>
                                    <p:set>
                                      <p:cBhvr>
                                        <p:cTn id="133" dur="1" fill="hold">
                                          <p:stCondLst>
                                            <p:cond delay="0"/>
                                          </p:stCondLst>
                                        </p:cTn>
                                        <p:tgtEl>
                                          <p:spTgt spid="25"/>
                                        </p:tgtEl>
                                        <p:attrNameLst>
                                          <p:attrName>style.visibility</p:attrName>
                                        </p:attrNameLst>
                                      </p:cBhvr>
                                      <p:to>
                                        <p:strVal val="visible"/>
                                      </p:to>
                                    </p:set>
                                    <p:animEffect transition="in" filter="fade">
                                      <p:cBhvr>
                                        <p:cTn id="134" dur="500"/>
                                        <p:tgtEl>
                                          <p:spTgt spid="25"/>
                                        </p:tgtEl>
                                      </p:cBhvr>
                                    </p:animEffect>
                                  </p:childTnLst>
                                </p:cTn>
                              </p:par>
                              <p:par>
                                <p:cTn id="135" presetID="10" presetClass="exit" presetSubtype="0" fill="hold" grpId="1" nodeType="withEffect">
                                  <p:stCondLst>
                                    <p:cond delay="2000"/>
                                  </p:stCondLst>
                                  <p:childTnLst>
                                    <p:animEffect transition="out" filter="fade">
                                      <p:cBhvr>
                                        <p:cTn id="136" dur="500"/>
                                        <p:tgtEl>
                                          <p:spTgt spid="73"/>
                                        </p:tgtEl>
                                      </p:cBhvr>
                                    </p:animEffect>
                                    <p:set>
                                      <p:cBhvr>
                                        <p:cTn id="137" dur="1" fill="hold">
                                          <p:stCondLst>
                                            <p:cond delay="499"/>
                                          </p:stCondLst>
                                        </p:cTn>
                                        <p:tgtEl>
                                          <p:spTgt spid="73"/>
                                        </p:tgtEl>
                                        <p:attrNameLst>
                                          <p:attrName>style.visibility</p:attrName>
                                        </p:attrNameLst>
                                      </p:cBhvr>
                                      <p:to>
                                        <p:strVal val="hidden"/>
                                      </p:to>
                                    </p:set>
                                  </p:childTnLst>
                                </p:cTn>
                              </p:par>
                              <p:par>
                                <p:cTn id="138" presetID="10" presetClass="entr" presetSubtype="0" fill="hold" grpId="0" nodeType="withEffect">
                                  <p:stCondLst>
                                    <p:cond delay="2000"/>
                                  </p:stCondLst>
                                  <p:childTnLst>
                                    <p:set>
                                      <p:cBhvr>
                                        <p:cTn id="139" dur="1" fill="hold">
                                          <p:stCondLst>
                                            <p:cond delay="0"/>
                                          </p:stCondLst>
                                        </p:cTn>
                                        <p:tgtEl>
                                          <p:spTgt spid="82"/>
                                        </p:tgtEl>
                                        <p:attrNameLst>
                                          <p:attrName>style.visibility</p:attrName>
                                        </p:attrNameLst>
                                      </p:cBhvr>
                                      <p:to>
                                        <p:strVal val="visible"/>
                                      </p:to>
                                    </p:set>
                                    <p:animEffect transition="in" filter="fade">
                                      <p:cBhvr>
                                        <p:cTn id="14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10" grpId="0" animBg="1"/>
      <p:bldP spid="12" grpId="0"/>
      <p:bldP spid="14" grpId="0" animBg="1"/>
      <p:bldP spid="18" grpId="0"/>
      <p:bldP spid="19" grpId="0" animBg="1"/>
      <p:bldP spid="25" grpId="0"/>
      <p:bldP spid="26" grpId="0" animBg="1"/>
      <p:bldP spid="27" grpId="0" animBg="1"/>
      <p:bldP spid="28" grpId="0" animBg="1"/>
      <p:bldP spid="29" grpId="0" animBg="1"/>
      <p:bldP spid="30" grpId="0" animBg="1"/>
      <p:bldP spid="46" grpId="0"/>
      <p:bldP spid="50" grpId="0"/>
      <p:bldP spid="2058" grpId="0" animBg="1"/>
      <p:bldP spid="53" grpId="0" animBg="1"/>
      <p:bldP spid="53" grpId="1" animBg="1"/>
      <p:bldP spid="63" grpId="0"/>
      <p:bldP spid="69" grpId="0"/>
      <p:bldP spid="67" grpId="0" animBg="1"/>
      <p:bldP spid="67" grpId="1" animBg="1"/>
      <p:bldP spid="68" grpId="0" animBg="1"/>
      <p:bldP spid="68" grpId="1" animBg="1"/>
      <p:bldP spid="70" grpId="0" animBg="1"/>
      <p:bldP spid="70" grpId="1" animBg="1"/>
      <p:bldP spid="71" grpId="0" animBg="1"/>
      <p:bldP spid="71" grpId="1" animBg="1"/>
      <p:bldP spid="72" grpId="0" animBg="1"/>
      <p:bldP spid="72" grpId="1" animBg="1"/>
      <p:bldP spid="73" grpId="0" animBg="1"/>
      <p:bldP spid="73" grpId="1" animBg="1"/>
      <p:bldP spid="82"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6525"/>
            <a:ext cx="8229600" cy="609599"/>
          </a:xfrm>
        </p:spPr>
        <p:txBody>
          <a:bodyPr>
            <a:normAutofit/>
          </a:bodyPr>
          <a:lstStyle/>
          <a:p>
            <a:pPr marL="0" indent="0">
              <a:buNone/>
            </a:pPr>
            <a:r>
              <a:rPr lang="en-US" sz="2800"/>
              <a:t>LỰA CHỌN THUẬT TOÁN</a:t>
            </a:r>
          </a:p>
        </p:txBody>
      </p:sp>
      <p:sp>
        <p:nvSpPr>
          <p:cNvPr id="8" name="Chỗ dành sẵn cho Nội dung 2"/>
          <p:cNvSpPr txBox="1">
            <a:spLocks/>
          </p:cNvSpPr>
          <p:nvPr/>
        </p:nvSpPr>
        <p:spPr>
          <a:xfrm>
            <a:off x="263013" y="1143000"/>
            <a:ext cx="89154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solidFill>
                  <a:prstClr val="black"/>
                </a:solidFill>
              </a:rPr>
              <a:t>SSTF phổ biến, hiệu quả hơn FCFS</a:t>
            </a:r>
          </a:p>
          <a:p>
            <a:pPr>
              <a:lnSpc>
                <a:spcPct val="150000"/>
              </a:lnSpc>
              <a:spcBef>
                <a:spcPts val="0"/>
              </a:spcBef>
            </a:pPr>
            <a:r>
              <a:rPr lang="en-US">
                <a:solidFill>
                  <a:prstClr val="black"/>
                </a:solidFill>
              </a:rPr>
              <a:t>SCAN/C-SCAN hiệu quả cho hệ thống nhiều yêu cầu truy cập đĩa.</a:t>
            </a:r>
          </a:p>
          <a:p>
            <a:pPr>
              <a:lnSpc>
                <a:spcPct val="150000"/>
              </a:lnSpc>
              <a:spcBef>
                <a:spcPts val="0"/>
              </a:spcBef>
            </a:pPr>
            <a:r>
              <a:rPr lang="en-US">
                <a:solidFill>
                  <a:prstClr val="black"/>
                </a:solidFill>
              </a:rPr>
              <a:t>SSTF và CLOOK có thể là lựa chọn hợp lý cho thuật toán mặc định.</a:t>
            </a:r>
          </a:p>
          <a:p>
            <a:pPr>
              <a:lnSpc>
                <a:spcPct val="150000"/>
              </a:lnSpc>
              <a:spcBef>
                <a:spcPts val="0"/>
              </a:spcBef>
            </a:pPr>
            <a:r>
              <a:rPr lang="en-US">
                <a:solidFill>
                  <a:prstClr val="black"/>
                </a:solidFill>
              </a:rPr>
              <a:t>Yêu cầu truy xuất đĩa bị ảnh hưởng bởi các phương pháp phân phối đĩa cho file:</a:t>
            </a:r>
          </a:p>
          <a:p>
            <a:pPr marL="800100">
              <a:lnSpc>
                <a:spcPct val="150000"/>
              </a:lnSpc>
              <a:spcBef>
                <a:spcPts val="0"/>
              </a:spcBef>
              <a:buFont typeface="Wingdings" pitchFamily="2" charset="2"/>
              <a:buChar char="ü"/>
            </a:pPr>
            <a:r>
              <a:rPr lang="en-US">
                <a:solidFill>
                  <a:prstClr val="black"/>
                </a:solidFill>
              </a:rPr>
              <a:t>Phân phối liên tục: đưa ra các yêu cầu truy xuất lân cận nhau.</a:t>
            </a:r>
          </a:p>
          <a:p>
            <a:pPr marL="800100">
              <a:lnSpc>
                <a:spcPct val="150000"/>
              </a:lnSpc>
              <a:spcBef>
                <a:spcPts val="0"/>
              </a:spcBef>
              <a:buFont typeface="Wingdings" pitchFamily="2" charset="2"/>
              <a:buChar char="ü"/>
            </a:pPr>
            <a:r>
              <a:rPr lang="en-US">
                <a:solidFill>
                  <a:prstClr val="black"/>
                </a:solidFill>
              </a:rPr>
              <a:t>Phân phối liên kết/ chỉ mục: có thể gồm các khối phân bố rộng rãi trên đĩa.</a:t>
            </a:r>
          </a:p>
        </p:txBody>
      </p:sp>
      <p:sp>
        <p:nvSpPr>
          <p:cNvPr id="2" name="Slide Number Placeholder 1"/>
          <p:cNvSpPr>
            <a:spLocks noGrp="1"/>
          </p:cNvSpPr>
          <p:nvPr>
            <p:ph type="sldNum" sz="quarter" idx="12"/>
          </p:nvPr>
        </p:nvSpPr>
        <p:spPr/>
        <p:txBody>
          <a:bodyPr/>
          <a:lstStyle/>
          <a:p>
            <a:fld id="{6654560D-949A-4FF0-83BB-4886580DA1ED}" type="slidenum">
              <a:rPr lang="en-US" smtClean="0">
                <a:solidFill>
                  <a:prstClr val="black">
                    <a:tint val="75000"/>
                  </a:prstClr>
                </a:solidFill>
              </a:rPr>
              <a:pPr/>
              <a:t>275</a:t>
            </a:fld>
            <a:endParaRPr lang="en-US">
              <a:solidFill>
                <a:prstClr val="black">
                  <a:tint val="75000"/>
                </a:prstClr>
              </a:solidFill>
            </a:endParaRPr>
          </a:p>
        </p:txBody>
      </p:sp>
    </p:spTree>
    <p:extLst>
      <p:ext uri="{BB962C8B-B14F-4D97-AF65-F5344CB8AC3E}">
        <p14:creationId xmlns:p14="http://schemas.microsoft.com/office/powerpoint/2010/main" val="395489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7E041B2-813A-42B4-921E-7F119052E2FB}" type="slidenum">
              <a:rPr lang="en-US" altLang="en-US"/>
              <a:pPr/>
              <a:t>28</a:t>
            </a:fld>
            <a:endParaRPr lang="en-US" altLang="en-US"/>
          </a:p>
        </p:txBody>
      </p:sp>
      <p:sp>
        <p:nvSpPr>
          <p:cNvPr id="21506" name="Rectangle 2"/>
          <p:cNvSpPr>
            <a:spLocks noGrp="1" noChangeArrowheads="1"/>
          </p:cNvSpPr>
          <p:nvPr>
            <p:ph type="title"/>
          </p:nvPr>
        </p:nvSpPr>
        <p:spPr>
          <a:xfrm>
            <a:off x="838200" y="340257"/>
            <a:ext cx="7467600" cy="936317"/>
          </a:xfrm>
        </p:spPr>
        <p:txBody>
          <a:bodyPr>
            <a:normAutofit/>
          </a:bodyPr>
          <a:lstStyle/>
          <a:p>
            <a:r>
              <a:rPr lang="en-US" sz="2000"/>
              <a:t>NHIỆM VỤ CỦA THÀNH PHẦN QUẢN LÝ BỘ NHỚ CHÍNH</a:t>
            </a:r>
          </a:p>
        </p:txBody>
      </p:sp>
      <p:sp>
        <p:nvSpPr>
          <p:cNvPr id="21507" name="Rectangle 3"/>
          <p:cNvSpPr>
            <a:spLocks noGrp="1" noChangeArrowheads="1"/>
          </p:cNvSpPr>
          <p:nvPr>
            <p:ph type="body" idx="1"/>
          </p:nvPr>
        </p:nvSpPr>
        <p:spPr>
          <a:xfrm>
            <a:off x="457200" y="1295400"/>
            <a:ext cx="8229600" cy="5181600"/>
          </a:xfrm>
        </p:spPr>
        <p:txBody>
          <a:bodyPr/>
          <a:lstStyle/>
          <a:p>
            <a:r>
              <a:rPr lang="en-US"/>
              <a:t>Vai trò của HĐH trong việc quản lý bộ nhớ chính:</a:t>
            </a:r>
          </a:p>
          <a:p>
            <a:pPr lvl="1" algn="just"/>
            <a:r>
              <a:rPr lang="en-US"/>
              <a:t>Lưu giữ thông tin về các vị trí trong bộ nhớ đã được sử dụng và ai sử dụng. Ghi nhận trạng thái bộ nhớ chính.</a:t>
            </a:r>
          </a:p>
          <a:p>
            <a:pPr lvl="1" algn="just"/>
            <a:r>
              <a:rPr lang="en-US"/>
              <a:t>Quyết định tiến trình nào được nạp vào bộ nhớ chính, khi bộ nhớ có thể được dùng.</a:t>
            </a:r>
          </a:p>
          <a:p>
            <a:pPr lvl="1" algn="just"/>
            <a:r>
              <a:rPr lang="en-US"/>
              <a:t>Cấp phát, thu hồi vùng nhớ khi cần thiết.</a:t>
            </a:r>
          </a:p>
          <a:p>
            <a:pPr lvl="1" algn="just"/>
            <a:r>
              <a:rPr lang="en-US"/>
              <a:t>Bảo vệ bộ nhớ.</a:t>
            </a:r>
          </a:p>
        </p:txBody>
      </p:sp>
    </p:spTree>
    <p:extLst>
      <p:ext uri="{BB962C8B-B14F-4D97-AF65-F5344CB8AC3E}">
        <p14:creationId xmlns:p14="http://schemas.microsoft.com/office/powerpoint/2010/main" val="3917137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blinds(horizontal)">
                                      <p:cBhvr>
                                        <p:cTn id="7" dur="500"/>
                                        <p:tgtEl>
                                          <p:spTgt spid="21507">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animEffect transition="in" filter="blinds(horizontal)">
                                      <p:cBhvr>
                                        <p:cTn id="11" dur="500"/>
                                        <p:tgtEl>
                                          <p:spTgt spid="21507">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animEffect transition="in" filter="blinds(horizontal)">
                                      <p:cBhvr>
                                        <p:cTn id="15" dur="500"/>
                                        <p:tgtEl>
                                          <p:spTgt spid="21507">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1507">
                                            <p:txEl>
                                              <p:pRg st="3" end="3"/>
                                            </p:txEl>
                                          </p:spTgt>
                                        </p:tgtEl>
                                        <p:attrNameLst>
                                          <p:attrName>style.visibility</p:attrName>
                                        </p:attrNameLst>
                                      </p:cBhvr>
                                      <p:to>
                                        <p:strVal val="visible"/>
                                      </p:to>
                                    </p:set>
                                    <p:animEffect transition="in" filter="blinds(horizontal)">
                                      <p:cBhvr>
                                        <p:cTn id="19" dur="500"/>
                                        <p:tgtEl>
                                          <p:spTgt spid="21507">
                                            <p:txEl>
                                              <p:pRg st="3" end="3"/>
                                            </p:txEl>
                                          </p:spTgt>
                                        </p:tgtEl>
                                      </p:cBhvr>
                                    </p:animEffect>
                                  </p:childTnLst>
                                </p:cTn>
                              </p:par>
                            </p:childTnLst>
                          </p:cTn>
                        </p:par>
                        <p:par>
                          <p:cTn id="20" fill="hold" nodeType="with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21507">
                                            <p:txEl>
                                              <p:pRg st="4" end="4"/>
                                            </p:txEl>
                                          </p:spTgt>
                                        </p:tgtEl>
                                        <p:attrNameLst>
                                          <p:attrName>style.visibility</p:attrName>
                                        </p:attrNameLst>
                                      </p:cBhvr>
                                      <p:to>
                                        <p:strVal val="visible"/>
                                      </p:to>
                                    </p:set>
                                    <p:animEffect transition="in" filter="blinds(horizontal)">
                                      <p:cBhvr>
                                        <p:cTn id="23" dur="500"/>
                                        <p:tgtEl>
                                          <p:spTgt spid="2150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21507">
                                            <p:txEl>
                                              <p:pRg st="0" end="0"/>
                                            </p:txEl>
                                          </p:spTgt>
                                        </p:tgtEl>
                                      </p:cBhvr>
                                    </p:animEffect>
                                    <p:set>
                                      <p:cBhvr>
                                        <p:cTn id="28" dur="1" fill="hold">
                                          <p:stCondLst>
                                            <p:cond delay="499"/>
                                          </p:stCondLst>
                                        </p:cTn>
                                        <p:tgtEl>
                                          <p:spTgt spid="21507">
                                            <p:txEl>
                                              <p:pRg st="0" end="0"/>
                                            </p:txEl>
                                          </p:spTgt>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507">
                                            <p:txEl>
                                              <p:pRg st="1" end="1"/>
                                            </p:txEl>
                                          </p:spTgt>
                                        </p:tgtEl>
                                      </p:cBhvr>
                                    </p:animEffect>
                                    <p:set>
                                      <p:cBhvr>
                                        <p:cTn id="31" dur="1" fill="hold">
                                          <p:stCondLst>
                                            <p:cond delay="499"/>
                                          </p:stCondLst>
                                        </p:cTn>
                                        <p:tgtEl>
                                          <p:spTgt spid="21507">
                                            <p:txEl>
                                              <p:pRg st="1" end="1"/>
                                            </p:txEl>
                                          </p:spTgt>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1507">
                                            <p:txEl>
                                              <p:pRg st="2" end="2"/>
                                            </p:txEl>
                                          </p:spTgt>
                                        </p:tgtEl>
                                      </p:cBhvr>
                                    </p:animEffect>
                                    <p:set>
                                      <p:cBhvr>
                                        <p:cTn id="34" dur="1" fill="hold">
                                          <p:stCondLst>
                                            <p:cond delay="499"/>
                                          </p:stCondLst>
                                        </p:cTn>
                                        <p:tgtEl>
                                          <p:spTgt spid="21507">
                                            <p:txEl>
                                              <p:pRg st="2" end="2"/>
                                            </p:txEl>
                                          </p:spTgt>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1507">
                                            <p:txEl>
                                              <p:pRg st="3" end="3"/>
                                            </p:txEl>
                                          </p:spTgt>
                                        </p:tgtEl>
                                      </p:cBhvr>
                                    </p:animEffect>
                                    <p:set>
                                      <p:cBhvr>
                                        <p:cTn id="37" dur="1" fill="hold">
                                          <p:stCondLst>
                                            <p:cond delay="499"/>
                                          </p:stCondLst>
                                        </p:cTn>
                                        <p:tgtEl>
                                          <p:spTgt spid="21507">
                                            <p:txEl>
                                              <p:pRg st="3" end="3"/>
                                            </p:txEl>
                                          </p:spTgt>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1507">
                                            <p:txEl>
                                              <p:pRg st="4" end="4"/>
                                            </p:txEl>
                                          </p:spTgt>
                                        </p:tgtEl>
                                      </p:cBhvr>
                                    </p:animEffect>
                                    <p:set>
                                      <p:cBhvr>
                                        <p:cTn id="40" dur="1" fill="hold">
                                          <p:stCondLst>
                                            <p:cond delay="499"/>
                                          </p:stCondLst>
                                        </p:cTn>
                                        <p:tgtEl>
                                          <p:spTgt spid="21507">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C50BC1E-56D4-4E4F-99D9-454EF69C51BC}" type="slidenum">
              <a:rPr lang="en-US" altLang="en-US"/>
              <a:pPr/>
              <a:t>29</a:t>
            </a:fld>
            <a:endParaRPr lang="en-US" altLang="en-US"/>
          </a:p>
        </p:txBody>
      </p:sp>
      <p:sp>
        <p:nvSpPr>
          <p:cNvPr id="22530" name="Rectangle 2"/>
          <p:cNvSpPr>
            <a:spLocks noGrp="1" noChangeArrowheads="1"/>
          </p:cNvSpPr>
          <p:nvPr>
            <p:ph type="title"/>
          </p:nvPr>
        </p:nvSpPr>
        <p:spPr>
          <a:xfrm>
            <a:off x="800100" y="209550"/>
            <a:ext cx="7543800" cy="533401"/>
          </a:xfrm>
        </p:spPr>
        <p:txBody>
          <a:bodyPr>
            <a:normAutofit/>
          </a:bodyPr>
          <a:lstStyle/>
          <a:p>
            <a:r>
              <a:rPr lang="en-US" sz="2000"/>
              <a:t>NHIỆM VỤ CỦA THÀNH PHẦN QUẢN LÝ XUẤT/ NHẬP</a:t>
            </a:r>
          </a:p>
        </p:txBody>
      </p:sp>
      <p:sp>
        <p:nvSpPr>
          <p:cNvPr id="22531" name="Rectangle 3"/>
          <p:cNvSpPr>
            <a:spLocks noGrp="1" noChangeArrowheads="1"/>
          </p:cNvSpPr>
          <p:nvPr>
            <p:ph type="body" idx="1"/>
          </p:nvPr>
        </p:nvSpPr>
        <p:spPr/>
        <p:txBody>
          <a:bodyPr/>
          <a:lstStyle/>
          <a:p>
            <a:r>
              <a:rPr lang="en-US"/>
              <a:t>Mục đích: che dấu những đặc thù của các thiết bị phần cứng đối với người sử dụng, làm cho người sử dụng dễ thao tác hơn.</a:t>
            </a:r>
          </a:p>
          <a:p>
            <a:r>
              <a:rPr lang="en-US"/>
              <a:t>Một hệ thống nhập/xuất bao gồm:</a:t>
            </a:r>
          </a:p>
          <a:p>
            <a:pPr lvl="1"/>
            <a:r>
              <a:rPr lang="en-US"/>
              <a:t>Hệ thống buffer caching.</a:t>
            </a:r>
          </a:p>
          <a:p>
            <a:pPr lvl="1"/>
            <a:r>
              <a:rPr lang="en-US"/>
              <a:t> Bộ giao diện điều khiển thiết bị chung. </a:t>
            </a:r>
          </a:p>
          <a:p>
            <a:pPr lvl="1"/>
            <a:r>
              <a:rPr lang="en-US"/>
              <a:t> Bộ điều khiển cho các thiết bị đặc thù.</a:t>
            </a:r>
          </a:p>
          <a:p>
            <a:endParaRPr lang="en-US"/>
          </a:p>
        </p:txBody>
      </p:sp>
    </p:spTree>
    <p:extLst>
      <p:ext uri="{BB962C8B-B14F-4D97-AF65-F5344CB8AC3E}">
        <p14:creationId xmlns:p14="http://schemas.microsoft.com/office/powerpoint/2010/main" val="4016484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7" dur="5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12" dur="500"/>
                                        <p:tgtEl>
                                          <p:spTgt spid="225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17" dur="500"/>
                                        <p:tgtEl>
                                          <p:spTgt spid="22531">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2531">
                                            <p:txEl>
                                              <p:pRg st="2" end="2"/>
                                            </p:txEl>
                                          </p:spTgt>
                                        </p:tgtEl>
                                        <p:attrNameLst>
                                          <p:attrName>style.visibility</p:attrName>
                                        </p:attrNameLst>
                                      </p:cBhvr>
                                      <p:to>
                                        <p:strVal val="visible"/>
                                      </p:to>
                                    </p:set>
                                    <p:animEffect transition="in" filter="blinds(horizontal)">
                                      <p:cBhvr>
                                        <p:cTn id="20" dur="500"/>
                                        <p:tgtEl>
                                          <p:spTgt spid="22531">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2531">
                                            <p:txEl>
                                              <p:pRg st="3" end="3"/>
                                            </p:txEl>
                                          </p:spTgt>
                                        </p:tgtEl>
                                        <p:attrNameLst>
                                          <p:attrName>style.visibility</p:attrName>
                                        </p:attrNameLst>
                                      </p:cBhvr>
                                      <p:to>
                                        <p:strVal val="visible"/>
                                      </p:to>
                                    </p:set>
                                    <p:animEffect transition="in" filter="blinds(horizontal)">
                                      <p:cBhvr>
                                        <p:cTn id="23" dur="500"/>
                                        <p:tgtEl>
                                          <p:spTgt spid="22531">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2531">
                                            <p:txEl>
                                              <p:pRg st="4" end="4"/>
                                            </p:txEl>
                                          </p:spTgt>
                                        </p:tgtEl>
                                        <p:attrNameLst>
                                          <p:attrName>style.visibility</p:attrName>
                                        </p:attrNameLst>
                                      </p:cBhvr>
                                      <p:to>
                                        <p:strVal val="visible"/>
                                      </p:to>
                                    </p:set>
                                    <p:animEffect transition="in" filter="blinds(horizontal)">
                                      <p:cBhvr>
                                        <p:cTn id="26" dur="500"/>
                                        <p:tgtEl>
                                          <p:spTgt spid="22531">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2531">
                                            <p:txEl>
                                              <p:pRg st="0" end="0"/>
                                            </p:txEl>
                                          </p:spTgt>
                                        </p:tgtEl>
                                      </p:cBhvr>
                                    </p:animEffect>
                                    <p:set>
                                      <p:cBhvr>
                                        <p:cTn id="31" dur="1" fill="hold">
                                          <p:stCondLst>
                                            <p:cond delay="499"/>
                                          </p:stCondLst>
                                        </p:cTn>
                                        <p:tgtEl>
                                          <p:spTgt spid="22531">
                                            <p:txEl>
                                              <p:pRg st="0" end="0"/>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22531">
                                            <p:txEl>
                                              <p:pRg st="1" end="1"/>
                                            </p:txEl>
                                          </p:spTgt>
                                        </p:tgtEl>
                                      </p:cBhvr>
                                    </p:animEffect>
                                    <p:set>
                                      <p:cBhvr>
                                        <p:cTn id="36" dur="1" fill="hold">
                                          <p:stCondLst>
                                            <p:cond delay="499"/>
                                          </p:stCondLst>
                                        </p:cTn>
                                        <p:tgtEl>
                                          <p:spTgt spid="22531">
                                            <p:txEl>
                                              <p:pRg st="1" end="1"/>
                                            </p:txEl>
                                          </p:spTgt>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22531">
                                            <p:txEl>
                                              <p:pRg st="2" end="2"/>
                                            </p:txEl>
                                          </p:spTgt>
                                        </p:tgtEl>
                                      </p:cBhvr>
                                    </p:animEffect>
                                    <p:set>
                                      <p:cBhvr>
                                        <p:cTn id="39" dur="1" fill="hold">
                                          <p:stCondLst>
                                            <p:cond delay="499"/>
                                          </p:stCondLst>
                                        </p:cTn>
                                        <p:tgtEl>
                                          <p:spTgt spid="22531">
                                            <p:txEl>
                                              <p:pRg st="2" end="2"/>
                                            </p:txEl>
                                          </p:spTgt>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22531">
                                            <p:txEl>
                                              <p:pRg st="3" end="3"/>
                                            </p:txEl>
                                          </p:spTgt>
                                        </p:tgtEl>
                                      </p:cBhvr>
                                    </p:animEffect>
                                    <p:set>
                                      <p:cBhvr>
                                        <p:cTn id="42" dur="1" fill="hold">
                                          <p:stCondLst>
                                            <p:cond delay="499"/>
                                          </p:stCondLst>
                                        </p:cTn>
                                        <p:tgtEl>
                                          <p:spTgt spid="22531">
                                            <p:txEl>
                                              <p:pRg st="3" end="3"/>
                                            </p:txEl>
                                          </p:spTgt>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2531">
                                            <p:txEl>
                                              <p:pRg st="4" end="4"/>
                                            </p:txEl>
                                          </p:spTgt>
                                        </p:tgtEl>
                                      </p:cBhvr>
                                    </p:animEffect>
                                    <p:set>
                                      <p:cBhvr>
                                        <p:cTn id="45" dur="1" fill="hold">
                                          <p:stCondLst>
                                            <p:cond delay="499"/>
                                          </p:stCondLst>
                                        </p:cTn>
                                        <p:tgtEl>
                                          <p:spTgt spid="22531">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36525"/>
            <a:ext cx="8229600" cy="609600"/>
          </a:xfrm>
        </p:spPr>
        <p:txBody>
          <a:bodyPr>
            <a:normAutofit/>
          </a:bodyPr>
          <a:lstStyle/>
          <a:p>
            <a:pPr marL="0" indent="0">
              <a:buNone/>
            </a:pPr>
            <a:r>
              <a:rPr lang="en-US" sz="2800" b="1" dirty="0"/>
              <a:t>NỘI DUNG</a:t>
            </a:r>
          </a:p>
        </p:txBody>
      </p:sp>
      <p:sp>
        <p:nvSpPr>
          <p:cNvPr id="4" name="Chỗ dành sẵn cho Nội dung 2"/>
          <p:cNvSpPr txBox="1">
            <a:spLocks/>
          </p:cNvSpPr>
          <p:nvPr/>
        </p:nvSpPr>
        <p:spPr>
          <a:xfrm>
            <a:off x="457200" y="1143000"/>
            <a:ext cx="8534400" cy="502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sz="2800"/>
              <a:t>Chương 1. TỔNG QUAN VỀ HỆ ĐIỀU HÀNH</a:t>
            </a:r>
          </a:p>
          <a:p>
            <a:pPr marL="0" indent="0">
              <a:lnSpc>
                <a:spcPct val="150000"/>
              </a:lnSpc>
              <a:spcBef>
                <a:spcPts val="0"/>
              </a:spcBef>
              <a:buNone/>
            </a:pPr>
            <a:r>
              <a:rPr lang="en-US" sz="2800"/>
              <a:t>Chương 2. QUẢN LÝ TIẾN TRÌNH</a:t>
            </a:r>
          </a:p>
          <a:p>
            <a:pPr marL="0" indent="0">
              <a:lnSpc>
                <a:spcPct val="150000"/>
              </a:lnSpc>
              <a:spcBef>
                <a:spcPts val="0"/>
              </a:spcBef>
              <a:buNone/>
            </a:pPr>
            <a:r>
              <a:rPr lang="en-US" sz="2800"/>
              <a:t>Chương 3. TẮC NGHẼN VÀ XỬ LÝ TẮC NGHẼN</a:t>
            </a:r>
          </a:p>
          <a:p>
            <a:pPr marL="0" indent="0">
              <a:lnSpc>
                <a:spcPct val="150000"/>
              </a:lnSpc>
              <a:spcBef>
                <a:spcPts val="0"/>
              </a:spcBef>
              <a:buNone/>
            </a:pPr>
            <a:r>
              <a:rPr lang="en-US" sz="2800"/>
              <a:t>Chương 4. QUẢN LÝ BỘ NHỚ</a:t>
            </a:r>
          </a:p>
          <a:p>
            <a:pPr marL="0" indent="0">
              <a:lnSpc>
                <a:spcPct val="150000"/>
              </a:lnSpc>
              <a:spcBef>
                <a:spcPts val="0"/>
              </a:spcBef>
              <a:buNone/>
            </a:pPr>
            <a:r>
              <a:rPr lang="en-US" sz="2800"/>
              <a:t>Chương 5. QUẢN LÝ TẬP TIN</a:t>
            </a:r>
          </a:p>
          <a:p>
            <a:pPr marL="0" indent="0">
              <a:lnSpc>
                <a:spcPct val="150000"/>
              </a:lnSpc>
              <a:spcBef>
                <a:spcPts val="0"/>
              </a:spcBef>
              <a:buNone/>
            </a:pPr>
            <a:r>
              <a:rPr lang="en-US" sz="2800">
                <a:solidFill>
                  <a:srgbClr val="FF3300"/>
                </a:solidFill>
              </a:rPr>
              <a:t>Chương 6. BẢO VỆ VÀ AN NINH</a:t>
            </a:r>
          </a:p>
          <a:p>
            <a:pPr marL="0" indent="0">
              <a:lnSpc>
                <a:spcPct val="150000"/>
              </a:lnSpc>
              <a:buNone/>
            </a:pPr>
            <a:endParaRPr lang="en-US"/>
          </a:p>
          <a:p>
            <a:pPr marL="0" indent="0">
              <a:lnSpc>
                <a:spcPct val="150000"/>
              </a:lnSpc>
              <a:buNone/>
            </a:pPr>
            <a:endParaRPr lang="en-US"/>
          </a:p>
          <a:p>
            <a:pPr marL="0" indent="0">
              <a:lnSpc>
                <a:spcPct val="150000"/>
              </a:lnSpc>
              <a:buNone/>
            </a:pPr>
            <a:endParaRPr lang="en-US"/>
          </a:p>
        </p:txBody>
      </p:sp>
      <p:sp>
        <p:nvSpPr>
          <p:cNvPr id="5" name="Slide Number Placeholder 4"/>
          <p:cNvSpPr>
            <a:spLocks noGrp="1"/>
          </p:cNvSpPr>
          <p:nvPr>
            <p:ph type="sldNum" sz="quarter" idx="12"/>
          </p:nvPr>
        </p:nvSpPr>
        <p:spPr/>
        <p:txBody>
          <a:bodyPr/>
          <a:lstStyle/>
          <a:p>
            <a:fld id="{6654560D-949A-4FF0-83BB-4886580DA1ED}" type="slidenum">
              <a:rPr lang="en-US" smtClean="0"/>
              <a:pPr/>
              <a:t>3</a:t>
            </a:fld>
            <a:endParaRPr lang="en-US"/>
          </a:p>
        </p:txBody>
      </p:sp>
    </p:spTree>
    <p:extLst>
      <p:ext uri="{BB962C8B-B14F-4D97-AF65-F5344CB8AC3E}">
        <p14:creationId xmlns:p14="http://schemas.microsoft.com/office/powerpoint/2010/main" val="750125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E210E9D-EEE1-4DF8-90DE-AD453349608C}" type="slidenum">
              <a:rPr lang="en-US" altLang="en-US"/>
              <a:pPr/>
              <a:t>30</a:t>
            </a:fld>
            <a:endParaRPr lang="en-US" altLang="en-US"/>
          </a:p>
        </p:txBody>
      </p:sp>
      <p:sp>
        <p:nvSpPr>
          <p:cNvPr id="23554" name="Rectangle 2"/>
          <p:cNvSpPr>
            <a:spLocks noGrp="1" noChangeArrowheads="1"/>
          </p:cNvSpPr>
          <p:nvPr>
            <p:ph type="title"/>
          </p:nvPr>
        </p:nvSpPr>
        <p:spPr>
          <a:xfrm>
            <a:off x="228600" y="152400"/>
            <a:ext cx="7924800" cy="579438"/>
          </a:xfrm>
        </p:spPr>
        <p:txBody>
          <a:bodyPr>
            <a:normAutofit/>
          </a:bodyPr>
          <a:lstStyle/>
          <a:p>
            <a:r>
              <a:rPr lang="en-US"/>
              <a:t>NHIỆM VỤ CỦA THÀNH PHẦN - QL BỘ NHỚ PHỤ</a:t>
            </a:r>
          </a:p>
        </p:txBody>
      </p:sp>
      <p:sp>
        <p:nvSpPr>
          <p:cNvPr id="23555" name="Rectangle 3"/>
          <p:cNvSpPr>
            <a:spLocks noGrp="1" noChangeArrowheads="1"/>
          </p:cNvSpPr>
          <p:nvPr>
            <p:ph type="body" idx="1"/>
          </p:nvPr>
        </p:nvSpPr>
        <p:spPr>
          <a:xfrm>
            <a:off x="228600" y="1073150"/>
            <a:ext cx="8686800" cy="4830763"/>
          </a:xfrm>
        </p:spPr>
        <p:txBody>
          <a:bodyPr/>
          <a:lstStyle/>
          <a:p>
            <a:r>
              <a:rPr lang="en-US"/>
              <a:t>Quản lý không gian trống trên đĩa.</a:t>
            </a:r>
          </a:p>
          <a:p>
            <a:r>
              <a:rPr lang="en-US"/>
              <a:t>Định vị lưu trữ thông tin trên đĩa.</a:t>
            </a:r>
          </a:p>
          <a:p>
            <a:r>
              <a:rPr lang="en-US"/>
              <a:t>Lập lịch cho vấn đề ghi/đọc thông tin trên đĩa của đầu từ.</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788944"/>
            <a:ext cx="5363841" cy="366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807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7" dur="500"/>
                                        <p:tgtEl>
                                          <p:spTgt spid="23555">
                                            <p:txEl>
                                              <p:pRg st="0" end="0"/>
                                            </p:txEl>
                                          </p:spTgt>
                                        </p:tgtEl>
                                      </p:cBhvr>
                                    </p:animEffect>
                                  </p:childTnLst>
                                </p:cTn>
                              </p:par>
                            </p:childTnLst>
                          </p:cTn>
                        </p:par>
                        <p:par>
                          <p:cTn id="8" fill="hold" nodeType="with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animEffect transition="in" filter="blinds(horizontal)">
                                      <p:cBhvr>
                                        <p:cTn id="11" dur="500"/>
                                        <p:tgtEl>
                                          <p:spTgt spid="23555">
                                            <p:txEl>
                                              <p:pRg st="1" end="1"/>
                                            </p:txEl>
                                          </p:spTgt>
                                        </p:tgtEl>
                                      </p:cBhvr>
                                    </p:animEffect>
                                  </p:childTnLst>
                                </p:cTn>
                              </p:par>
                            </p:childTnLst>
                          </p:cTn>
                        </p:par>
                        <p:par>
                          <p:cTn id="12" fill="hold" nodeType="with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animEffect transition="in" filter="blinds(horizontal)">
                                      <p:cBhvr>
                                        <p:cTn id="15" dur="500"/>
                                        <p:tgtEl>
                                          <p:spTgt spid="2355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70"/>
                                        </p:tgtEl>
                                        <p:attrNameLst>
                                          <p:attrName>style.visibility</p:attrName>
                                        </p:attrNameLst>
                                      </p:cBhvr>
                                      <p:to>
                                        <p:strVal val="visible"/>
                                      </p:to>
                                    </p:set>
                                    <p:animEffect transition="in" filter="fade">
                                      <p:cBhvr>
                                        <p:cTn id="20"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91FDD2-DBD5-4E18-A62D-F2EE5CFE1020}" type="slidenum">
              <a:rPr lang="en-US" altLang="en-US"/>
              <a:pPr/>
              <a:t>31</a:t>
            </a:fld>
            <a:endParaRPr lang="en-US" altLang="en-US"/>
          </a:p>
        </p:txBody>
      </p:sp>
      <p:sp>
        <p:nvSpPr>
          <p:cNvPr id="24578" name="Rectangle 2"/>
          <p:cNvSpPr>
            <a:spLocks noGrp="1" noChangeArrowheads="1"/>
          </p:cNvSpPr>
          <p:nvPr>
            <p:ph type="title"/>
          </p:nvPr>
        </p:nvSpPr>
        <p:spPr>
          <a:xfrm>
            <a:off x="304800" y="152399"/>
            <a:ext cx="7467600" cy="936317"/>
          </a:xfrm>
        </p:spPr>
        <p:txBody>
          <a:bodyPr>
            <a:normAutofit fontScale="90000"/>
          </a:bodyPr>
          <a:lstStyle/>
          <a:p>
            <a:r>
              <a:rPr lang="en-US" sz="3000"/>
              <a:t>NHIỆM VỤ CỦA THÀNH PHẦN - QL TẬP TIN</a:t>
            </a:r>
          </a:p>
        </p:txBody>
      </p:sp>
      <p:sp>
        <p:nvSpPr>
          <p:cNvPr id="24579" name="Rectangle 3"/>
          <p:cNvSpPr>
            <a:spLocks noGrp="1" noChangeArrowheads="1"/>
          </p:cNvSpPr>
          <p:nvPr>
            <p:ph type="body" idx="1"/>
          </p:nvPr>
        </p:nvSpPr>
        <p:spPr>
          <a:xfrm>
            <a:off x="304800" y="1143000"/>
            <a:ext cx="8686800" cy="5181600"/>
          </a:xfrm>
        </p:spPr>
        <p:txBody>
          <a:bodyPr/>
          <a:lstStyle/>
          <a:p>
            <a:r>
              <a:rPr lang="en-US"/>
              <a:t>Máy tính có thể lưu trữ thông tin trên nhiều loại thiết bị lưu trữ khác nhau.</a:t>
            </a:r>
          </a:p>
          <a:p>
            <a:r>
              <a:rPr lang="en-US"/>
              <a:t>File (tập tin) là đơn vị lưu trữ cơ bản nhất.</a:t>
            </a:r>
          </a:p>
          <a:p>
            <a:r>
              <a:rPr lang="en-US"/>
              <a:t>Nhiệm vụ của quản lý file:</a:t>
            </a:r>
          </a:p>
          <a:p>
            <a:pPr marL="548640" lvl="1" indent="-365760"/>
            <a:r>
              <a:rPr lang="en-US"/>
              <a:t>Tạo/xóa tập tin, thư mục.</a:t>
            </a:r>
          </a:p>
          <a:p>
            <a:pPr marL="548640" lvl="1" indent="-365760"/>
            <a:r>
              <a:rPr lang="en-US"/>
              <a:t>Hỗ trợ các thao tác trên file/thư mục.</a:t>
            </a:r>
          </a:p>
          <a:p>
            <a:pPr marL="548640" lvl="1" indent="-365760"/>
            <a:r>
              <a:rPr lang="en-US"/>
              <a:t>Cung cấp các thao tác xử lý và bảo vệ tập tin, thư mục.</a:t>
            </a:r>
          </a:p>
          <a:p>
            <a:pPr marL="548640" lvl="1" indent="-365760"/>
            <a:r>
              <a:rPr lang="en-US"/>
              <a:t>Bảo vệ tập tin khi có truy xuất đồng thời.</a:t>
            </a:r>
          </a:p>
          <a:p>
            <a:pPr marL="548640" lvl="1" indent="-365760"/>
            <a:r>
              <a:rPr lang="en-US"/>
              <a:t>Tạo cơ chế truy xuất tập tin thông qua tên tập tin,…</a:t>
            </a:r>
          </a:p>
        </p:txBody>
      </p:sp>
    </p:spTree>
    <p:extLst>
      <p:ext uri="{BB962C8B-B14F-4D97-AF65-F5344CB8AC3E}">
        <p14:creationId xmlns:p14="http://schemas.microsoft.com/office/powerpoint/2010/main" val="1755912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1" dur="500"/>
                                        <p:tgtEl>
                                          <p:spTgt spid="24579">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5" dur="500"/>
                                        <p:tgtEl>
                                          <p:spTgt spid="24579">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19" dur="500"/>
                                        <p:tgtEl>
                                          <p:spTgt spid="24579">
                                            <p:txEl>
                                              <p:pRg st="3" end="3"/>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3" dur="500"/>
                                        <p:tgtEl>
                                          <p:spTgt spid="24579">
                                            <p:txEl>
                                              <p:pRg st="4" end="4"/>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27" dur="500"/>
                                        <p:tgtEl>
                                          <p:spTgt spid="24579">
                                            <p:txEl>
                                              <p:pRg st="5" end="5"/>
                                            </p:txEl>
                                          </p:spTgt>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animEffect transition="in" filter="blinds(horizontal)">
                                      <p:cBhvr>
                                        <p:cTn id="31" dur="500"/>
                                        <p:tgtEl>
                                          <p:spTgt spid="24579">
                                            <p:txEl>
                                              <p:pRg st="6" end="6"/>
                                            </p:txEl>
                                          </p:spTgt>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4579">
                                            <p:txEl>
                                              <p:pRg st="7" end="7"/>
                                            </p:txEl>
                                          </p:spTgt>
                                        </p:tgtEl>
                                        <p:attrNameLst>
                                          <p:attrName>style.visibility</p:attrName>
                                        </p:attrNameLst>
                                      </p:cBhvr>
                                      <p:to>
                                        <p:strVal val="visible"/>
                                      </p:to>
                                    </p:set>
                                    <p:animEffect transition="in" filter="blinds(horizontal)">
                                      <p:cBhvr>
                                        <p:cTn id="35"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07B8FDE-A5AE-498A-8B57-C1C2AFA10C58}" type="slidenum">
              <a:rPr lang="en-US" altLang="en-US"/>
              <a:pPr/>
              <a:t>32</a:t>
            </a:fld>
            <a:endParaRPr lang="en-US" altLang="en-US"/>
          </a:p>
        </p:txBody>
      </p:sp>
      <p:sp>
        <p:nvSpPr>
          <p:cNvPr id="25602" name="Rectangle 2"/>
          <p:cNvSpPr>
            <a:spLocks noGrp="1" noChangeArrowheads="1"/>
          </p:cNvSpPr>
          <p:nvPr>
            <p:ph type="title"/>
          </p:nvPr>
        </p:nvSpPr>
        <p:spPr>
          <a:xfrm>
            <a:off x="609600" y="208706"/>
            <a:ext cx="7696200" cy="762000"/>
          </a:xfrm>
        </p:spPr>
        <p:txBody>
          <a:bodyPr>
            <a:normAutofit/>
          </a:bodyPr>
          <a:lstStyle/>
          <a:p>
            <a:r>
              <a:rPr lang="en-US"/>
              <a:t>NHIỆM VỤ CỦA THÀNH PHẦN THÔNG DỊCH LỆNH</a:t>
            </a:r>
          </a:p>
        </p:txBody>
      </p:sp>
      <p:sp>
        <p:nvSpPr>
          <p:cNvPr id="25603" name="Rectangle 3"/>
          <p:cNvSpPr>
            <a:spLocks noGrp="1" noChangeArrowheads="1"/>
          </p:cNvSpPr>
          <p:nvPr>
            <p:ph type="body" idx="1"/>
          </p:nvPr>
        </p:nvSpPr>
        <p:spPr>
          <a:xfrm>
            <a:off x="48987" y="1265237"/>
            <a:ext cx="9067800" cy="3611563"/>
          </a:xfrm>
        </p:spPr>
        <p:txBody>
          <a:bodyPr/>
          <a:lstStyle/>
          <a:p>
            <a:r>
              <a:rPr lang="en-US"/>
              <a:t>Là một trong những chương trình hệ thống quan trọng nhất của HĐH, là giao diện giữa user và HĐH.</a:t>
            </a:r>
          </a:p>
          <a:p>
            <a:r>
              <a:rPr lang="en-US"/>
              <a:t>Giao diện người dùng có thể là dòng lệnh (DOS, UNIX) hay thân thiện hơn nhờ dùng giao diện đồ họa (Windows).</a:t>
            </a:r>
          </a:p>
          <a:p>
            <a:r>
              <a:rPr lang="en-US"/>
              <a:t>Một số HĐH thành phần này nằm trong nhân của nó, một số HĐH khác thiết kế dưới dạng 1 chương trình đặc biệt.</a:t>
            </a:r>
          </a:p>
        </p:txBody>
      </p:sp>
    </p:spTree>
    <p:extLst>
      <p:ext uri="{BB962C8B-B14F-4D97-AF65-F5344CB8AC3E}">
        <p14:creationId xmlns:p14="http://schemas.microsoft.com/office/powerpoint/2010/main" val="2214684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1" dur="500"/>
                                        <p:tgtEl>
                                          <p:spTgt spid="25603">
                                            <p:txEl>
                                              <p:pRg st="1" end="1"/>
                                            </p:txEl>
                                          </p:spTgt>
                                        </p:tgtEl>
                                      </p:cBhvr>
                                    </p:animEffect>
                                  </p:childTnLst>
                                </p:cTn>
                              </p:par>
                            </p:childTnLst>
                          </p:cTn>
                        </p:par>
                        <p:par>
                          <p:cTn id="12" fill="hold" nodeType="with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5" dur="500"/>
                                        <p:tgtEl>
                                          <p:spTgt spid="256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50305B9-FD4D-4568-B0F9-0B5CD021A442}" type="slidenum">
              <a:rPr lang="en-US" altLang="en-US"/>
              <a:pPr/>
              <a:t>33</a:t>
            </a:fld>
            <a:endParaRPr lang="en-US" altLang="en-US"/>
          </a:p>
        </p:txBody>
      </p:sp>
      <p:sp>
        <p:nvSpPr>
          <p:cNvPr id="26626" name="Rectangle 2"/>
          <p:cNvSpPr>
            <a:spLocks noGrp="1" noChangeArrowheads="1"/>
          </p:cNvSpPr>
          <p:nvPr>
            <p:ph type="title"/>
          </p:nvPr>
        </p:nvSpPr>
        <p:spPr>
          <a:xfrm>
            <a:off x="700268" y="192027"/>
            <a:ext cx="8229600" cy="762000"/>
          </a:xfrm>
        </p:spPr>
        <p:txBody>
          <a:bodyPr>
            <a:noAutofit/>
          </a:bodyPr>
          <a:lstStyle/>
          <a:p>
            <a:r>
              <a:rPr lang="en-US"/>
              <a:t>NHIỆM VỤ CỦA THÀNH PHẦN BẢO VỆ HỆ THỐNG</a:t>
            </a:r>
          </a:p>
        </p:txBody>
      </p:sp>
      <p:sp>
        <p:nvSpPr>
          <p:cNvPr id="26627" name="Rectangle 3"/>
          <p:cNvSpPr>
            <a:spLocks noGrp="1" noChangeArrowheads="1"/>
          </p:cNvSpPr>
          <p:nvPr>
            <p:ph type="body" idx="1"/>
          </p:nvPr>
        </p:nvSpPr>
        <p:spPr>
          <a:xfrm>
            <a:off x="228600" y="1295400"/>
            <a:ext cx="8686800" cy="4830763"/>
          </a:xfrm>
        </p:spPr>
        <p:txBody>
          <a:bodyPr/>
          <a:lstStyle/>
          <a:p>
            <a:r>
              <a:rPr lang="en-US"/>
              <a:t>Hệ thống nhiều người dùng đồng thời =&gt; các tiến trình phải được bảo vệ khi các tiến trình khác hoạt động.</a:t>
            </a:r>
          </a:p>
          <a:p>
            <a:r>
              <a:rPr lang="en-US"/>
              <a:t>Kiểm soát quá trình truy xuất của chương trình, tiến trình, hoặc người sử dụng với tài nguyên của hệ thống. </a:t>
            </a:r>
          </a:p>
          <a:p>
            <a:r>
              <a:rPr lang="en-US"/>
              <a:t>Cơ chế bảo vệ đòi hỏi:</a:t>
            </a:r>
          </a:p>
          <a:p>
            <a:pPr lvl="1"/>
            <a:r>
              <a:rPr lang="en-US"/>
              <a:t>Phân biệt giữa sử dụng hợp pháp và không hợp pháp.</a:t>
            </a:r>
          </a:p>
          <a:p>
            <a:pPr lvl="1"/>
            <a:r>
              <a:rPr lang="en-US"/>
              <a:t>Xác lập các kiểm soát được áp đặt.</a:t>
            </a:r>
          </a:p>
          <a:p>
            <a:pPr lvl="1"/>
            <a:r>
              <a:rPr lang="en-US"/>
              <a:t>Cung cấp phương thức tuân thủ.</a:t>
            </a:r>
          </a:p>
        </p:txBody>
      </p:sp>
    </p:spTree>
    <p:extLst>
      <p:ext uri="{BB962C8B-B14F-4D97-AF65-F5344CB8AC3E}">
        <p14:creationId xmlns:p14="http://schemas.microsoft.com/office/powerpoint/2010/main" val="29238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linds(horizontal)">
                                      <p:cBhvr>
                                        <p:cTn id="7" dur="500"/>
                                        <p:tgtEl>
                                          <p:spTgt spid="26627">
                                            <p:txEl>
                                              <p:pRg st="1" end="1"/>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animEffect transition="in" filter="blinds(horizontal)">
                                      <p:cBhvr>
                                        <p:cTn id="11" dur="500"/>
                                        <p:tgtEl>
                                          <p:spTgt spid="26627">
                                            <p:txEl>
                                              <p:pRg st="2" end="2"/>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6627">
                                            <p:txEl>
                                              <p:pRg st="3" end="3"/>
                                            </p:txEl>
                                          </p:spTgt>
                                        </p:tgtEl>
                                        <p:attrNameLst>
                                          <p:attrName>style.visibility</p:attrName>
                                        </p:attrNameLst>
                                      </p:cBhvr>
                                      <p:to>
                                        <p:strVal val="visible"/>
                                      </p:to>
                                    </p:set>
                                    <p:animEffect transition="in" filter="blinds(horizontal)">
                                      <p:cBhvr>
                                        <p:cTn id="15" dur="500"/>
                                        <p:tgtEl>
                                          <p:spTgt spid="26627">
                                            <p:txEl>
                                              <p:pRg st="3" end="3"/>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26627">
                                            <p:txEl>
                                              <p:pRg st="4" end="4"/>
                                            </p:txEl>
                                          </p:spTgt>
                                        </p:tgtEl>
                                        <p:attrNameLst>
                                          <p:attrName>style.visibility</p:attrName>
                                        </p:attrNameLst>
                                      </p:cBhvr>
                                      <p:to>
                                        <p:strVal val="visible"/>
                                      </p:to>
                                    </p:set>
                                    <p:animEffect transition="in" filter="blinds(horizontal)">
                                      <p:cBhvr>
                                        <p:cTn id="19" dur="500"/>
                                        <p:tgtEl>
                                          <p:spTgt spid="26627">
                                            <p:txEl>
                                              <p:pRg st="4" end="4"/>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26627">
                                            <p:txEl>
                                              <p:pRg st="5" end="5"/>
                                            </p:txEl>
                                          </p:spTgt>
                                        </p:tgtEl>
                                        <p:attrNameLst>
                                          <p:attrName>style.visibility</p:attrName>
                                        </p:attrNameLst>
                                      </p:cBhvr>
                                      <p:to>
                                        <p:strVal val="visible"/>
                                      </p:to>
                                    </p:set>
                                    <p:animEffect transition="in" filter="blinds(horizontal)">
                                      <p:cBhvr>
                                        <p:cTn id="23" dur="500"/>
                                        <p:tgtEl>
                                          <p:spTgt spid="26627">
                                            <p:txEl>
                                              <p:pRg st="5" end="5"/>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6627">
                                            <p:txEl>
                                              <p:pRg st="0" end="0"/>
                                            </p:txEl>
                                          </p:spTgt>
                                        </p:tgtEl>
                                        <p:attrNameLst>
                                          <p:attrName>style.visibility</p:attrName>
                                        </p:attrNameLst>
                                      </p:cBhvr>
                                      <p:to>
                                        <p:strVal val="visible"/>
                                      </p:to>
                                    </p:set>
                                    <p:animEffect transition="in" filter="blinds(horizontal)">
                                      <p:cBhvr>
                                        <p:cTn id="27" dur="500"/>
                                        <p:tgtEl>
                                          <p:spTgt spid="26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AAFC6CF-FB27-4E67-964C-C95CE8A24DD6}" type="slidenum">
              <a:rPr lang="en-US" smtClean="0"/>
              <a:pPr eaLnBrk="1" hangingPunct="1"/>
              <a:t>34</a:t>
            </a:fld>
            <a:endParaRPr lang="en-US"/>
          </a:p>
        </p:txBody>
      </p:sp>
      <p:sp>
        <p:nvSpPr>
          <p:cNvPr id="12293" name="Rectangle 3"/>
          <p:cNvSpPr>
            <a:spLocks noGrp="1" noChangeArrowheads="1"/>
          </p:cNvSpPr>
          <p:nvPr>
            <p:ph type="body" idx="1"/>
          </p:nvPr>
        </p:nvSpPr>
        <p:spPr>
          <a:xfrm>
            <a:off x="381000" y="1219200"/>
            <a:ext cx="8534400" cy="4419600"/>
          </a:xfrm>
        </p:spPr>
        <p:txBody>
          <a:bodyPr>
            <a:noAutofit/>
          </a:bodyPr>
          <a:lstStyle/>
          <a:p>
            <a:pPr algn="just" eaLnBrk="1" hangingPunct="1">
              <a:lnSpc>
                <a:spcPct val="140000"/>
              </a:lnSpc>
              <a:spcBef>
                <a:spcPct val="30000"/>
              </a:spcBef>
            </a:pPr>
            <a:r>
              <a:rPr lang="en-US"/>
              <a:t>Một hệ thống phân tán cung cấp cho người sử dụng sự truy nhập tới các tài nguyên hệ thống khác nhau.</a:t>
            </a:r>
          </a:p>
          <a:p>
            <a:pPr algn="just" eaLnBrk="1" hangingPunct="1">
              <a:lnSpc>
                <a:spcPct val="140000"/>
              </a:lnSpc>
              <a:spcBef>
                <a:spcPct val="30000"/>
              </a:spcBef>
            </a:pPr>
            <a:r>
              <a:rPr lang="en-US"/>
              <a:t>Sự truy nhập tới các tài nguyên chia sẻ cho phép:</a:t>
            </a:r>
          </a:p>
          <a:p>
            <a:pPr lvl="1" algn="just" eaLnBrk="1" hangingPunct="1">
              <a:lnSpc>
                <a:spcPct val="140000"/>
              </a:lnSpc>
              <a:spcBef>
                <a:spcPct val="30000"/>
              </a:spcBef>
            </a:pPr>
            <a:r>
              <a:rPr lang="en-US"/>
              <a:t>Tăng tốc độ tính toán.</a:t>
            </a:r>
          </a:p>
          <a:p>
            <a:pPr lvl="1" algn="just" eaLnBrk="1" hangingPunct="1">
              <a:lnSpc>
                <a:spcPct val="140000"/>
              </a:lnSpc>
              <a:spcBef>
                <a:spcPct val="30000"/>
              </a:spcBef>
            </a:pPr>
            <a:r>
              <a:rPr lang="en-US"/>
              <a:t>Tăng tính khả dụng của dữ liệu.</a:t>
            </a:r>
          </a:p>
          <a:p>
            <a:pPr lvl="1" algn="just" eaLnBrk="1" hangingPunct="1">
              <a:lnSpc>
                <a:spcPct val="140000"/>
              </a:lnSpc>
              <a:spcBef>
                <a:spcPct val="30000"/>
              </a:spcBef>
            </a:pPr>
            <a:r>
              <a:rPr lang="en-US"/>
              <a:t>Nâng cao độ tin cậy.</a:t>
            </a:r>
          </a:p>
        </p:txBody>
      </p:sp>
      <p:sp>
        <p:nvSpPr>
          <p:cNvPr id="12294" name="Rectangle 5"/>
          <p:cNvSpPr>
            <a:spLocks noGrp="1" noChangeArrowheads="1"/>
          </p:cNvSpPr>
          <p:nvPr>
            <p:ph type="title"/>
          </p:nvPr>
        </p:nvSpPr>
        <p:spPr>
          <a:xfrm>
            <a:off x="685800" y="177800"/>
            <a:ext cx="7772400" cy="738188"/>
          </a:xfrm>
          <a:noFill/>
        </p:spPr>
        <p:txBody>
          <a:bodyPr>
            <a:normAutofit/>
          </a:bodyPr>
          <a:lstStyle/>
          <a:p>
            <a:pPr eaLnBrk="1" hangingPunct="1"/>
            <a:r>
              <a:rPr lang="en-US" sz="2800"/>
              <a:t>HOẠT ĐỘNG MẠNG</a:t>
            </a:r>
          </a:p>
        </p:txBody>
      </p:sp>
    </p:spTree>
    <p:extLst>
      <p:ext uri="{BB962C8B-B14F-4D97-AF65-F5344CB8AC3E}">
        <p14:creationId xmlns:p14="http://schemas.microsoft.com/office/powerpoint/2010/main" val="2461301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B5E555CF-F041-4271-8D45-46AD1314E530}" type="slidenum">
              <a:rPr lang="en-US"/>
              <a:pPr>
                <a:defRPr/>
              </a:pPr>
              <a:t>35</a:t>
            </a:fld>
            <a:endParaRPr lang="en-US"/>
          </a:p>
        </p:txBody>
      </p:sp>
      <p:sp>
        <p:nvSpPr>
          <p:cNvPr id="6149" name="Rectangle 3"/>
          <p:cNvSpPr>
            <a:spLocks noGrp="1" noChangeArrowheads="1"/>
          </p:cNvSpPr>
          <p:nvPr>
            <p:ph type="body" idx="1"/>
          </p:nvPr>
        </p:nvSpPr>
        <p:spPr>
          <a:xfrm>
            <a:off x="76200" y="1143000"/>
            <a:ext cx="8915400" cy="5562600"/>
          </a:xfrm>
        </p:spPr>
        <p:txBody>
          <a:bodyPr>
            <a:noAutofit/>
          </a:bodyPr>
          <a:lstStyle/>
          <a:p>
            <a:pPr algn="just">
              <a:lnSpc>
                <a:spcPct val="110000"/>
              </a:lnSpc>
              <a:spcBef>
                <a:spcPts val="0"/>
              </a:spcBef>
            </a:pPr>
            <a:endParaRPr lang="en-US" sz="2400">
              <a:latin typeface="Arial" pitchFamily="34" charset="0"/>
              <a:cs typeface="Arial" pitchFamily="34" charset="0"/>
            </a:endParaRPr>
          </a:p>
          <a:p>
            <a:pPr algn="just" eaLnBrk="1" hangingPunct="1">
              <a:lnSpc>
                <a:spcPct val="130000"/>
              </a:lnSpc>
              <a:spcBef>
                <a:spcPts val="0"/>
              </a:spcBef>
            </a:pPr>
            <a:endParaRPr lang="en-US" sz="2600">
              <a:latin typeface="Arial" pitchFamily="34" charset="0"/>
              <a:cs typeface="Arial" pitchFamily="34" charset="0"/>
            </a:endParaRPr>
          </a:p>
        </p:txBody>
      </p:sp>
      <p:sp>
        <p:nvSpPr>
          <p:cNvPr id="8" name="Content Placeholder 2"/>
          <p:cNvSpPr txBox="1">
            <a:spLocks/>
          </p:cNvSpPr>
          <p:nvPr/>
        </p:nvSpPr>
        <p:spPr>
          <a:xfrm>
            <a:off x="457200" y="161568"/>
            <a:ext cx="82296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1.4.2 CÁC DỊCH VỤ CỦA HỆ ĐIỀU HÀNH</a:t>
            </a:r>
          </a:p>
        </p:txBody>
      </p:sp>
      <p:sp>
        <p:nvSpPr>
          <p:cNvPr id="3" name="Rectangle 2"/>
          <p:cNvSpPr/>
          <p:nvPr/>
        </p:nvSpPr>
        <p:spPr>
          <a:xfrm>
            <a:off x="609600" y="1011773"/>
            <a:ext cx="7391400" cy="5047536"/>
          </a:xfrm>
          <a:prstGeom prst="rect">
            <a:avLst/>
          </a:prstGeom>
        </p:spPr>
        <p:txBody>
          <a:bodyPr wrap="square">
            <a:spAutoFit/>
          </a:bodyPr>
          <a:lstStyle/>
          <a:p>
            <a:pPr marL="182880" indent="-274320" algn="just">
              <a:lnSpc>
                <a:spcPct val="120000"/>
              </a:lnSpc>
              <a:buFont typeface="Arial" pitchFamily="34" charset="0"/>
              <a:buChar char="•"/>
            </a:pPr>
            <a:r>
              <a:rPr lang="en-US" sz="2800">
                <a:latin typeface="Times New Roman" pitchFamily="18" charset="0"/>
                <a:cs typeface="Times New Roman" pitchFamily="18" charset="0"/>
              </a:rPr>
              <a:t>Các dịch vụ chính:</a:t>
            </a:r>
          </a:p>
          <a:p>
            <a:pPr marL="742950" lvl="1" indent="-285750">
              <a:lnSpc>
                <a:spcPct val="130000"/>
              </a:lnSpc>
              <a:buFont typeface="Arial" pitchFamily="34" charset="0"/>
              <a:buChar char="–"/>
            </a:pPr>
            <a:r>
              <a:rPr lang="en-US" sz="2800">
                <a:latin typeface="Times New Roman" pitchFamily="18" charset="0"/>
                <a:cs typeface="Times New Roman" pitchFamily="18" charset="0"/>
              </a:rPr>
              <a:t>Thi hành chương trình.</a:t>
            </a:r>
          </a:p>
          <a:p>
            <a:pPr marL="742950" lvl="1" indent="-285750">
              <a:lnSpc>
                <a:spcPct val="130000"/>
              </a:lnSpc>
              <a:buFont typeface="Arial" pitchFamily="34" charset="0"/>
              <a:buChar char="–"/>
            </a:pPr>
            <a:r>
              <a:rPr lang="en-US" sz="2800">
                <a:latin typeface="Times New Roman" pitchFamily="18" charset="0"/>
                <a:cs typeface="Times New Roman" pitchFamily="18" charset="0"/>
              </a:rPr>
              <a:t>Thao tác nhập xuất.</a:t>
            </a:r>
          </a:p>
          <a:p>
            <a:pPr marL="742950" lvl="1" indent="-285750">
              <a:lnSpc>
                <a:spcPct val="130000"/>
              </a:lnSpc>
              <a:buFont typeface="Arial" pitchFamily="34" charset="0"/>
              <a:buChar char="–"/>
            </a:pPr>
            <a:r>
              <a:rPr lang="en-US" sz="2800">
                <a:latin typeface="Times New Roman" pitchFamily="18" charset="0"/>
                <a:cs typeface="Times New Roman" pitchFamily="18" charset="0"/>
              </a:rPr>
              <a:t>Thao tác trên hệ thống tập tin.</a:t>
            </a:r>
          </a:p>
          <a:p>
            <a:pPr marL="742950" lvl="1" indent="-285750">
              <a:lnSpc>
                <a:spcPct val="130000"/>
              </a:lnSpc>
              <a:buFont typeface="Arial" pitchFamily="34" charset="0"/>
              <a:buChar char="–"/>
            </a:pPr>
            <a:r>
              <a:rPr lang="en-US" sz="2800">
                <a:latin typeface="Times New Roman" pitchFamily="18" charset="0"/>
                <a:cs typeface="Times New Roman" pitchFamily="18" charset="0"/>
              </a:rPr>
              <a:t>Phát hiện lỗi.</a:t>
            </a:r>
          </a:p>
          <a:p>
            <a:pPr marL="182880" indent="-274320" algn="just">
              <a:lnSpc>
                <a:spcPct val="120000"/>
              </a:lnSpc>
              <a:buFont typeface="Arial" pitchFamily="34" charset="0"/>
              <a:buChar char="•"/>
            </a:pPr>
            <a:r>
              <a:rPr lang="en-US" sz="2800">
                <a:latin typeface="Times New Roman" pitchFamily="18" charset="0"/>
                <a:cs typeface="Times New Roman" pitchFamily="18" charset="0"/>
              </a:rPr>
              <a:t>Dịch vụ phụ trợ:</a:t>
            </a:r>
          </a:p>
          <a:p>
            <a:pPr marL="742950" lvl="1" indent="-285750">
              <a:lnSpc>
                <a:spcPct val="130000"/>
              </a:lnSpc>
              <a:buFont typeface="Arial" pitchFamily="34" charset="0"/>
              <a:buChar char="–"/>
            </a:pPr>
            <a:r>
              <a:rPr lang="en-US" sz="2800">
                <a:latin typeface="Times New Roman" pitchFamily="18" charset="0"/>
                <a:cs typeface="Times New Roman" pitchFamily="18" charset="0"/>
              </a:rPr>
              <a:t>Cung cấp tài nguyên.</a:t>
            </a:r>
          </a:p>
          <a:p>
            <a:pPr marL="742950" lvl="1" indent="-285750">
              <a:lnSpc>
                <a:spcPct val="130000"/>
              </a:lnSpc>
              <a:buFont typeface="Arial" pitchFamily="34" charset="0"/>
              <a:buChar char="–"/>
            </a:pPr>
            <a:r>
              <a:rPr lang="en-US" sz="2800">
                <a:latin typeface="Times New Roman" pitchFamily="18" charset="0"/>
                <a:cs typeface="Times New Roman" pitchFamily="18" charset="0"/>
              </a:rPr>
              <a:t>Thống kê báo cáo.</a:t>
            </a:r>
          </a:p>
          <a:p>
            <a:pPr marL="742950" lvl="1" indent="-285750">
              <a:lnSpc>
                <a:spcPct val="130000"/>
              </a:lnSpc>
              <a:buFont typeface="Arial" pitchFamily="34" charset="0"/>
              <a:buChar char="–"/>
            </a:pPr>
            <a:r>
              <a:rPr lang="en-US" sz="2800">
                <a:latin typeface="Times New Roman" pitchFamily="18" charset="0"/>
                <a:cs typeface="Times New Roman" pitchFamily="18" charset="0"/>
              </a:rPr>
              <a:t>Bảo vệ.</a:t>
            </a:r>
          </a:p>
        </p:txBody>
      </p:sp>
    </p:spTree>
    <p:extLst>
      <p:ext uri="{BB962C8B-B14F-4D97-AF65-F5344CB8AC3E}">
        <p14:creationId xmlns:p14="http://schemas.microsoft.com/office/powerpoint/2010/main" val="30246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534400" cy="1285789"/>
          </a:xfrm>
        </p:spPr>
        <p:txBody>
          <a:bodyPr/>
          <a:lstStyle/>
          <a:p>
            <a:r>
              <a:rPr lang="en-US"/>
              <a:t>Lời gọi hệ thống cung cấp một giao diện giữa tiến trình đang chạy và hệ điều hành.</a:t>
            </a:r>
          </a:p>
        </p:txBody>
      </p:sp>
      <p:sp>
        <p:nvSpPr>
          <p:cNvPr id="4" name="Slide Number Placeholder 3"/>
          <p:cNvSpPr>
            <a:spLocks noGrp="1"/>
          </p:cNvSpPr>
          <p:nvPr>
            <p:ph type="sldNum" sz="quarter" idx="12"/>
          </p:nvPr>
        </p:nvSpPr>
        <p:spPr/>
        <p:txBody>
          <a:bodyPr/>
          <a:lstStyle/>
          <a:p>
            <a:fld id="{6654560D-949A-4FF0-83BB-4886580DA1ED}" type="slidenum">
              <a:rPr lang="en-US" smtClean="0"/>
              <a:pPr/>
              <a:t>36</a:t>
            </a:fld>
            <a:endParaRPr lang="en-US"/>
          </a:p>
        </p:txBody>
      </p:sp>
      <p:sp>
        <p:nvSpPr>
          <p:cNvPr id="5" name="Content Placeholder 2"/>
          <p:cNvSpPr txBox="1">
            <a:spLocks/>
          </p:cNvSpPr>
          <p:nvPr/>
        </p:nvSpPr>
        <p:spPr>
          <a:xfrm>
            <a:off x="685800" y="224137"/>
            <a:ext cx="82296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1.4.3 LỜI GỌI HỆ THỐNG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258" y="2211601"/>
            <a:ext cx="6795483" cy="4200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85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73150"/>
            <a:ext cx="8610600" cy="5251450"/>
          </a:xfrm>
        </p:spPr>
        <p:txBody>
          <a:bodyPr>
            <a:noAutofit/>
          </a:bodyPr>
          <a:lstStyle/>
          <a:p>
            <a:pPr algn="just">
              <a:lnSpc>
                <a:spcPct val="110000"/>
              </a:lnSpc>
            </a:pPr>
            <a:r>
              <a:rPr lang="en-US"/>
              <a:t>Các chương trình hệ thống cung cấp một môi trường thuận tiện cho việc thực hiện và phát triển chương trình. </a:t>
            </a:r>
          </a:p>
          <a:p>
            <a:pPr algn="just">
              <a:lnSpc>
                <a:spcPct val="110000"/>
              </a:lnSpc>
            </a:pPr>
            <a:r>
              <a:rPr lang="vi-VN"/>
              <a:t>Vài trong chúng là các giao diện người dùng đơn giản cho các lời gọi hệ thống</a:t>
            </a:r>
            <a:r>
              <a:rPr lang="en-US"/>
              <a:t>.</a:t>
            </a:r>
          </a:p>
          <a:p>
            <a:pPr algn="just">
              <a:lnSpc>
                <a:spcPct val="110000"/>
              </a:lnSpc>
            </a:pPr>
            <a:r>
              <a:rPr lang="en-US"/>
              <a:t>Chúng có thể được chia thành:</a:t>
            </a:r>
          </a:p>
          <a:p>
            <a:pPr lvl="1" algn="just">
              <a:lnSpc>
                <a:spcPct val="110000"/>
              </a:lnSpc>
            </a:pPr>
            <a:r>
              <a:rPr lang="en-US"/>
              <a:t>Quản lý tập tin (chương trình tạo, xóa, copy, đổi tên...).</a:t>
            </a:r>
          </a:p>
          <a:p>
            <a:pPr lvl="1" algn="just">
              <a:lnSpc>
                <a:spcPct val="110000"/>
              </a:lnSpc>
            </a:pPr>
            <a:r>
              <a:rPr lang="en-US"/>
              <a:t>Thông tin trạng thái (Ngày, giờ, dung lượng bộ nhớ...).</a:t>
            </a:r>
          </a:p>
          <a:p>
            <a:pPr lvl="1" algn="just">
              <a:lnSpc>
                <a:spcPct val="110000"/>
              </a:lnSpc>
            </a:pPr>
            <a:r>
              <a:rPr lang="en-US"/>
              <a:t>Thay đổi tập tin.</a:t>
            </a:r>
          </a:p>
          <a:p>
            <a:pPr lvl="1" algn="just">
              <a:lnSpc>
                <a:spcPct val="110000"/>
              </a:lnSpc>
            </a:pPr>
            <a:r>
              <a:rPr lang="en-US"/>
              <a:t>Hỗ trợ ngôn ngữ lập trình (trình biên dịch).</a:t>
            </a:r>
          </a:p>
          <a:p>
            <a:pPr lvl="1" algn="just">
              <a:lnSpc>
                <a:spcPct val="110000"/>
              </a:lnSpc>
            </a:pPr>
            <a:r>
              <a:rPr lang="en-US"/>
              <a:t>Nạp và thực hiện chương trình.</a:t>
            </a:r>
          </a:p>
          <a:p>
            <a:pPr lvl="1" algn="just">
              <a:lnSpc>
                <a:spcPct val="110000"/>
              </a:lnSpc>
            </a:pPr>
            <a:r>
              <a:rPr lang="en-US"/>
              <a:t>Giao tiếp (cung cấp cơ chế tạo nối kết ảo để chia sẻ thông tin).</a:t>
            </a:r>
          </a:p>
        </p:txBody>
      </p:sp>
      <p:sp>
        <p:nvSpPr>
          <p:cNvPr id="4" name="Slide Number Placeholder 3"/>
          <p:cNvSpPr>
            <a:spLocks noGrp="1"/>
          </p:cNvSpPr>
          <p:nvPr>
            <p:ph type="sldNum" sz="quarter" idx="12"/>
          </p:nvPr>
        </p:nvSpPr>
        <p:spPr/>
        <p:txBody>
          <a:bodyPr/>
          <a:lstStyle/>
          <a:p>
            <a:fld id="{6654560D-949A-4FF0-83BB-4886580DA1ED}" type="slidenum">
              <a:rPr lang="en-US" smtClean="0"/>
              <a:pPr/>
              <a:t>37</a:t>
            </a:fld>
            <a:endParaRPr lang="en-US"/>
          </a:p>
        </p:txBody>
      </p:sp>
      <p:sp>
        <p:nvSpPr>
          <p:cNvPr id="5" name="Content Placeholder 2"/>
          <p:cNvSpPr txBox="1">
            <a:spLocks/>
          </p:cNvSpPr>
          <p:nvPr/>
        </p:nvSpPr>
        <p:spPr>
          <a:xfrm>
            <a:off x="609600" y="228600"/>
            <a:ext cx="82296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1.4.4 CÁC CHƯƠNG TRÌNH CỦA HỆ THỐNG</a:t>
            </a:r>
          </a:p>
        </p:txBody>
      </p:sp>
    </p:spTree>
    <p:extLst>
      <p:ext uri="{BB962C8B-B14F-4D97-AF65-F5344CB8AC3E}">
        <p14:creationId xmlns:p14="http://schemas.microsoft.com/office/powerpoint/2010/main" val="259791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8AABBF4-3E00-4D53-8B81-385AEAE4B42A}" type="slidenum">
              <a:rPr lang="en-US" altLang="en-US"/>
              <a:pPr/>
              <a:t>38</a:t>
            </a:fld>
            <a:endParaRPr lang="en-US" altLang="en-US"/>
          </a:p>
        </p:txBody>
      </p:sp>
      <p:sp>
        <p:nvSpPr>
          <p:cNvPr id="32771" name="Rectangle 3"/>
          <p:cNvSpPr>
            <a:spLocks noGrp="1" noChangeArrowheads="1"/>
          </p:cNvSpPr>
          <p:nvPr>
            <p:ph type="body" idx="1"/>
          </p:nvPr>
        </p:nvSpPr>
        <p:spPr>
          <a:xfrm>
            <a:off x="228600" y="1219200"/>
            <a:ext cx="8610600" cy="4906963"/>
          </a:xfrm>
        </p:spPr>
        <p:txBody>
          <a:bodyPr>
            <a:normAutofit/>
          </a:bodyPr>
          <a:lstStyle/>
          <a:p>
            <a:pPr algn="just">
              <a:lnSpc>
                <a:spcPct val="140000"/>
              </a:lnSpc>
            </a:pPr>
            <a:r>
              <a:rPr lang="en-US"/>
              <a:t>Nguyên tắc xây dựng HĐH:</a:t>
            </a:r>
          </a:p>
          <a:p>
            <a:pPr lvl="1" algn="just">
              <a:lnSpc>
                <a:spcPct val="140000"/>
              </a:lnSpc>
            </a:pPr>
            <a:r>
              <a:rPr lang="en-US"/>
              <a:t>Nguyên tắc Modul.</a:t>
            </a:r>
          </a:p>
          <a:p>
            <a:pPr lvl="1" algn="just">
              <a:lnSpc>
                <a:spcPct val="140000"/>
              </a:lnSpc>
            </a:pPr>
            <a:r>
              <a:rPr lang="en-US"/>
              <a:t>Nguyên tắc tương đối trong định vị.</a:t>
            </a:r>
          </a:p>
          <a:p>
            <a:pPr lvl="1" algn="just">
              <a:lnSpc>
                <a:spcPct val="140000"/>
              </a:lnSpc>
            </a:pPr>
            <a:r>
              <a:rPr lang="en-US"/>
              <a:t>Nguyên tắc macroprocessor.</a:t>
            </a:r>
          </a:p>
          <a:p>
            <a:pPr lvl="1" algn="just">
              <a:lnSpc>
                <a:spcPct val="140000"/>
              </a:lnSpc>
            </a:pPr>
            <a:r>
              <a:rPr lang="en-US"/>
              <a:t>Nguyên tắc phủ chức năng.</a:t>
            </a:r>
          </a:p>
          <a:p>
            <a:pPr lvl="1" algn="just">
              <a:lnSpc>
                <a:spcPct val="140000"/>
              </a:lnSpc>
            </a:pPr>
            <a:r>
              <a:rPr lang="en-US"/>
              <a:t>Nguyên tắc giá trị chuẩn.</a:t>
            </a:r>
          </a:p>
          <a:p>
            <a:pPr lvl="1" algn="just">
              <a:lnSpc>
                <a:spcPct val="140000"/>
              </a:lnSpc>
            </a:pPr>
            <a:r>
              <a:rPr lang="en-US"/>
              <a:t>Nguyên tắc bảo vệ nhiều mức.</a:t>
            </a:r>
          </a:p>
          <a:p>
            <a:pPr lvl="1" algn="just">
              <a:lnSpc>
                <a:spcPct val="140000"/>
              </a:lnSpc>
            </a:pPr>
            <a:endParaRPr lang="en-US"/>
          </a:p>
        </p:txBody>
      </p:sp>
      <p:sp>
        <p:nvSpPr>
          <p:cNvPr id="6" name="Content Placeholder 2"/>
          <p:cNvSpPr txBox="1">
            <a:spLocks/>
          </p:cNvSpPr>
          <p:nvPr/>
        </p:nvSpPr>
        <p:spPr>
          <a:xfrm>
            <a:off x="762000" y="245269"/>
            <a:ext cx="82296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1.4.5 THIẾT KẾ VÀ THI CÔNG HỆ THỐNG </a:t>
            </a:r>
          </a:p>
        </p:txBody>
      </p:sp>
    </p:spTree>
    <p:extLst>
      <p:ext uri="{BB962C8B-B14F-4D97-AF65-F5344CB8AC3E}">
        <p14:creationId xmlns:p14="http://schemas.microsoft.com/office/powerpoint/2010/main" val="9929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CE56-E3E3-43B0-8B58-B0041E2A8FB8}"/>
              </a:ext>
            </a:extLst>
          </p:cNvPr>
          <p:cNvSpPr>
            <a:spLocks noGrp="1"/>
          </p:cNvSpPr>
          <p:nvPr>
            <p:ph type="title"/>
          </p:nvPr>
        </p:nvSpPr>
        <p:spPr/>
        <p:txBody>
          <a:bodyPr/>
          <a:lstStyle/>
          <a:p>
            <a:r>
              <a:rPr lang="en-US" sz="2800"/>
              <a:t>1.5 BẢO VỆ VÀ AN TOÀN HỆ THỐNG</a:t>
            </a:r>
          </a:p>
        </p:txBody>
      </p:sp>
      <p:sp>
        <p:nvSpPr>
          <p:cNvPr id="3" name="Content Placeholder 2"/>
          <p:cNvSpPr>
            <a:spLocks noGrp="1"/>
          </p:cNvSpPr>
          <p:nvPr>
            <p:ph idx="1"/>
          </p:nvPr>
        </p:nvSpPr>
        <p:spPr/>
        <p:txBody>
          <a:bodyPr>
            <a:normAutofit/>
          </a:bodyPr>
          <a:lstStyle/>
          <a:p>
            <a:pPr marL="0" indent="0">
              <a:buNone/>
            </a:pPr>
            <a:r>
              <a:rPr lang="en-US" sz="2800" b="1"/>
              <a:t>1.5.1 Mục tiêu bảo vệ hệ thống</a:t>
            </a:r>
          </a:p>
          <a:p>
            <a:pPr marL="0" indent="0">
              <a:buNone/>
            </a:pPr>
            <a:r>
              <a:rPr lang="en-US" sz="2800" b="1"/>
              <a:t>1.5.2. Miền bảo vệ</a:t>
            </a:r>
          </a:p>
          <a:p>
            <a:pPr marL="0" indent="0">
              <a:buNone/>
            </a:pPr>
            <a:endParaRPr lang="en-US" sz="2800" b="1"/>
          </a:p>
        </p:txBody>
      </p:sp>
      <p:sp>
        <p:nvSpPr>
          <p:cNvPr id="4" name="Slide Number Placeholder 3"/>
          <p:cNvSpPr>
            <a:spLocks noGrp="1"/>
          </p:cNvSpPr>
          <p:nvPr>
            <p:ph type="sldNum" sz="quarter" idx="4294967295"/>
          </p:nvPr>
        </p:nvSpPr>
        <p:spPr>
          <a:xfrm>
            <a:off x="0" y="6245225"/>
            <a:ext cx="2133600" cy="476250"/>
          </a:xfrm>
        </p:spPr>
        <p:txBody>
          <a:bodyPr/>
          <a:lstStyle/>
          <a:p>
            <a:fld id="{6654560D-949A-4FF0-83BB-4886580DA1ED}" type="slidenum">
              <a:rPr lang="en-US" smtClean="0"/>
              <a:pPr/>
              <a:t>39</a:t>
            </a:fld>
            <a:endParaRPr lang="en-US"/>
          </a:p>
        </p:txBody>
      </p:sp>
    </p:spTree>
    <p:extLst>
      <p:ext uri="{BB962C8B-B14F-4D97-AF65-F5344CB8AC3E}">
        <p14:creationId xmlns:p14="http://schemas.microsoft.com/office/powerpoint/2010/main" val="7376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6525"/>
            <a:ext cx="8229600" cy="609600"/>
          </a:xfrm>
        </p:spPr>
        <p:txBody>
          <a:bodyPr>
            <a:normAutofit/>
          </a:bodyPr>
          <a:lstStyle/>
          <a:p>
            <a:pPr marL="0" indent="0">
              <a:buNone/>
            </a:pPr>
            <a:r>
              <a:rPr lang="en-US" sz="2800" b="1"/>
              <a:t>TÀI LIỆU</a:t>
            </a:r>
          </a:p>
        </p:txBody>
      </p:sp>
      <p:sp>
        <p:nvSpPr>
          <p:cNvPr id="4" name="Chỗ dành sẵn cho Nội dung 2"/>
          <p:cNvSpPr txBox="1">
            <a:spLocks/>
          </p:cNvSpPr>
          <p:nvPr/>
        </p:nvSpPr>
        <p:spPr>
          <a:xfrm>
            <a:off x="594852" y="1218049"/>
            <a:ext cx="7939548" cy="16628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1. </a:t>
            </a:r>
            <a:r>
              <a:rPr lang="nl-NL">
                <a:solidFill>
                  <a:srgbClr val="FF3300"/>
                </a:solidFill>
              </a:rPr>
              <a:t>Abraham Silberschartz, Peter Ber Galvin, Greg Gagne, OPERATING SYSTEM CONCEPTS, 9th edition, John </a:t>
            </a:r>
            <a:r>
              <a:rPr lang="en-US">
                <a:solidFill>
                  <a:srgbClr val="FF3300"/>
                </a:solidFill>
              </a:rPr>
              <a:t>Wiley &amp; Sons, Inc 2005</a:t>
            </a:r>
            <a:endParaRPr lang="en-US"/>
          </a:p>
          <a:p>
            <a:pPr marL="0" indent="0">
              <a:buNone/>
            </a:pPr>
            <a:r>
              <a:rPr lang="en-US"/>
              <a:t>2. </a:t>
            </a:r>
            <a:r>
              <a:rPr lang="nl-NL"/>
              <a:t>T.S. Tanenbaum. Modern Operating Systems, Prentice-Hall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185" y="3352800"/>
            <a:ext cx="3505200" cy="3505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262" y="3491626"/>
            <a:ext cx="3956538" cy="3290174"/>
          </a:xfrm>
          <a:prstGeom prst="rect">
            <a:avLst/>
          </a:prstGeom>
        </p:spPr>
      </p:pic>
      <p:sp>
        <p:nvSpPr>
          <p:cNvPr id="8" name="Slide Number Placeholder 7"/>
          <p:cNvSpPr>
            <a:spLocks noGrp="1"/>
          </p:cNvSpPr>
          <p:nvPr>
            <p:ph type="sldNum" sz="quarter" idx="12"/>
          </p:nvPr>
        </p:nvSpPr>
        <p:spPr/>
        <p:txBody>
          <a:bodyPr/>
          <a:lstStyle/>
          <a:p>
            <a:fld id="{6654560D-949A-4FF0-83BB-4886580DA1ED}" type="slidenum">
              <a:rPr lang="en-US" smtClean="0"/>
              <a:pPr/>
              <a:t>4</a:t>
            </a:fld>
            <a:endParaRPr lang="en-US"/>
          </a:p>
        </p:txBody>
      </p:sp>
    </p:spTree>
    <p:extLst>
      <p:ext uri="{BB962C8B-B14F-4D97-AF65-F5344CB8AC3E}">
        <p14:creationId xmlns:p14="http://schemas.microsoft.com/office/powerpoint/2010/main" val="3597006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0"/>
            <a:ext cx="8839200" cy="4830763"/>
          </a:xfrm>
        </p:spPr>
        <p:txBody>
          <a:bodyPr/>
          <a:lstStyle/>
          <a:p>
            <a:pPr>
              <a:buFont typeface="Wingdings" pitchFamily="2" charset="2"/>
              <a:buChar char="Ø"/>
            </a:pPr>
            <a:r>
              <a:rPr lang="en-US" b="1" i="1"/>
              <a:t>Bảo vệ chống lỗi của tiến trình</a:t>
            </a:r>
            <a:r>
              <a:rPr lang="en-US"/>
              <a:t>: </a:t>
            </a:r>
            <a:r>
              <a:rPr lang="vi-VN"/>
              <a:t>khi có nhiều tiến trình cùng hoạt động, lỗi của một tiến</a:t>
            </a:r>
            <a:r>
              <a:rPr lang="en-US"/>
              <a:t> </a:t>
            </a:r>
            <a:r>
              <a:rPr lang="vi-VN"/>
              <a:t>trình j phải được ngăn chặn không cho lan truyền trên hệ thống làm ảnh hưởng đến các</a:t>
            </a:r>
            <a:r>
              <a:rPr lang="en-US"/>
              <a:t> </a:t>
            </a:r>
            <a:r>
              <a:rPr lang="vi-VN"/>
              <a:t>tiến trình khác. </a:t>
            </a:r>
            <a:endParaRPr lang="en-US"/>
          </a:p>
          <a:p>
            <a:pPr>
              <a:buFont typeface="Wingdings" pitchFamily="2" charset="2"/>
              <a:buChar char="Ø"/>
            </a:pPr>
            <a:r>
              <a:rPr lang="vi-VN" b="1" i="1"/>
              <a:t>Chống sự truy xuất bất hợp lệ</a:t>
            </a:r>
            <a:r>
              <a:rPr lang="vi-VN"/>
              <a:t>: Bảo đảm các bộ phận tiến trình sử dụng tài nguyên</a:t>
            </a:r>
            <a:r>
              <a:rPr lang="en-US"/>
              <a:t>,</a:t>
            </a:r>
            <a:r>
              <a:rPr lang="vi-VN"/>
              <a:t> theo</a:t>
            </a:r>
            <a:r>
              <a:rPr lang="en-US"/>
              <a:t> </a:t>
            </a:r>
            <a:r>
              <a:rPr lang="vi-VN"/>
              <a:t>một cách thức hợp lệ được qui định cho nó trong việc khai thác các tài nguyên này . </a:t>
            </a:r>
            <a:br>
              <a:rPr lang="vi-VN"/>
            </a:br>
            <a:endParaRPr lang="en-US"/>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40</a:t>
            </a:fld>
            <a:endParaRPr lang="en-US">
              <a:solidFill>
                <a:prstClr val="black">
                  <a:tint val="75000"/>
                </a:prstClr>
              </a:solidFill>
            </a:endParaRPr>
          </a:p>
        </p:txBody>
      </p:sp>
      <p:sp>
        <p:nvSpPr>
          <p:cNvPr id="5" name="TextBox 4"/>
          <p:cNvSpPr txBox="1"/>
          <p:nvPr/>
        </p:nvSpPr>
        <p:spPr>
          <a:xfrm>
            <a:off x="762000" y="222961"/>
            <a:ext cx="8077200" cy="523220"/>
          </a:xfrm>
          <a:prstGeom prst="rect">
            <a:avLst/>
          </a:prstGeom>
          <a:noFill/>
        </p:spPr>
        <p:txBody>
          <a:bodyPr wrap="square" rtlCol="0">
            <a:spAutoFit/>
          </a:bodyPr>
          <a:lstStyle/>
          <a:p>
            <a:r>
              <a:rPr lang="en-US" sz="2800" b="1">
                <a:solidFill>
                  <a:prstClr val="black"/>
                </a:solidFill>
                <a:latin typeface="Times New Roman" pitchFamily="18" charset="0"/>
                <a:cs typeface="Times New Roman" pitchFamily="18" charset="0"/>
              </a:rPr>
              <a:t>1.5.1 MỤC TIÊU BẢO VỆ HỆ THỐNG</a:t>
            </a:r>
          </a:p>
        </p:txBody>
      </p:sp>
    </p:spTree>
    <p:extLst>
      <p:ext uri="{BB962C8B-B14F-4D97-AF65-F5344CB8AC3E}">
        <p14:creationId xmlns:p14="http://schemas.microsoft.com/office/powerpoint/2010/main" val="2183163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0"/>
            <a:ext cx="8915400" cy="5181600"/>
          </a:xfrm>
        </p:spPr>
        <p:txBody>
          <a:bodyPr>
            <a:normAutofit fontScale="85000" lnSpcReduction="10000"/>
          </a:bodyPr>
          <a:lstStyle/>
          <a:p>
            <a:pPr>
              <a:buFont typeface="Wingdings" pitchFamily="2" charset="2"/>
              <a:buChar char="Ø"/>
            </a:pPr>
            <a:r>
              <a:rPr lang="vi-VN" sz="2600"/>
              <a:t>Mỗi tiến trình trong hệ thống đều hoạt động trong một miền bảo vệ (protection domain)</a:t>
            </a:r>
            <a:r>
              <a:rPr lang="en-US" sz="2600"/>
              <a:t> </a:t>
            </a:r>
            <a:r>
              <a:rPr lang="vi-VN" sz="2600"/>
              <a:t>nào đó. </a:t>
            </a:r>
            <a:endParaRPr lang="en-US" sz="2600"/>
          </a:p>
          <a:p>
            <a:pPr>
              <a:buFont typeface="Wingdings" pitchFamily="2" charset="2"/>
              <a:buChar char="Ø"/>
            </a:pPr>
            <a:r>
              <a:rPr lang="vi-VN" sz="2600"/>
              <a:t>Một miền bảo vệ sẽ xác định</a:t>
            </a:r>
            <a:r>
              <a:rPr lang="en-US" sz="2600"/>
              <a:t>:</a:t>
            </a:r>
          </a:p>
          <a:p>
            <a:pPr lvl="1"/>
            <a:r>
              <a:rPr lang="en-US" sz="2600"/>
              <a:t>C</a:t>
            </a:r>
            <a:r>
              <a:rPr lang="vi-VN" sz="2600"/>
              <a:t>ác tài nguyên (đối tượng) có thể sử dụng</a:t>
            </a:r>
            <a:endParaRPr lang="en-US" sz="2600"/>
          </a:p>
          <a:p>
            <a:pPr lvl="1"/>
            <a:r>
              <a:rPr lang="en-US" sz="2600"/>
              <a:t>C</a:t>
            </a:r>
            <a:r>
              <a:rPr lang="vi-VN" sz="2600"/>
              <a:t>ác thao tác hợp lệ thực hiện trên những tài nguyên đó. </a:t>
            </a:r>
            <a:endParaRPr lang="en-US" sz="2600"/>
          </a:p>
          <a:p>
            <a:pPr>
              <a:buFont typeface="Wingdings" pitchFamily="2" charset="2"/>
              <a:buChar char="Ø"/>
            </a:pPr>
            <a:r>
              <a:rPr lang="en-US" sz="2600"/>
              <a:t>Q</a:t>
            </a:r>
            <a:r>
              <a:rPr lang="vi-VN" sz="2600"/>
              <a:t>uyền truy xuất </a:t>
            </a:r>
            <a:r>
              <a:rPr lang="vi-VN" sz="2600" i="1"/>
              <a:t>(access right)</a:t>
            </a:r>
            <a:r>
              <a:rPr lang="en-US" sz="2600" i="1"/>
              <a:t>: </a:t>
            </a:r>
            <a:r>
              <a:rPr lang="vi-VN" sz="2600"/>
              <a:t>khả năng thao tác trên một đối tượng</a:t>
            </a:r>
            <a:r>
              <a:rPr lang="vi-VN" sz="2600" i="1"/>
              <a:t>.</a:t>
            </a:r>
            <a:endParaRPr lang="en-US" sz="2600" i="1"/>
          </a:p>
          <a:p>
            <a:pPr>
              <a:buFont typeface="Wingdings" pitchFamily="2" charset="2"/>
              <a:buChar char="Ø"/>
            </a:pPr>
            <a:r>
              <a:rPr lang="vi-VN" sz="2600"/>
              <a:t>Một </a:t>
            </a:r>
            <a:r>
              <a:rPr lang="vi-VN" sz="2600" i="1"/>
              <a:t>miền bảo vệ </a:t>
            </a:r>
            <a:r>
              <a:rPr lang="vi-VN" sz="2600"/>
              <a:t>là một tập các quyền truy xuất, mỗi quyền truy xuất được định nghĩa</a:t>
            </a:r>
            <a:r>
              <a:rPr lang="en-US" sz="2600"/>
              <a:t> </a:t>
            </a:r>
            <a:r>
              <a:rPr lang="vi-VN" sz="2600"/>
              <a:t>bởi một bộ hai thứ tự </a:t>
            </a:r>
            <a:r>
              <a:rPr lang="vi-VN" sz="2600" i="1"/>
              <a:t>&lt;đối tượng, {quyền thao tác}&gt;</a:t>
            </a:r>
            <a:r>
              <a:rPr lang="vi-VN" i="1"/>
              <a:t>.</a:t>
            </a:r>
            <a:r>
              <a:rPr lang="vi-VN"/>
              <a:t> </a:t>
            </a:r>
            <a:br>
              <a:rPr lang="vi-VN"/>
            </a:br>
            <a:br>
              <a:rPr lang="vi-VN"/>
            </a:br>
            <a:endParaRPr lang="en-US"/>
          </a:p>
          <a:p>
            <a:pPr marL="584200">
              <a:buFont typeface="Wingdings" pitchFamily="2" charset="2"/>
              <a:buChar char="Ø"/>
            </a:pPr>
            <a:endParaRPr lang="en-US"/>
          </a:p>
          <a:p>
            <a:pPr marL="0" indent="0">
              <a:buNone/>
            </a:pPr>
            <a:endParaRPr lang="en-US"/>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41</a:t>
            </a:fld>
            <a:endParaRPr lang="en-US">
              <a:solidFill>
                <a:prstClr val="black">
                  <a:tint val="75000"/>
                </a:prstClr>
              </a:solidFill>
            </a:endParaRPr>
          </a:p>
        </p:txBody>
      </p:sp>
      <p:sp>
        <p:nvSpPr>
          <p:cNvPr id="5" name="TextBox 4"/>
          <p:cNvSpPr txBox="1"/>
          <p:nvPr/>
        </p:nvSpPr>
        <p:spPr>
          <a:xfrm>
            <a:off x="762000" y="228600"/>
            <a:ext cx="7620000" cy="523220"/>
          </a:xfrm>
          <a:prstGeom prst="rect">
            <a:avLst/>
          </a:prstGeom>
          <a:noFill/>
        </p:spPr>
        <p:txBody>
          <a:bodyPr wrap="square" rtlCol="0">
            <a:spAutoFit/>
          </a:bodyPr>
          <a:lstStyle/>
          <a:p>
            <a:r>
              <a:rPr lang="en-US" sz="2800" b="1">
                <a:solidFill>
                  <a:prstClr val="black"/>
                </a:solidFill>
                <a:latin typeface="Times New Roman" pitchFamily="18" charset="0"/>
                <a:cs typeface="Times New Roman" pitchFamily="18" charset="0"/>
              </a:rPr>
              <a:t>1.5.2 MIỀN BẢO VỆ </a:t>
            </a:r>
          </a:p>
        </p:txBody>
      </p:sp>
    </p:spTree>
    <p:extLst>
      <p:ext uri="{BB962C8B-B14F-4D97-AF65-F5344CB8AC3E}">
        <p14:creationId xmlns:p14="http://schemas.microsoft.com/office/powerpoint/2010/main" val="1936572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915400" cy="5486400"/>
          </a:xfrm>
        </p:spPr>
        <p:txBody>
          <a:bodyPr>
            <a:normAutofit/>
          </a:bodyPr>
          <a:lstStyle/>
          <a:p>
            <a:pPr>
              <a:buFont typeface="Wingdings" pitchFamily="2" charset="2"/>
              <a:buChar char="§"/>
            </a:pPr>
            <a:r>
              <a:rPr lang="vi-VN" b="1"/>
              <a:t>Một người sử dụng</a:t>
            </a:r>
            <a:r>
              <a:rPr lang="vi-VN"/>
              <a:t>: </a:t>
            </a:r>
            <a:r>
              <a:rPr lang="en-US"/>
              <a:t>t</a:t>
            </a:r>
            <a:r>
              <a:rPr lang="vi-VN"/>
              <a:t>ập các đối tượng được phép truy xuất phụ</a:t>
            </a:r>
            <a:r>
              <a:rPr lang="en-US"/>
              <a:t> </a:t>
            </a:r>
            <a:r>
              <a:rPr lang="vi-VN"/>
              <a:t>thuộc vào định danh của người sử dụng.</a:t>
            </a:r>
            <a:endParaRPr lang="en-US"/>
          </a:p>
          <a:p>
            <a:pPr>
              <a:buFont typeface="Wingdings" pitchFamily="2" charset="2"/>
              <a:buChar char="§"/>
            </a:pPr>
            <a:r>
              <a:rPr lang="vi-VN" b="1"/>
              <a:t>Một tiến trình</a:t>
            </a:r>
            <a:r>
              <a:rPr lang="vi-VN"/>
              <a:t>: tập các đối tượng được phép truy xuất phụ thuộc</a:t>
            </a:r>
            <a:r>
              <a:rPr lang="en-US"/>
              <a:t> </a:t>
            </a:r>
            <a:r>
              <a:rPr lang="vi-VN"/>
              <a:t>vào định danh của tiến trình</a:t>
            </a:r>
            <a:r>
              <a:rPr lang="en-US"/>
              <a:t>.</a:t>
            </a:r>
            <a:r>
              <a:rPr lang="vi-VN"/>
              <a:t> </a:t>
            </a:r>
            <a:r>
              <a:rPr lang="en-US"/>
              <a:t>M</a:t>
            </a:r>
            <a:r>
              <a:rPr lang="vi-VN"/>
              <a:t>iền bảo vệ được chuyển khi quyền điều khiển được</a:t>
            </a:r>
            <a:r>
              <a:rPr lang="en-US"/>
              <a:t> </a:t>
            </a:r>
            <a:r>
              <a:rPr lang="vi-VN"/>
              <a:t>chuyển sang tiến trình khác.</a:t>
            </a:r>
            <a:endParaRPr lang="en-US"/>
          </a:p>
          <a:p>
            <a:pPr>
              <a:buFont typeface="Wingdings" pitchFamily="2" charset="2"/>
              <a:buChar char="§"/>
            </a:pPr>
            <a:r>
              <a:rPr lang="vi-VN" b="1"/>
              <a:t>Một thủ tục</a:t>
            </a:r>
            <a:r>
              <a:rPr lang="vi-VN"/>
              <a:t>: tập các đối tượng được phép truy xuất là các biến</a:t>
            </a:r>
            <a:r>
              <a:rPr lang="en-US"/>
              <a:t> </a:t>
            </a:r>
            <a:r>
              <a:rPr lang="vi-VN"/>
              <a:t>cục bộ được định nghĩa bên trong thủ tục, miền bảo vệ được chuyển khi thủ tục được</a:t>
            </a:r>
            <a:r>
              <a:rPr lang="en-US"/>
              <a:t> </a:t>
            </a:r>
            <a:r>
              <a:rPr lang="vi-VN"/>
              <a:t>gọi. </a:t>
            </a:r>
            <a:br>
              <a:rPr lang="vi-VN"/>
            </a:br>
            <a:endParaRPr lang="en-US"/>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42</a:t>
            </a:fld>
            <a:endParaRPr lang="en-US">
              <a:solidFill>
                <a:prstClr val="black">
                  <a:tint val="75000"/>
                </a:prstClr>
              </a:solidFill>
            </a:endParaRPr>
          </a:p>
        </p:txBody>
      </p:sp>
      <p:sp>
        <p:nvSpPr>
          <p:cNvPr id="5" name="TextBox 4"/>
          <p:cNvSpPr txBox="1"/>
          <p:nvPr/>
        </p:nvSpPr>
        <p:spPr>
          <a:xfrm>
            <a:off x="609600" y="152400"/>
            <a:ext cx="7620000" cy="584775"/>
          </a:xfrm>
          <a:prstGeom prst="rect">
            <a:avLst/>
          </a:prstGeom>
          <a:noFill/>
        </p:spPr>
        <p:txBody>
          <a:bodyPr wrap="square" rtlCol="0">
            <a:spAutoFit/>
          </a:bodyPr>
          <a:lstStyle/>
          <a:p>
            <a:r>
              <a:rPr lang="vi-VN" sz="3200" b="1">
                <a:solidFill>
                  <a:prstClr val="black"/>
                </a:solidFill>
                <a:latin typeface="Times New Roman"/>
              </a:rPr>
              <a:t>Một miền bảo vệ có thể được xây dựng cho</a:t>
            </a:r>
            <a:endParaRPr lang="en-US" sz="3200">
              <a:solidFill>
                <a:prstClr val="black"/>
              </a:solidFill>
              <a:cs typeface="Times New Roman" pitchFamily="18" charset="0"/>
            </a:endParaRPr>
          </a:p>
        </p:txBody>
      </p:sp>
    </p:spTree>
    <p:extLst>
      <p:ext uri="{BB962C8B-B14F-4D97-AF65-F5344CB8AC3E}">
        <p14:creationId xmlns:p14="http://schemas.microsoft.com/office/powerpoint/2010/main" val="824408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0"/>
            <a:ext cx="8915400" cy="5181600"/>
          </a:xfrm>
        </p:spPr>
        <p:txBody>
          <a:bodyPr>
            <a:noAutofit/>
          </a:bodyPr>
          <a:lstStyle/>
          <a:p>
            <a:pPr>
              <a:buFont typeface="Wingdings" pitchFamily="2" charset="2"/>
              <a:buChar char="Ø"/>
            </a:pPr>
            <a:r>
              <a:rPr lang="vi-VN" sz="2600" b="1"/>
              <a:t>Liên kết tĩnh </a:t>
            </a:r>
            <a:r>
              <a:rPr lang="vi-VN" sz="2600"/>
              <a:t>: </a:t>
            </a:r>
            <a:r>
              <a:rPr lang="en-US" sz="2600"/>
              <a:t>t</a:t>
            </a:r>
            <a:r>
              <a:rPr lang="vi-VN" sz="2600"/>
              <a:t>rong miền bảo vệ</a:t>
            </a:r>
            <a:r>
              <a:rPr lang="en-US" sz="2600"/>
              <a:t>,</a:t>
            </a:r>
            <a:r>
              <a:rPr lang="vi-VN" sz="2600"/>
              <a:t> tiến trình trải qua các giai đoạn xử lý khác nhau,</a:t>
            </a:r>
            <a:r>
              <a:rPr lang="en-US" sz="2600"/>
              <a:t> </a:t>
            </a:r>
            <a:r>
              <a:rPr lang="vi-VN" sz="2600"/>
              <a:t>thao tác trên những tập tài nguyên khác nhau</a:t>
            </a:r>
            <a:r>
              <a:rPr lang="en-US" sz="2600"/>
              <a:t> =&gt; </a:t>
            </a:r>
            <a:r>
              <a:rPr lang="vi-VN" sz="2600"/>
              <a:t>cập nhật</a:t>
            </a:r>
            <a:r>
              <a:rPr lang="en-US" sz="2600"/>
              <a:t> </a:t>
            </a:r>
            <a:r>
              <a:rPr lang="vi-VN" sz="2600"/>
              <a:t>nội dung miền bảo vệ để phản ánh các quyền tối thiểu của tiến trình trong miền</a:t>
            </a:r>
            <a:r>
              <a:rPr lang="en-US" sz="2600"/>
              <a:t> </a:t>
            </a:r>
            <a:r>
              <a:rPr lang="vi-VN" sz="2600"/>
              <a:t>bảo vệ tại một thời</a:t>
            </a:r>
            <a:r>
              <a:rPr lang="en-US" sz="2600"/>
              <a:t> </a:t>
            </a:r>
            <a:r>
              <a:rPr lang="vi-VN" sz="2600"/>
              <a:t>điểm</a:t>
            </a:r>
            <a:r>
              <a:rPr lang="en-US" sz="2600"/>
              <a:t>.</a:t>
            </a:r>
          </a:p>
          <a:p>
            <a:pPr>
              <a:buFont typeface="Wingdings" pitchFamily="2" charset="2"/>
              <a:buChar char="Ø"/>
            </a:pPr>
            <a:r>
              <a:rPr lang="vi-VN" sz="2600" b="1"/>
              <a:t>Liên kết động </a:t>
            </a:r>
            <a:r>
              <a:rPr lang="vi-VN" sz="2600"/>
              <a:t>: cho phép tiến trình chuyển từ miền bảo vệ này sang miền</a:t>
            </a:r>
            <a:r>
              <a:rPr lang="en-US" sz="2600"/>
              <a:t> </a:t>
            </a:r>
            <a:r>
              <a:rPr lang="vi-VN" sz="2600"/>
              <a:t>bảo vệ khác</a:t>
            </a:r>
            <a:r>
              <a:rPr lang="en-US" sz="2600"/>
              <a:t> =&gt;</a:t>
            </a:r>
            <a:r>
              <a:rPr lang="vi-VN" sz="2600"/>
              <a:t> tạo ra các miền bảo vệ mới với</a:t>
            </a:r>
            <a:r>
              <a:rPr lang="en-US" sz="2600"/>
              <a:t> </a:t>
            </a:r>
            <a:r>
              <a:rPr lang="vi-VN" sz="2600"/>
              <a:t>nội dung thay đổi qua từng giai đoạn xử lý của tiến trình, và chuyển tiến trình sang hoạt</a:t>
            </a:r>
            <a:r>
              <a:rPr lang="en-US" sz="2600"/>
              <a:t> </a:t>
            </a:r>
            <a:r>
              <a:rPr lang="vi-VN" sz="2600"/>
              <a:t>động trong miền bảo vệ phù hợp theo từng thời điểm. </a:t>
            </a:r>
            <a:endParaRPr lang="en-US" sz="2600"/>
          </a:p>
          <a:p>
            <a:pPr marL="0" indent="0">
              <a:buNone/>
            </a:pPr>
            <a:endParaRPr lang="en-US" sz="2600"/>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43</a:t>
            </a:fld>
            <a:endParaRPr lang="en-US">
              <a:solidFill>
                <a:prstClr val="black">
                  <a:tint val="75000"/>
                </a:prstClr>
              </a:solidFill>
            </a:endParaRPr>
          </a:p>
        </p:txBody>
      </p:sp>
      <p:sp>
        <p:nvSpPr>
          <p:cNvPr id="5" name="TextBox 4"/>
          <p:cNvSpPr txBox="1"/>
          <p:nvPr/>
        </p:nvSpPr>
        <p:spPr>
          <a:xfrm>
            <a:off x="647700" y="194796"/>
            <a:ext cx="7924800" cy="584775"/>
          </a:xfrm>
          <a:prstGeom prst="rect">
            <a:avLst/>
          </a:prstGeom>
          <a:noFill/>
        </p:spPr>
        <p:txBody>
          <a:bodyPr wrap="square" rtlCol="0">
            <a:spAutoFit/>
          </a:bodyPr>
          <a:lstStyle/>
          <a:p>
            <a:r>
              <a:rPr lang="en-US" sz="3200" b="1" dirty="0" err="1">
                <a:solidFill>
                  <a:prstClr val="black"/>
                </a:solidFill>
                <a:latin typeface="Times New Roman" pitchFamily="18" charset="0"/>
                <a:cs typeface="Times New Roman" pitchFamily="18" charset="0"/>
              </a:rPr>
              <a:t>Mối</a:t>
            </a:r>
            <a:r>
              <a:rPr lang="en-US" sz="3200" b="1" dirty="0">
                <a:solidFill>
                  <a:prstClr val="black"/>
                </a:solidFill>
                <a:latin typeface="Times New Roman" pitchFamily="18" charset="0"/>
                <a:cs typeface="Times New Roman" pitchFamily="18" charset="0"/>
              </a:rPr>
              <a:t> </a:t>
            </a:r>
            <a:r>
              <a:rPr lang="en-US" sz="3200" b="1" dirty="0" err="1">
                <a:solidFill>
                  <a:prstClr val="black"/>
                </a:solidFill>
                <a:latin typeface="Times New Roman" pitchFamily="18" charset="0"/>
                <a:cs typeface="Times New Roman" pitchFamily="18" charset="0"/>
              </a:rPr>
              <a:t>liên</a:t>
            </a:r>
            <a:r>
              <a:rPr lang="en-US" sz="3200" b="1" dirty="0">
                <a:solidFill>
                  <a:prstClr val="black"/>
                </a:solidFill>
                <a:latin typeface="Times New Roman" pitchFamily="18" charset="0"/>
                <a:cs typeface="Times New Roman" pitchFamily="18" charset="0"/>
              </a:rPr>
              <a:t> </a:t>
            </a:r>
            <a:r>
              <a:rPr lang="en-US" sz="3200" b="1" dirty="0" err="1">
                <a:solidFill>
                  <a:prstClr val="black"/>
                </a:solidFill>
                <a:latin typeface="Times New Roman" pitchFamily="18" charset="0"/>
                <a:cs typeface="Times New Roman" pitchFamily="18" charset="0"/>
              </a:rPr>
              <a:t>kết</a:t>
            </a:r>
            <a:r>
              <a:rPr lang="en-US" sz="3200" b="1" dirty="0">
                <a:solidFill>
                  <a:prstClr val="black"/>
                </a:solidFill>
                <a:latin typeface="Times New Roman" pitchFamily="18" charset="0"/>
                <a:cs typeface="Times New Roman" pitchFamily="18" charset="0"/>
              </a:rPr>
              <a:t> </a:t>
            </a:r>
            <a:r>
              <a:rPr lang="en-US" sz="3200" b="1" dirty="0" err="1">
                <a:solidFill>
                  <a:prstClr val="black"/>
                </a:solidFill>
                <a:latin typeface="Times New Roman" pitchFamily="18" charset="0"/>
                <a:cs typeface="Times New Roman" pitchFamily="18" charset="0"/>
              </a:rPr>
              <a:t>giữa</a:t>
            </a:r>
            <a:r>
              <a:rPr lang="en-US" sz="3200" b="1" dirty="0">
                <a:solidFill>
                  <a:prstClr val="black"/>
                </a:solidFill>
                <a:latin typeface="Times New Roman" pitchFamily="18" charset="0"/>
                <a:cs typeface="Times New Roman" pitchFamily="18" charset="0"/>
              </a:rPr>
              <a:t> </a:t>
            </a:r>
            <a:r>
              <a:rPr lang="en-US" sz="3200" b="1" dirty="0" err="1">
                <a:solidFill>
                  <a:prstClr val="black"/>
                </a:solidFill>
                <a:latin typeface="Times New Roman" pitchFamily="18" charset="0"/>
                <a:cs typeface="Times New Roman" pitchFamily="18" charset="0"/>
              </a:rPr>
              <a:t>tiến</a:t>
            </a:r>
            <a:r>
              <a:rPr lang="en-US" sz="3200" b="1" dirty="0">
                <a:solidFill>
                  <a:prstClr val="black"/>
                </a:solidFill>
                <a:latin typeface="Times New Roman" pitchFamily="18" charset="0"/>
                <a:cs typeface="Times New Roman" pitchFamily="18" charset="0"/>
              </a:rPr>
              <a:t> </a:t>
            </a:r>
            <a:r>
              <a:rPr lang="en-US" sz="3200" b="1" dirty="0" err="1">
                <a:solidFill>
                  <a:prstClr val="black"/>
                </a:solidFill>
                <a:latin typeface="Times New Roman" pitchFamily="18" charset="0"/>
                <a:cs typeface="Times New Roman" pitchFamily="18" charset="0"/>
              </a:rPr>
              <a:t>trình</a:t>
            </a:r>
            <a:r>
              <a:rPr lang="en-US" sz="3200" b="1" dirty="0">
                <a:solidFill>
                  <a:prstClr val="black"/>
                </a:solidFill>
                <a:latin typeface="Times New Roman" pitchFamily="18" charset="0"/>
                <a:cs typeface="Times New Roman" pitchFamily="18" charset="0"/>
              </a:rPr>
              <a:t> </a:t>
            </a:r>
            <a:r>
              <a:rPr lang="en-US" sz="3200" b="1" dirty="0" err="1">
                <a:solidFill>
                  <a:prstClr val="black"/>
                </a:solidFill>
                <a:latin typeface="Times New Roman" pitchFamily="18" charset="0"/>
                <a:cs typeface="Times New Roman" pitchFamily="18" charset="0"/>
              </a:rPr>
              <a:t>và</a:t>
            </a:r>
            <a:r>
              <a:rPr lang="en-US" sz="3200" b="1" dirty="0">
                <a:solidFill>
                  <a:prstClr val="black"/>
                </a:solidFill>
                <a:latin typeface="Times New Roman" pitchFamily="18" charset="0"/>
                <a:cs typeface="Times New Roman" pitchFamily="18" charset="0"/>
              </a:rPr>
              <a:t> </a:t>
            </a:r>
            <a:r>
              <a:rPr lang="en-US" sz="3200" b="1" dirty="0" err="1">
                <a:solidFill>
                  <a:prstClr val="black"/>
                </a:solidFill>
                <a:latin typeface="Times New Roman" pitchFamily="18" charset="0"/>
                <a:cs typeface="Times New Roman" pitchFamily="18" charset="0"/>
              </a:rPr>
              <a:t>miền</a:t>
            </a:r>
            <a:r>
              <a:rPr lang="en-US" sz="3200" b="1" dirty="0">
                <a:solidFill>
                  <a:prstClr val="black"/>
                </a:solidFill>
                <a:latin typeface="Times New Roman" pitchFamily="18" charset="0"/>
                <a:cs typeface="Times New Roman" pitchFamily="18" charset="0"/>
              </a:rPr>
              <a:t> </a:t>
            </a:r>
            <a:r>
              <a:rPr lang="en-US" sz="3200" b="1" dirty="0" err="1">
                <a:solidFill>
                  <a:prstClr val="black"/>
                </a:solidFill>
                <a:latin typeface="Times New Roman" pitchFamily="18" charset="0"/>
                <a:cs typeface="Times New Roman" pitchFamily="18" charset="0"/>
              </a:rPr>
              <a:t>bảo</a:t>
            </a:r>
            <a:r>
              <a:rPr lang="en-US" sz="3200" b="1" dirty="0">
                <a:solidFill>
                  <a:prstClr val="black"/>
                </a:solidFill>
                <a:latin typeface="Times New Roman" pitchFamily="18" charset="0"/>
                <a:cs typeface="Times New Roman" pitchFamily="18" charset="0"/>
              </a:rPr>
              <a:t> </a:t>
            </a:r>
            <a:r>
              <a:rPr lang="en-US" sz="3200" b="1" dirty="0" err="1">
                <a:solidFill>
                  <a:prstClr val="black"/>
                </a:solidFill>
                <a:latin typeface="Times New Roman" pitchFamily="18" charset="0"/>
                <a:cs typeface="Times New Roman" pitchFamily="18" charset="0"/>
              </a:rPr>
              <a:t>vệ</a:t>
            </a:r>
            <a:endParaRPr lang="en-US" sz="4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785153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2" y="4119117"/>
            <a:ext cx="2514600" cy="212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228600" y="1447800"/>
            <a:ext cx="8915400" cy="3699606"/>
          </a:xfrm>
        </p:spPr>
        <p:txBody>
          <a:bodyPr>
            <a:normAutofit lnSpcReduction="10000"/>
          </a:bodyPr>
          <a:lstStyle/>
          <a:p>
            <a:pPr marL="0" indent="0">
              <a:buNone/>
            </a:pPr>
            <a:r>
              <a:rPr lang="en-US" sz="3600" b="1" dirty="0">
                <a:solidFill>
                  <a:srgbClr val="FF0000"/>
                </a:solidFill>
              </a:rPr>
              <a:t>CHƯƠNG 2: QUẢN LÝ TIẾN TRÌNH</a:t>
            </a:r>
            <a:endParaRPr lang="en-US" dirty="0">
              <a:solidFill>
                <a:srgbClr val="FF0000"/>
              </a:solidFill>
            </a:endParaRPr>
          </a:p>
          <a:p>
            <a:pPr marL="0" indent="0">
              <a:buNone/>
            </a:pPr>
            <a:r>
              <a:rPr lang="nl-NL" sz="3200" dirty="0">
                <a:solidFill>
                  <a:srgbClr val="FF0000"/>
                </a:solidFill>
              </a:rPr>
              <a:t>2.1. Tiến trình (Processes)</a:t>
            </a:r>
            <a:endParaRPr lang="en-US" sz="3200" dirty="0">
              <a:solidFill>
                <a:srgbClr val="FF0000"/>
              </a:solidFill>
            </a:endParaRPr>
          </a:p>
          <a:p>
            <a:pPr marL="0" indent="0">
              <a:buNone/>
            </a:pPr>
            <a:r>
              <a:rPr lang="nl-NL" sz="3200" dirty="0">
                <a:solidFill>
                  <a:srgbClr val="FF0000"/>
                </a:solidFill>
              </a:rPr>
              <a:t>2.2. Luồng (Threads)</a:t>
            </a:r>
            <a:endParaRPr lang="en-US" sz="3200" dirty="0">
              <a:solidFill>
                <a:srgbClr val="FF0000"/>
              </a:solidFill>
            </a:endParaRPr>
          </a:p>
          <a:p>
            <a:pPr marL="0" indent="0">
              <a:buNone/>
            </a:pPr>
            <a:r>
              <a:rPr lang="nl-NL" sz="3200" dirty="0">
                <a:solidFill>
                  <a:srgbClr val="FF0000"/>
                </a:solidFill>
              </a:rPr>
              <a:t>2.3. Đồng bộ hóa tiến trình (Process synchronization)</a:t>
            </a:r>
            <a:endParaRPr lang="en-US" sz="3200" dirty="0">
              <a:solidFill>
                <a:srgbClr val="FF0000"/>
              </a:solidFill>
            </a:endParaRPr>
          </a:p>
          <a:p>
            <a:pPr marL="0" indent="0">
              <a:buNone/>
            </a:pPr>
            <a:r>
              <a:rPr lang="nl-NL" sz="3200" dirty="0">
                <a:solidFill>
                  <a:srgbClr val="FF0000"/>
                </a:solidFill>
              </a:rPr>
              <a:t>2.4. Lập lịch CPU</a:t>
            </a:r>
            <a:endParaRPr lang="en-US" sz="3000" dirty="0">
              <a:solidFill>
                <a:srgbClr val="FF0000"/>
              </a:solidFill>
            </a:endParaRPr>
          </a:p>
          <a:p>
            <a:pPr marL="0" indent="0">
              <a:buNone/>
            </a:pPr>
            <a:endParaRPr lang="en-US" sz="3000" dirty="0"/>
          </a:p>
        </p:txBody>
      </p:sp>
      <p:sp>
        <p:nvSpPr>
          <p:cNvPr id="7" name="Slide Number Placeholder 6"/>
          <p:cNvSpPr>
            <a:spLocks noGrp="1"/>
          </p:cNvSpPr>
          <p:nvPr>
            <p:ph type="sldNum" sz="quarter" idx="12"/>
          </p:nvPr>
        </p:nvSpPr>
        <p:spPr/>
        <p:txBody>
          <a:bodyPr/>
          <a:lstStyle/>
          <a:p>
            <a:fld id="{6654560D-949A-4FF0-83BB-4886580DA1ED}" type="slidenum">
              <a:rPr lang="en-US" smtClean="0"/>
              <a:pPr/>
              <a:t>44</a:t>
            </a:fld>
            <a:endParaRPr lang="en-US"/>
          </a:p>
        </p:txBody>
      </p:sp>
      <p:sp>
        <p:nvSpPr>
          <p:cNvPr id="5" name="Title 3">
            <a:extLst>
              <a:ext uri="{FF2B5EF4-FFF2-40B4-BE49-F238E27FC236}">
                <a16:creationId xmlns:a16="http://schemas.microsoft.com/office/drawing/2014/main" id="{3FEAF2DF-A6FC-4225-AFE5-0A89D1B10969}"/>
              </a:ext>
            </a:extLst>
          </p:cNvPr>
          <p:cNvSpPr txBox="1">
            <a:spLocks/>
          </p:cNvSpPr>
          <p:nvPr/>
        </p:nvSpPr>
        <p:spPr>
          <a:xfrm>
            <a:off x="454742" y="-10959"/>
            <a:ext cx="7315200" cy="93631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r>
              <a:rPr lang="en-US"/>
              <a:t>TRƯỜNG ĐẠI HỌC CÔNG NGHỆ ĐÔNG Á</a:t>
            </a:r>
            <a:br>
              <a:rPr lang="en-US"/>
            </a:br>
            <a:r>
              <a:rPr lang="en-US"/>
              <a:t>KHOA CÔNG NGHỆ THÔNG TIN</a:t>
            </a:r>
          </a:p>
        </p:txBody>
      </p:sp>
    </p:spTree>
    <p:extLst>
      <p:ext uri="{BB962C8B-B14F-4D97-AF65-F5344CB8AC3E}">
        <p14:creationId xmlns:p14="http://schemas.microsoft.com/office/powerpoint/2010/main" val="24412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1" end="1"/>
                                            </p:txEl>
                                          </p:spTgt>
                                        </p:tgtEl>
                                        <p:attrNameLst>
                                          <p:attrName>style.color</p:attrName>
                                        </p:attrNameLst>
                                      </p:cBhvr>
                                      <p:to>
                                        <p:clrVal>
                                          <a:srgbClr val="FF0000"/>
                                        </p:clrVal>
                                      </p:to>
                                    </p:set>
                                    <p:set>
                                      <p:cBhvr>
                                        <p:cTn id="7" dur="500" fill="hold"/>
                                        <p:tgtEl>
                                          <p:spTgt spid="3">
                                            <p:txEl>
                                              <p:pRg st="1" end="1"/>
                                            </p:txEl>
                                          </p:spTgt>
                                        </p:tgtEl>
                                        <p:attrNameLst>
                                          <p:attrName>fillcolor</p:attrName>
                                        </p:attrNameLst>
                                      </p:cBhvr>
                                      <p:to>
                                        <p:clrVal>
                                          <a:srgbClr val="FF0000"/>
                                        </p:clrVal>
                                      </p:to>
                                    </p:set>
                                    <p:set>
                                      <p:cBhvr>
                                        <p:cTn id="8" dur="500" fill="hold"/>
                                        <p:tgtEl>
                                          <p:spTgt spid="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F7D3-D87E-44A9-A5B1-3D2A6285C05D}"/>
              </a:ext>
            </a:extLst>
          </p:cNvPr>
          <p:cNvSpPr>
            <a:spLocks noGrp="1"/>
          </p:cNvSpPr>
          <p:nvPr>
            <p:ph type="title"/>
          </p:nvPr>
        </p:nvSpPr>
        <p:spPr/>
        <p:txBody>
          <a:bodyPr/>
          <a:lstStyle/>
          <a:p>
            <a:r>
              <a:rPr lang="nl-NL" sz="2800"/>
              <a:t>2.1. Tiến trình (Processes)</a:t>
            </a:r>
            <a:br>
              <a:rPr lang="en-US"/>
            </a:br>
            <a:endParaRPr lang="en-US"/>
          </a:p>
        </p:txBody>
      </p:sp>
      <p:sp>
        <p:nvSpPr>
          <p:cNvPr id="3" name="Content Placeholder 2"/>
          <p:cNvSpPr>
            <a:spLocks noGrp="1"/>
          </p:cNvSpPr>
          <p:nvPr>
            <p:ph idx="1"/>
          </p:nvPr>
        </p:nvSpPr>
        <p:spPr/>
        <p:txBody>
          <a:bodyPr>
            <a:normAutofit/>
          </a:bodyPr>
          <a:lstStyle/>
          <a:p>
            <a:pPr marL="0" indent="0">
              <a:buNone/>
            </a:pPr>
            <a:r>
              <a:rPr lang="nl-NL" sz="3200" dirty="0"/>
              <a:t>	</a:t>
            </a:r>
            <a:r>
              <a:rPr lang="nl-NL" dirty="0"/>
              <a:t>2.1.1 Khái niệm tiến trình</a:t>
            </a:r>
            <a:endParaRPr lang="en-US" dirty="0"/>
          </a:p>
          <a:p>
            <a:pPr marL="0" indent="0">
              <a:buNone/>
            </a:pPr>
            <a:r>
              <a:rPr lang="nl-NL" dirty="0"/>
              <a:t>	2.1.2 Trạng thái c</a:t>
            </a:r>
            <a:r>
              <a:rPr lang="vi-VN" dirty="0"/>
              <a:t>ủa</a:t>
            </a:r>
            <a:r>
              <a:rPr lang="nl-NL" dirty="0"/>
              <a:t> tiến trình</a:t>
            </a:r>
            <a:endParaRPr lang="en-US" dirty="0"/>
          </a:p>
          <a:p>
            <a:pPr marL="0" indent="0">
              <a:buNone/>
            </a:pPr>
            <a:r>
              <a:rPr lang="nl-NL" dirty="0"/>
              <a:t>	2.1.3 Điều phối tiến trình</a:t>
            </a:r>
          </a:p>
          <a:p>
            <a:pPr marL="0" indent="0">
              <a:buNone/>
            </a:pPr>
            <a:r>
              <a:rPr lang="nl-NL" dirty="0"/>
              <a:t>	2.1.4 Thao tác với tiến trình</a:t>
            </a:r>
            <a:endParaRPr lang="en-US" dirty="0"/>
          </a:p>
          <a:p>
            <a:pPr marL="0" indent="0">
              <a:buNone/>
            </a:pPr>
            <a:endParaRPr lang="en-US" sz="3000" dirty="0"/>
          </a:p>
        </p:txBody>
      </p:sp>
      <p:sp>
        <p:nvSpPr>
          <p:cNvPr id="7" name="Slide Number Placeholder 6"/>
          <p:cNvSpPr>
            <a:spLocks noGrp="1"/>
          </p:cNvSpPr>
          <p:nvPr>
            <p:ph type="sldNum" sz="quarter" idx="4294967295"/>
          </p:nvPr>
        </p:nvSpPr>
        <p:spPr>
          <a:xfrm>
            <a:off x="0" y="6245225"/>
            <a:ext cx="2133600" cy="476250"/>
          </a:xfrm>
        </p:spPr>
        <p:txBody>
          <a:bodyPr/>
          <a:lstStyle/>
          <a:p>
            <a:fld id="{6654560D-949A-4FF0-83BB-4886580DA1ED}" type="slidenum">
              <a:rPr lang="en-US" smtClean="0"/>
              <a:pPr/>
              <a:t>45</a:t>
            </a:fld>
            <a:endParaRPr lang="en-US"/>
          </a:p>
        </p:txBody>
      </p:sp>
    </p:spTree>
    <p:extLst>
      <p:ext uri="{BB962C8B-B14F-4D97-AF65-F5344CB8AC3E}">
        <p14:creationId xmlns:p14="http://schemas.microsoft.com/office/powerpoint/2010/main" val="145758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76200" y="927847"/>
            <a:ext cx="9067800" cy="5715000"/>
          </a:xfrm>
        </p:spPr>
        <p:txBody>
          <a:bodyPr>
            <a:normAutofit lnSpcReduction="10000"/>
          </a:bodyPr>
          <a:lstStyle/>
          <a:p>
            <a:pPr marL="274320" indent="-365760">
              <a:lnSpc>
                <a:spcPct val="120000"/>
              </a:lnSpc>
              <a:buFont typeface="+mj-lt"/>
              <a:buAutoNum type="arabicPeriod"/>
            </a:pPr>
            <a:r>
              <a:rPr lang="en-US" dirty="0" err="1"/>
              <a:t>Là</a:t>
            </a:r>
            <a:r>
              <a:rPr lang="en-US" dirty="0"/>
              <a:t> </a:t>
            </a:r>
            <a:r>
              <a:rPr lang="en-US" dirty="0" err="1"/>
              <a:t>một</a:t>
            </a:r>
            <a:r>
              <a:rPr lang="en-US" dirty="0"/>
              <a:t> </a:t>
            </a:r>
            <a:r>
              <a:rPr lang="en-US" dirty="0" err="1"/>
              <a:t>dãy</a:t>
            </a:r>
            <a:r>
              <a:rPr lang="en-US" dirty="0"/>
              <a:t> </a:t>
            </a:r>
            <a:r>
              <a:rPr lang="en-US" dirty="0" err="1"/>
              <a:t>thay</a:t>
            </a:r>
            <a:r>
              <a:rPr lang="en-US" dirty="0"/>
              <a:t> </a:t>
            </a:r>
            <a:r>
              <a:rPr lang="en-US" dirty="0" err="1"/>
              <a:t>đổi</a:t>
            </a:r>
            <a:r>
              <a:rPr lang="en-US" dirty="0"/>
              <a:t> </a:t>
            </a:r>
            <a:r>
              <a:rPr lang="en-US" dirty="0" err="1"/>
              <a:t>trạng</a:t>
            </a:r>
            <a:r>
              <a:rPr lang="en-US" dirty="0"/>
              <a:t> </a:t>
            </a:r>
            <a:r>
              <a:rPr lang="en-US" dirty="0" err="1"/>
              <a:t>thái</a:t>
            </a:r>
            <a:r>
              <a:rPr lang="en-US" dirty="0"/>
              <a:t> </a:t>
            </a:r>
            <a:r>
              <a:rPr lang="en-US" dirty="0" err="1"/>
              <a:t>của</a:t>
            </a:r>
            <a:r>
              <a:rPr lang="en-US" dirty="0"/>
              <a:t> </a:t>
            </a:r>
            <a:r>
              <a:rPr lang="en-US" dirty="0" err="1"/>
              <a:t>hệ</a:t>
            </a:r>
            <a:r>
              <a:rPr lang="en-US" dirty="0"/>
              <a:t> </a:t>
            </a:r>
            <a:r>
              <a:rPr lang="en-US" dirty="0" err="1"/>
              <a:t>thống</a:t>
            </a:r>
            <a:r>
              <a:rPr lang="en-US" dirty="0"/>
              <a:t>:</a:t>
            </a:r>
          </a:p>
          <a:p>
            <a:pPr marL="640080" lvl="1" indent="-320040">
              <a:lnSpc>
                <a:spcPct val="120000"/>
              </a:lnSpc>
              <a:buFont typeface="+mj-lt"/>
              <a:buAutoNum type="alphaLcPeriod"/>
            </a:pPr>
            <a:r>
              <a:rPr lang="en-US" dirty="0" err="1"/>
              <a:t>Chuyển</a:t>
            </a:r>
            <a:r>
              <a:rPr lang="en-US" dirty="0"/>
              <a:t> </a:t>
            </a:r>
            <a:r>
              <a:rPr lang="en-US" dirty="0" err="1"/>
              <a:t>từ</a:t>
            </a:r>
            <a:r>
              <a:rPr lang="en-US" dirty="0"/>
              <a:t> </a:t>
            </a:r>
            <a:r>
              <a:rPr lang="en-US" dirty="0" err="1"/>
              <a:t>trạng</a:t>
            </a:r>
            <a:r>
              <a:rPr lang="en-US" dirty="0"/>
              <a:t> </a:t>
            </a:r>
            <a:r>
              <a:rPr lang="en-US" dirty="0" err="1"/>
              <a:t>thái</a:t>
            </a:r>
            <a:r>
              <a:rPr lang="en-US" dirty="0"/>
              <a:t> </a:t>
            </a:r>
            <a:r>
              <a:rPr lang="en-US" dirty="0" err="1"/>
              <a:t>này</a:t>
            </a:r>
            <a:r>
              <a:rPr lang="en-US" dirty="0"/>
              <a:t> sang </a:t>
            </a:r>
            <a:r>
              <a:rPr lang="en-US" dirty="0" err="1"/>
              <a:t>trạng</a:t>
            </a:r>
            <a:r>
              <a:rPr lang="en-US" dirty="0"/>
              <a:t> </a:t>
            </a:r>
            <a:r>
              <a:rPr lang="en-US" dirty="0" err="1"/>
              <a:t>thái</a:t>
            </a:r>
            <a:r>
              <a:rPr lang="en-US" dirty="0"/>
              <a:t> </a:t>
            </a:r>
            <a:r>
              <a:rPr lang="en-US" dirty="0" err="1"/>
              <a:t>khác</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theo</a:t>
            </a:r>
            <a:r>
              <a:rPr lang="en-US" dirty="0"/>
              <a:t> </a:t>
            </a:r>
            <a:r>
              <a:rPr lang="en-US" dirty="0" err="1"/>
              <a:t>yêu</a:t>
            </a:r>
            <a:r>
              <a:rPr lang="en-US" dirty="0"/>
              <a:t> </a:t>
            </a:r>
            <a:r>
              <a:rPr lang="en-US" dirty="0" err="1"/>
              <a:t>cầu</a:t>
            </a:r>
            <a:r>
              <a:rPr lang="en-US" dirty="0"/>
              <a:t> </a:t>
            </a:r>
            <a:r>
              <a:rPr lang="en-US" dirty="0" err="1"/>
              <a:t>nằm</a:t>
            </a:r>
            <a:r>
              <a:rPr lang="en-US" dirty="0"/>
              <a:t> </a:t>
            </a:r>
            <a:r>
              <a:rPr lang="en-US" dirty="0" err="1"/>
              <a:t>trong</a:t>
            </a:r>
            <a:r>
              <a:rPr lang="en-US" dirty="0"/>
              <a:t> </a:t>
            </a:r>
            <a:r>
              <a:rPr lang="en-US" dirty="0" err="1"/>
              <a:t>chương</a:t>
            </a:r>
            <a:r>
              <a:rPr lang="en-US" dirty="0"/>
              <a:t> </a:t>
            </a:r>
            <a:r>
              <a:rPr lang="en-US" dirty="0" err="1"/>
              <a:t>trình</a:t>
            </a:r>
            <a:r>
              <a:rPr lang="en-US" dirty="0"/>
              <a:t> </a:t>
            </a:r>
            <a:r>
              <a:rPr lang="en-US" dirty="0" err="1"/>
              <a:t>của</a:t>
            </a:r>
            <a:r>
              <a:rPr lang="en-US" dirty="0"/>
              <a:t> </a:t>
            </a:r>
            <a:r>
              <a:rPr lang="en-US" dirty="0" err="1"/>
              <a:t>người</a:t>
            </a:r>
            <a:r>
              <a:rPr lang="en-US" dirty="0"/>
              <a:t> </a:t>
            </a:r>
            <a:r>
              <a:rPr lang="en-US" dirty="0" err="1"/>
              <a:t>sử</a:t>
            </a:r>
            <a:r>
              <a:rPr lang="en-US" dirty="0"/>
              <a:t> </a:t>
            </a:r>
            <a:r>
              <a:rPr lang="en-US" dirty="0" err="1"/>
              <a:t>dụng</a:t>
            </a:r>
            <a:r>
              <a:rPr lang="en-US" dirty="0"/>
              <a:t>.</a:t>
            </a:r>
          </a:p>
          <a:p>
            <a:pPr marL="640080" lvl="1" indent="-320040">
              <a:lnSpc>
                <a:spcPct val="120000"/>
              </a:lnSpc>
              <a:buFont typeface="+mj-lt"/>
              <a:buAutoNum type="alphaLcPeriod"/>
            </a:pPr>
            <a:r>
              <a:rPr lang="en-US" dirty="0" err="1"/>
              <a:t>Xuất</a:t>
            </a:r>
            <a:r>
              <a:rPr lang="en-US" dirty="0"/>
              <a:t> </a:t>
            </a:r>
            <a:r>
              <a:rPr lang="en-US" dirty="0" err="1"/>
              <a:t>phát</a:t>
            </a:r>
            <a:r>
              <a:rPr lang="en-US" dirty="0"/>
              <a:t> </a:t>
            </a:r>
            <a:r>
              <a:rPr lang="en-US" dirty="0" err="1"/>
              <a:t>từ</a:t>
            </a:r>
            <a:r>
              <a:rPr lang="en-US" dirty="0"/>
              <a:t> </a:t>
            </a:r>
            <a:r>
              <a:rPr lang="en-US" dirty="0" err="1"/>
              <a:t>trạng</a:t>
            </a:r>
            <a:r>
              <a:rPr lang="en-US" dirty="0"/>
              <a:t> </a:t>
            </a:r>
            <a:r>
              <a:rPr lang="en-US" dirty="0" err="1"/>
              <a:t>thái</a:t>
            </a:r>
            <a:r>
              <a:rPr lang="en-US" dirty="0"/>
              <a:t> ban </a:t>
            </a:r>
            <a:r>
              <a:rPr lang="en-US" dirty="0" err="1"/>
              <a:t>đầu</a:t>
            </a:r>
            <a:r>
              <a:rPr lang="en-US" dirty="0"/>
              <a:t>.</a:t>
            </a:r>
          </a:p>
          <a:p>
            <a:pPr marL="274320" indent="-365760">
              <a:lnSpc>
                <a:spcPct val="120000"/>
              </a:lnSpc>
              <a:buFont typeface="+mj-lt"/>
              <a:buAutoNum type="arabicPeriod"/>
            </a:pPr>
            <a:r>
              <a:rPr lang="en-US" dirty="0" err="1"/>
              <a:t>Là</a:t>
            </a:r>
            <a:r>
              <a:rPr lang="en-US" dirty="0"/>
              <a:t> </a:t>
            </a:r>
            <a:r>
              <a:rPr lang="en-US" dirty="0" err="1"/>
              <a:t>chương</a:t>
            </a:r>
            <a:r>
              <a:rPr lang="en-US" dirty="0"/>
              <a:t> </a:t>
            </a:r>
            <a:r>
              <a:rPr lang="en-US" dirty="0" err="1"/>
              <a:t>trình</a:t>
            </a:r>
            <a:r>
              <a:rPr lang="en-US" dirty="0"/>
              <a:t> </a:t>
            </a:r>
            <a:r>
              <a:rPr lang="en-US" dirty="0" err="1"/>
              <a:t>đang</a:t>
            </a:r>
            <a:r>
              <a:rPr lang="en-US" dirty="0"/>
              <a:t> </a:t>
            </a:r>
            <a:r>
              <a:rPr lang="en-US" dirty="0" err="1"/>
              <a:t>được</a:t>
            </a:r>
            <a:r>
              <a:rPr lang="en-US" dirty="0"/>
              <a:t> </a:t>
            </a:r>
            <a:r>
              <a:rPr lang="en-US" dirty="0" err="1"/>
              <a:t>thực</a:t>
            </a:r>
            <a:r>
              <a:rPr lang="en-US" dirty="0"/>
              <a:t> </a:t>
            </a:r>
            <a:r>
              <a:rPr lang="en-US" dirty="0" err="1"/>
              <a:t>thi</a:t>
            </a:r>
            <a:r>
              <a:rPr lang="en-US" dirty="0"/>
              <a:t>:</a:t>
            </a:r>
          </a:p>
          <a:p>
            <a:pPr marL="320040" lvl="1" indent="0">
              <a:lnSpc>
                <a:spcPct val="120000"/>
              </a:lnSpc>
              <a:buNone/>
            </a:pPr>
            <a:r>
              <a:rPr lang="en-US" dirty="0" err="1"/>
              <a:t>Tài</a:t>
            </a:r>
            <a:r>
              <a:rPr lang="en-US" dirty="0"/>
              <a:t> </a:t>
            </a:r>
            <a:r>
              <a:rPr lang="en-US" dirty="0" err="1"/>
              <a:t>nguyên</a:t>
            </a:r>
            <a:r>
              <a:rPr lang="en-US" dirty="0"/>
              <a:t> </a:t>
            </a:r>
            <a:r>
              <a:rPr lang="en-US" dirty="0" err="1"/>
              <a:t>tối</a:t>
            </a:r>
            <a:r>
              <a:rPr lang="en-US" dirty="0"/>
              <a:t> </a:t>
            </a:r>
            <a:r>
              <a:rPr lang="en-US" dirty="0" err="1"/>
              <a:t>thiểu</a:t>
            </a:r>
            <a:r>
              <a:rPr lang="en-US" dirty="0"/>
              <a:t> </a:t>
            </a:r>
            <a:r>
              <a:rPr lang="en-US" dirty="0" err="1"/>
              <a:t>cần</a:t>
            </a:r>
            <a:r>
              <a:rPr lang="en-US" dirty="0"/>
              <a:t> </a:t>
            </a:r>
            <a:r>
              <a:rPr lang="en-US" dirty="0" err="1"/>
              <a:t>có</a:t>
            </a:r>
            <a:r>
              <a:rPr lang="en-US" dirty="0"/>
              <a:t>: </a:t>
            </a:r>
          </a:p>
          <a:p>
            <a:pPr marL="731520" lvl="2" indent="-274320">
              <a:lnSpc>
                <a:spcPct val="120000"/>
              </a:lnSpc>
            </a:pPr>
            <a:r>
              <a:rPr lang="en-US" dirty="0" err="1"/>
              <a:t>Bộ</a:t>
            </a:r>
            <a:r>
              <a:rPr lang="en-US" dirty="0"/>
              <a:t> </a:t>
            </a:r>
            <a:r>
              <a:rPr lang="en-US" dirty="0" err="1"/>
              <a:t>nhớ</a:t>
            </a:r>
            <a:r>
              <a:rPr lang="en-US" dirty="0"/>
              <a:t> </a:t>
            </a:r>
            <a:r>
              <a:rPr lang="en-US" dirty="0" err="1"/>
              <a:t>cho</a:t>
            </a:r>
            <a:r>
              <a:rPr lang="en-US" dirty="0"/>
              <a:t> </a:t>
            </a:r>
            <a:r>
              <a:rPr lang="en-US" dirty="0" err="1"/>
              <a:t>mã</a:t>
            </a:r>
            <a:r>
              <a:rPr lang="en-US" dirty="0"/>
              <a:t> </a:t>
            </a:r>
            <a:r>
              <a:rPr lang="en-US" dirty="0" err="1"/>
              <a:t>chương</a:t>
            </a:r>
            <a:r>
              <a:rPr lang="en-US" dirty="0"/>
              <a:t> </a:t>
            </a:r>
            <a:r>
              <a:rPr lang="en-US" dirty="0" err="1"/>
              <a:t>trình</a:t>
            </a:r>
            <a:r>
              <a:rPr lang="en-US" dirty="0"/>
              <a:t> </a:t>
            </a:r>
            <a:r>
              <a:rPr lang="en-US" dirty="0" err="1"/>
              <a:t>và</a:t>
            </a:r>
            <a:r>
              <a:rPr lang="en-US" dirty="0"/>
              <a:t> </a:t>
            </a:r>
            <a:r>
              <a:rPr lang="en-US" dirty="0" err="1"/>
              <a:t>dữ</a:t>
            </a:r>
            <a:r>
              <a:rPr lang="en-US" dirty="0"/>
              <a:t> </a:t>
            </a:r>
            <a:r>
              <a:rPr lang="en-US" dirty="0" err="1"/>
              <a:t>liệu</a:t>
            </a:r>
            <a:r>
              <a:rPr lang="en-US" dirty="0"/>
              <a:t>.</a:t>
            </a:r>
          </a:p>
          <a:p>
            <a:pPr marL="731520" lvl="2" indent="-274320">
              <a:lnSpc>
                <a:spcPct val="120000"/>
              </a:lnSpc>
            </a:pPr>
            <a:r>
              <a:rPr lang="en-US" dirty="0" err="1"/>
              <a:t>Các</a:t>
            </a:r>
            <a:r>
              <a:rPr lang="en-US" dirty="0"/>
              <a:t> </a:t>
            </a:r>
            <a:r>
              <a:rPr lang="en-US" dirty="0" err="1"/>
              <a:t>thanh</a:t>
            </a:r>
            <a:r>
              <a:rPr lang="en-US" dirty="0"/>
              <a:t> </a:t>
            </a:r>
            <a:r>
              <a:rPr lang="en-US" dirty="0" err="1"/>
              <a:t>ghi</a:t>
            </a:r>
            <a:r>
              <a:rPr lang="en-US" dirty="0"/>
              <a:t> </a:t>
            </a:r>
            <a:r>
              <a:rPr lang="en-US" dirty="0" err="1"/>
              <a:t>phục</a:t>
            </a:r>
            <a:r>
              <a:rPr lang="en-US" dirty="0"/>
              <a:t> </a:t>
            </a:r>
            <a:r>
              <a:rPr lang="en-US" dirty="0" err="1"/>
              <a:t>vụ</a:t>
            </a:r>
            <a:r>
              <a:rPr lang="en-US" dirty="0"/>
              <a:t> </a:t>
            </a:r>
            <a:r>
              <a:rPr lang="en-US" dirty="0" err="1"/>
              <a:t>cho</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chương</a:t>
            </a:r>
            <a:r>
              <a:rPr lang="en-US" dirty="0"/>
              <a:t> </a:t>
            </a:r>
            <a:r>
              <a:rPr lang="en-US" dirty="0" err="1"/>
              <a:t>trình</a:t>
            </a:r>
            <a:r>
              <a:rPr lang="en-US" dirty="0"/>
              <a:t>.</a:t>
            </a:r>
          </a:p>
          <a:p>
            <a:pPr marL="57150" lvl="1" indent="0">
              <a:lnSpc>
                <a:spcPct val="120000"/>
              </a:lnSpc>
              <a:buNone/>
            </a:pPr>
            <a:r>
              <a:rPr lang="en-US"/>
              <a:t>	</a:t>
            </a:r>
            <a:r>
              <a:rPr lang="en-US">
                <a:solidFill>
                  <a:srgbClr val="700AB6"/>
                </a:solidFill>
              </a:rPr>
              <a:t>Tiến </a:t>
            </a:r>
            <a:r>
              <a:rPr lang="en-US" dirty="0" err="1">
                <a:solidFill>
                  <a:srgbClr val="700AB6"/>
                </a:solidFill>
              </a:rPr>
              <a:t>trình</a:t>
            </a:r>
            <a:r>
              <a:rPr lang="en-US" dirty="0">
                <a:solidFill>
                  <a:srgbClr val="700AB6"/>
                </a:solidFill>
              </a:rPr>
              <a:t> </a:t>
            </a:r>
            <a:r>
              <a:rPr lang="en-US" dirty="0" err="1">
                <a:solidFill>
                  <a:srgbClr val="700AB6"/>
                </a:solidFill>
              </a:rPr>
              <a:t>khác</a:t>
            </a:r>
            <a:r>
              <a:rPr lang="en-US" dirty="0">
                <a:solidFill>
                  <a:srgbClr val="700AB6"/>
                </a:solidFill>
              </a:rPr>
              <a:t> </a:t>
            </a:r>
            <a:r>
              <a:rPr lang="en-US" dirty="0" err="1">
                <a:solidFill>
                  <a:srgbClr val="700AB6"/>
                </a:solidFill>
              </a:rPr>
              <a:t>chương</a:t>
            </a:r>
            <a:r>
              <a:rPr lang="en-US" dirty="0">
                <a:solidFill>
                  <a:srgbClr val="700AB6"/>
                </a:solidFill>
              </a:rPr>
              <a:t> </a:t>
            </a:r>
            <a:r>
              <a:rPr lang="en-US" err="1">
                <a:solidFill>
                  <a:srgbClr val="700AB6"/>
                </a:solidFill>
              </a:rPr>
              <a:t>trình</a:t>
            </a:r>
            <a:r>
              <a:rPr lang="en-US">
                <a:solidFill>
                  <a:srgbClr val="700AB6"/>
                </a:solidFill>
              </a:rPr>
              <a:t>:</a:t>
            </a:r>
          </a:p>
          <a:p>
            <a:pPr marL="331470" lvl="1" indent="-274320">
              <a:lnSpc>
                <a:spcPct val="120000"/>
              </a:lnSpc>
            </a:pPr>
            <a:endParaRPr lang="en-US"/>
          </a:p>
          <a:p>
            <a:pPr marL="731520" lvl="2" indent="-274320">
              <a:lnSpc>
                <a:spcPct val="120000"/>
              </a:lnSpc>
            </a:pPr>
            <a:r>
              <a:rPr lang="en-US"/>
              <a:t>Một </a:t>
            </a:r>
            <a:r>
              <a:rPr lang="en-US" dirty="0" err="1"/>
              <a:t>chương</a:t>
            </a:r>
            <a:r>
              <a:rPr lang="en-US" dirty="0"/>
              <a:t> </a:t>
            </a:r>
            <a:r>
              <a:rPr lang="en-US" dirty="0" err="1"/>
              <a:t>trình</a:t>
            </a:r>
            <a:r>
              <a:rPr lang="en-US" dirty="0"/>
              <a:t> </a:t>
            </a:r>
            <a:r>
              <a:rPr lang="en-US" err="1"/>
              <a:t>có</a:t>
            </a:r>
            <a:r>
              <a:rPr lang="en-US"/>
              <a:t> thể được </a:t>
            </a:r>
            <a:r>
              <a:rPr lang="en-US" dirty="0" err="1"/>
              <a:t>thực</a:t>
            </a:r>
            <a:r>
              <a:rPr lang="en-US" dirty="0"/>
              <a:t> </a:t>
            </a:r>
            <a:r>
              <a:rPr lang="en-US" dirty="0" err="1"/>
              <a:t>hiện</a:t>
            </a:r>
            <a:r>
              <a:rPr lang="en-US" dirty="0"/>
              <a:t> </a:t>
            </a:r>
            <a:r>
              <a:rPr lang="en-US" dirty="0" err="1"/>
              <a:t>bởi</a:t>
            </a:r>
            <a:r>
              <a:rPr lang="en-US" dirty="0"/>
              <a:t> </a:t>
            </a:r>
            <a:r>
              <a:rPr lang="en-US" dirty="0" err="1"/>
              <a:t>các</a:t>
            </a:r>
            <a:r>
              <a:rPr lang="en-US" dirty="0"/>
              <a:t> </a:t>
            </a:r>
            <a:r>
              <a:rPr lang="en-US" dirty="0" err="1"/>
              <a:t>tiến</a:t>
            </a:r>
            <a:r>
              <a:rPr lang="en-US" dirty="0"/>
              <a:t> </a:t>
            </a:r>
            <a:r>
              <a:rPr lang="en-US" dirty="0" err="1"/>
              <a:t>trình</a:t>
            </a:r>
            <a:r>
              <a:rPr lang="en-US" dirty="0"/>
              <a:t> </a:t>
            </a:r>
            <a:r>
              <a:rPr lang="en-US" dirty="0" err="1"/>
              <a:t>khác</a:t>
            </a:r>
            <a:r>
              <a:rPr lang="en-US" dirty="0"/>
              <a:t> </a:t>
            </a:r>
            <a:r>
              <a:rPr lang="en-US" dirty="0" err="1"/>
              <a:t>nhau</a:t>
            </a:r>
            <a:r>
              <a:rPr lang="en-US" dirty="0"/>
              <a:t>, </a:t>
            </a:r>
            <a:r>
              <a:rPr lang="en-US" dirty="0" err="1"/>
              <a:t>với</a:t>
            </a:r>
            <a:r>
              <a:rPr lang="en-US" dirty="0"/>
              <a:t> </a:t>
            </a:r>
            <a:r>
              <a:rPr lang="en-US" dirty="0" err="1"/>
              <a:t>các</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khác</a:t>
            </a:r>
            <a:r>
              <a:rPr lang="en-US" dirty="0"/>
              <a:t> </a:t>
            </a:r>
            <a:r>
              <a:rPr lang="en-US" dirty="0" err="1"/>
              <a:t>nhau</a:t>
            </a:r>
            <a:r>
              <a:rPr lang="en-US" dirty="0"/>
              <a:t> =&gt; </a:t>
            </a:r>
            <a:r>
              <a:rPr lang="en-US" dirty="0" err="1"/>
              <a:t>gọi</a:t>
            </a:r>
            <a:r>
              <a:rPr lang="en-US" dirty="0"/>
              <a:t> </a:t>
            </a:r>
            <a:r>
              <a:rPr lang="en-US" dirty="0" err="1"/>
              <a:t>tới</a:t>
            </a:r>
            <a:r>
              <a:rPr lang="en-US" dirty="0"/>
              <a:t> </a:t>
            </a:r>
            <a:r>
              <a:rPr lang="en-US" dirty="0" err="1"/>
              <a:t>nhiều</a:t>
            </a:r>
            <a:r>
              <a:rPr lang="en-US" dirty="0"/>
              <a:t> </a:t>
            </a:r>
            <a:r>
              <a:rPr lang="en-US" dirty="0" err="1"/>
              <a:t>tiến</a:t>
            </a:r>
            <a:r>
              <a:rPr lang="en-US" dirty="0"/>
              <a:t> </a:t>
            </a:r>
            <a:r>
              <a:rPr lang="en-US" dirty="0" err="1"/>
              <a:t>trình</a:t>
            </a:r>
            <a:r>
              <a:rPr lang="en-US" dirty="0"/>
              <a:t>.</a:t>
            </a:r>
          </a:p>
          <a:p>
            <a:pPr marL="731520" lvl="2" indent="-274320">
              <a:lnSpc>
                <a:spcPct val="120000"/>
              </a:lnSpc>
            </a:pPr>
            <a:endParaRPr lang="en-US" sz="2400" dirty="0"/>
          </a:p>
        </p:txBody>
      </p:sp>
      <p:sp>
        <p:nvSpPr>
          <p:cNvPr id="5" name="Content Placeholder 2"/>
          <p:cNvSpPr txBox="1">
            <a:spLocks/>
          </p:cNvSpPr>
          <p:nvPr/>
        </p:nvSpPr>
        <p:spPr>
          <a:xfrm>
            <a:off x="723900" y="304800"/>
            <a:ext cx="76962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2.1</a:t>
            </a:r>
            <a:r>
              <a:rPr lang="vi-VN" sz="2800" b="1" dirty="0"/>
              <a:t>.1</a:t>
            </a:r>
            <a:r>
              <a:rPr lang="en-US" sz="2800" b="1" dirty="0"/>
              <a:t> </a:t>
            </a:r>
            <a:r>
              <a:rPr lang="vi-VN" sz="2800" b="1" dirty="0"/>
              <a:t>KHÁI NIỆM </a:t>
            </a:r>
            <a:r>
              <a:rPr lang="en-US" sz="2800" b="1" dirty="0"/>
              <a:t>TIẾN TRÌNH </a:t>
            </a:r>
          </a:p>
        </p:txBody>
      </p:sp>
      <p:grpSp>
        <p:nvGrpSpPr>
          <p:cNvPr id="3" name="Group 2">
            <a:extLst>
              <a:ext uri="{FF2B5EF4-FFF2-40B4-BE49-F238E27FC236}">
                <a16:creationId xmlns:a16="http://schemas.microsoft.com/office/drawing/2014/main" id="{49EDC40E-FDB8-41D2-9CE1-F397B5D17636}"/>
              </a:ext>
            </a:extLst>
          </p:cNvPr>
          <p:cNvGrpSpPr/>
          <p:nvPr/>
        </p:nvGrpSpPr>
        <p:grpSpPr>
          <a:xfrm>
            <a:off x="1524000" y="5105400"/>
            <a:ext cx="6459967" cy="533400"/>
            <a:chOff x="1371600" y="4800600"/>
            <a:chExt cx="6459967" cy="533400"/>
          </a:xfrm>
        </p:grpSpPr>
        <p:sp>
          <p:nvSpPr>
            <p:cNvPr id="2" name="Rectangle: Top Corners One Rounded and One Snipped 1">
              <a:extLst>
                <a:ext uri="{FF2B5EF4-FFF2-40B4-BE49-F238E27FC236}">
                  <a16:creationId xmlns:a16="http://schemas.microsoft.com/office/drawing/2014/main" id="{AD8BD05F-B617-4416-8ECB-6A2D33D5CB4F}"/>
                </a:ext>
              </a:extLst>
            </p:cNvPr>
            <p:cNvSpPr/>
            <p:nvPr/>
          </p:nvSpPr>
          <p:spPr>
            <a:xfrm>
              <a:off x="1371600" y="4800600"/>
              <a:ext cx="3276600" cy="533400"/>
            </a:xfrm>
            <a:prstGeom prst="snip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Chương trình:</a:t>
              </a:r>
            </a:p>
            <a:p>
              <a:pPr algn="ctr"/>
              <a:r>
                <a:rPr lang="en-US"/>
                <a:t>là thực thể thụ động</a:t>
              </a:r>
            </a:p>
          </p:txBody>
        </p:sp>
        <p:sp>
          <p:nvSpPr>
            <p:cNvPr id="8" name="Rectangle: Top Corners One Rounded and One Snipped 7">
              <a:extLst>
                <a:ext uri="{FF2B5EF4-FFF2-40B4-BE49-F238E27FC236}">
                  <a16:creationId xmlns:a16="http://schemas.microsoft.com/office/drawing/2014/main" id="{4FDD704B-842E-4755-A217-7D05A6D9F777}"/>
                </a:ext>
              </a:extLst>
            </p:cNvPr>
            <p:cNvSpPr/>
            <p:nvPr/>
          </p:nvSpPr>
          <p:spPr>
            <a:xfrm flipH="1">
              <a:off x="4935967" y="4800600"/>
              <a:ext cx="2895600" cy="533400"/>
            </a:xfrm>
            <a:prstGeom prst="snip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Tiến trình: </a:t>
              </a:r>
            </a:p>
            <a:p>
              <a:pPr algn="ctr"/>
              <a:r>
                <a:rPr lang="en-US"/>
                <a:t>là thực thể chủ động</a:t>
              </a:r>
            </a:p>
          </p:txBody>
        </p:sp>
      </p:grpSp>
    </p:spTree>
    <p:extLst>
      <p:ext uri="{BB962C8B-B14F-4D97-AF65-F5344CB8AC3E}">
        <p14:creationId xmlns:p14="http://schemas.microsoft.com/office/powerpoint/2010/main" val="100628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animEffect transition="in" filter="fade">
                                      <p:cBhvr>
                                        <p:cTn id="11" dur="500"/>
                                        <p:tgtEl>
                                          <p:spTgt spid="921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animEffect transition="in" filter="fade">
                                      <p:cBhvr>
                                        <p:cTn id="15" dur="500"/>
                                        <p:tgtEl>
                                          <p:spTgt spid="921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219">
                                            <p:txEl>
                                              <p:pRg st="3" end="3"/>
                                            </p:txEl>
                                          </p:spTgt>
                                        </p:tgtEl>
                                        <p:attrNameLst>
                                          <p:attrName>style.visibility</p:attrName>
                                        </p:attrNameLst>
                                      </p:cBhvr>
                                      <p:to>
                                        <p:strVal val="visible"/>
                                      </p:to>
                                    </p:set>
                                    <p:animEffect transition="in" filter="fade">
                                      <p:cBhvr>
                                        <p:cTn id="20" dur="500"/>
                                        <p:tgtEl>
                                          <p:spTgt spid="9219">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219">
                                            <p:txEl>
                                              <p:pRg st="4" end="4"/>
                                            </p:txEl>
                                          </p:spTgt>
                                        </p:tgtEl>
                                        <p:attrNameLst>
                                          <p:attrName>style.visibility</p:attrName>
                                        </p:attrNameLst>
                                      </p:cBhvr>
                                      <p:to>
                                        <p:strVal val="visible"/>
                                      </p:to>
                                    </p:set>
                                    <p:animEffect transition="in" filter="fade">
                                      <p:cBhvr>
                                        <p:cTn id="24" dur="500"/>
                                        <p:tgtEl>
                                          <p:spTgt spid="9219">
                                            <p:txEl>
                                              <p:pRg st="4" end="4"/>
                                            </p:txEl>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9219">
                                            <p:txEl>
                                              <p:pRg st="5" end="5"/>
                                            </p:txEl>
                                          </p:spTgt>
                                        </p:tgtEl>
                                        <p:attrNameLst>
                                          <p:attrName>style.visibility</p:attrName>
                                        </p:attrNameLst>
                                      </p:cBhvr>
                                      <p:to>
                                        <p:strVal val="visible"/>
                                      </p:to>
                                    </p:set>
                                    <p:animEffect transition="in" filter="fade">
                                      <p:cBhvr>
                                        <p:cTn id="28" dur="500"/>
                                        <p:tgtEl>
                                          <p:spTgt spid="9219">
                                            <p:txEl>
                                              <p:pRg st="5" end="5"/>
                                            </p:txEl>
                                          </p:spTgt>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9219">
                                            <p:txEl>
                                              <p:pRg st="6" end="6"/>
                                            </p:txEl>
                                          </p:spTgt>
                                        </p:tgtEl>
                                        <p:attrNameLst>
                                          <p:attrName>style.visibility</p:attrName>
                                        </p:attrNameLst>
                                      </p:cBhvr>
                                      <p:to>
                                        <p:strVal val="visible"/>
                                      </p:to>
                                    </p:set>
                                    <p:animEffect transition="in" filter="fade">
                                      <p:cBhvr>
                                        <p:cTn id="32" dur="500"/>
                                        <p:tgtEl>
                                          <p:spTgt spid="921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219">
                                            <p:txEl>
                                              <p:pRg st="7" end="7"/>
                                            </p:txEl>
                                          </p:spTgt>
                                        </p:tgtEl>
                                        <p:attrNameLst>
                                          <p:attrName>style.visibility</p:attrName>
                                        </p:attrNameLst>
                                      </p:cBhvr>
                                      <p:to>
                                        <p:strVal val="visible"/>
                                      </p:to>
                                    </p:set>
                                    <p:animEffect transition="in" filter="fade">
                                      <p:cBhvr>
                                        <p:cTn id="37" dur="500"/>
                                        <p:tgtEl>
                                          <p:spTgt spid="921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219">
                                            <p:txEl>
                                              <p:pRg st="9" end="9"/>
                                            </p:txEl>
                                          </p:spTgt>
                                        </p:tgtEl>
                                        <p:attrNameLst>
                                          <p:attrName>style.visibility</p:attrName>
                                        </p:attrNameLst>
                                      </p:cBhvr>
                                      <p:to>
                                        <p:strVal val="visible"/>
                                      </p:to>
                                    </p:set>
                                    <p:animEffect transition="in" filter="fade">
                                      <p:cBhvr>
                                        <p:cTn id="42" dur="500"/>
                                        <p:tgtEl>
                                          <p:spTgt spid="92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312200" y="856157"/>
            <a:ext cx="8791459" cy="5592763"/>
          </a:xfrm>
        </p:spPr>
        <p:txBody>
          <a:bodyPr>
            <a:normAutofit/>
          </a:bodyPr>
          <a:lstStyle/>
          <a:p>
            <a:r>
              <a:rPr lang="en-US" dirty="0" err="1"/>
              <a:t>Tiến</a:t>
            </a:r>
            <a:r>
              <a:rPr lang="en-US"/>
              <a:t> trình bao gồm 3 thành phần: Code, Data, Stack</a:t>
            </a:r>
          </a:p>
          <a:p>
            <a:pPr lvl="1"/>
            <a:r>
              <a:rPr lang="en-US"/>
              <a:t>Code (text): đoạn mã lệnh thực hiện </a:t>
            </a:r>
            <a:r>
              <a:rPr lang="en-US" sz="2400"/>
              <a:t>(bộ đến chương trình)</a:t>
            </a:r>
            <a:r>
              <a:rPr lang="en-US"/>
              <a:t>.</a:t>
            </a:r>
          </a:p>
          <a:p>
            <a:pPr lvl="1"/>
            <a:r>
              <a:rPr lang="en-US"/>
              <a:t>Data: đoạn dữ liệu.</a:t>
            </a:r>
          </a:p>
          <a:p>
            <a:pPr lvl="1"/>
            <a:r>
              <a:rPr lang="en-US"/>
              <a:t>Stack: lưu thông tin tạm thời.</a:t>
            </a:r>
          </a:p>
          <a:p>
            <a:r>
              <a:rPr lang="en-US"/>
              <a:t>Các hoạt động hiện tại thể hiện qua  </a:t>
            </a:r>
          </a:p>
          <a:p>
            <a:pPr marL="0" indent="0">
              <a:buNone/>
            </a:pPr>
            <a:r>
              <a:rPr lang="en-US"/>
              <a:t>con đếm lệnh (IP) và nội dung </a:t>
            </a:r>
          </a:p>
          <a:p>
            <a:pPr marL="0" indent="0">
              <a:buNone/>
            </a:pPr>
            <a:r>
              <a:rPr lang="en-US"/>
              <a:t>các thanh ghi của bộ xử lý.</a:t>
            </a:r>
          </a:p>
          <a:p>
            <a:r>
              <a:rPr lang="en-US"/>
              <a:t>Tiến trình được hệ thống phân biệt  </a:t>
            </a:r>
          </a:p>
          <a:p>
            <a:pPr marL="0" indent="0">
              <a:buNone/>
            </a:pPr>
            <a:r>
              <a:rPr lang="en-US"/>
              <a:t>bởi số hiệu pid (proccess indentification)</a:t>
            </a:r>
          </a:p>
          <a:p>
            <a:r>
              <a:rPr lang="en-US"/>
              <a:t>Tiến trình trên bộ nhớ: </a:t>
            </a:r>
          </a:p>
        </p:txBody>
      </p:sp>
      <p:sp>
        <p:nvSpPr>
          <p:cNvPr id="5" name="Content Placeholder 2"/>
          <p:cNvSpPr txBox="1">
            <a:spLocks/>
          </p:cNvSpPr>
          <p:nvPr/>
        </p:nvSpPr>
        <p:spPr>
          <a:xfrm>
            <a:off x="685800" y="221456"/>
            <a:ext cx="82296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2.1.1 KHÁI NIỆM TIẾN TRÌNH (t)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541" y="2286000"/>
            <a:ext cx="261925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4675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fade">
                                      <p:cBhvr>
                                        <p:cTn id="7" dur="1000"/>
                                        <p:tgtEl>
                                          <p:spTgt spid="21507">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animEffect transition="in" filter="fade">
                                      <p:cBhvr>
                                        <p:cTn id="11" dur="500"/>
                                        <p:tgtEl>
                                          <p:spTgt spid="21507">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animEffect transition="in" filter="fade">
                                      <p:cBhvr>
                                        <p:cTn id="15" dur="500"/>
                                        <p:tgtEl>
                                          <p:spTgt spid="21507">
                                            <p:txEl>
                                              <p:pRg st="2" end="2"/>
                                            </p:txEl>
                                          </p:spTgt>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1507">
                                            <p:txEl>
                                              <p:pRg st="3" end="3"/>
                                            </p:txEl>
                                          </p:spTgt>
                                        </p:tgtEl>
                                        <p:attrNameLst>
                                          <p:attrName>style.visibility</p:attrName>
                                        </p:attrNameLst>
                                      </p:cBhvr>
                                      <p:to>
                                        <p:strVal val="visible"/>
                                      </p:to>
                                    </p:set>
                                    <p:animEffect transition="in" filter="fade">
                                      <p:cBhvr>
                                        <p:cTn id="19" dur="500"/>
                                        <p:tgtEl>
                                          <p:spTgt spid="2150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507">
                                            <p:txEl>
                                              <p:pRg st="4" end="4"/>
                                            </p:txEl>
                                          </p:spTgt>
                                        </p:tgtEl>
                                        <p:attrNameLst>
                                          <p:attrName>style.visibility</p:attrName>
                                        </p:attrNameLst>
                                      </p:cBhvr>
                                      <p:to>
                                        <p:strVal val="visible"/>
                                      </p:to>
                                    </p:set>
                                    <p:animEffect transition="in" filter="fade">
                                      <p:cBhvr>
                                        <p:cTn id="24" dur="500"/>
                                        <p:tgtEl>
                                          <p:spTgt spid="2150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507">
                                            <p:txEl>
                                              <p:pRg st="5" end="5"/>
                                            </p:txEl>
                                          </p:spTgt>
                                        </p:tgtEl>
                                        <p:attrNameLst>
                                          <p:attrName>style.visibility</p:attrName>
                                        </p:attrNameLst>
                                      </p:cBhvr>
                                      <p:to>
                                        <p:strVal val="visible"/>
                                      </p:to>
                                    </p:set>
                                    <p:animEffect transition="in" filter="fade">
                                      <p:cBhvr>
                                        <p:cTn id="29" dur="500"/>
                                        <p:tgtEl>
                                          <p:spTgt spid="21507">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507">
                                            <p:txEl>
                                              <p:pRg st="6" end="6"/>
                                            </p:txEl>
                                          </p:spTgt>
                                        </p:tgtEl>
                                        <p:attrNameLst>
                                          <p:attrName>style.visibility</p:attrName>
                                        </p:attrNameLst>
                                      </p:cBhvr>
                                      <p:to>
                                        <p:strVal val="visible"/>
                                      </p:to>
                                    </p:set>
                                    <p:animEffect transition="in" filter="fade">
                                      <p:cBhvr>
                                        <p:cTn id="34" dur="500"/>
                                        <p:tgtEl>
                                          <p:spTgt spid="21507">
                                            <p:txEl>
                                              <p:pRg st="6" end="6"/>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1507">
                                            <p:txEl>
                                              <p:pRg st="7" end="7"/>
                                            </p:txEl>
                                          </p:spTgt>
                                        </p:tgtEl>
                                        <p:attrNameLst>
                                          <p:attrName>style.visibility</p:attrName>
                                        </p:attrNameLst>
                                      </p:cBhvr>
                                      <p:to>
                                        <p:strVal val="visible"/>
                                      </p:to>
                                    </p:set>
                                    <p:animEffect transition="in" filter="fade">
                                      <p:cBhvr>
                                        <p:cTn id="38" dur="500"/>
                                        <p:tgtEl>
                                          <p:spTgt spid="21507">
                                            <p:txEl>
                                              <p:pRg st="7" end="7"/>
                                            </p:txEl>
                                          </p:spTgt>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21507">
                                            <p:txEl>
                                              <p:pRg st="8" end="8"/>
                                            </p:txEl>
                                          </p:spTgt>
                                        </p:tgtEl>
                                        <p:attrNameLst>
                                          <p:attrName>style.visibility</p:attrName>
                                        </p:attrNameLst>
                                      </p:cBhvr>
                                      <p:to>
                                        <p:strVal val="visible"/>
                                      </p:to>
                                    </p:set>
                                    <p:animEffect transition="in" filter="fade">
                                      <p:cBhvr>
                                        <p:cTn id="42" dur="500"/>
                                        <p:tgtEl>
                                          <p:spTgt spid="2150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507">
                                            <p:txEl>
                                              <p:pRg st="9" end="9"/>
                                            </p:txEl>
                                          </p:spTgt>
                                        </p:tgtEl>
                                        <p:attrNameLst>
                                          <p:attrName>style.visibility</p:attrName>
                                        </p:attrNameLst>
                                      </p:cBhvr>
                                      <p:to>
                                        <p:strVal val="visible"/>
                                      </p:to>
                                    </p:set>
                                    <p:animEffect transition="in" filter="fade">
                                      <p:cBhvr>
                                        <p:cTn id="47" dur="500"/>
                                        <p:tgtEl>
                                          <p:spTgt spid="21507">
                                            <p:txEl>
                                              <p:pRg st="9" end="9"/>
                                            </p:txEl>
                                          </p:spTgt>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3074"/>
                                        </p:tgtEl>
                                        <p:attrNameLst>
                                          <p:attrName>style.visibility</p:attrName>
                                        </p:attrNameLst>
                                      </p:cBhvr>
                                      <p:to>
                                        <p:strVal val="visible"/>
                                      </p:to>
                                    </p:set>
                                    <p:animEffect transition="in" filter="fade">
                                      <p:cBhvr>
                                        <p:cTn id="5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D7E7591-6D32-455C-BF29-1309AD9A86A5}" type="slidenum">
              <a:rPr lang="en-US"/>
              <a:pPr/>
              <a:t>48</a:t>
            </a:fld>
            <a:endParaRPr lang="en-US"/>
          </a:p>
        </p:txBody>
      </p:sp>
      <p:sp>
        <p:nvSpPr>
          <p:cNvPr id="6" name="Content Placeholder 2"/>
          <p:cNvSpPr txBox="1">
            <a:spLocks/>
          </p:cNvSpPr>
          <p:nvPr/>
        </p:nvSpPr>
        <p:spPr>
          <a:xfrm>
            <a:off x="685800" y="348008"/>
            <a:ext cx="82296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2.1.2 TRẠNG THÁI CỦA TIẾN TRÌNH </a:t>
            </a:r>
          </a:p>
        </p:txBody>
      </p:sp>
      <p:sp>
        <p:nvSpPr>
          <p:cNvPr id="87043" name="Rectangle 3"/>
          <p:cNvSpPr>
            <a:spLocks noGrp="1" noChangeArrowheads="1"/>
          </p:cNvSpPr>
          <p:nvPr>
            <p:ph type="body" idx="1"/>
          </p:nvPr>
        </p:nvSpPr>
        <p:spPr>
          <a:xfrm>
            <a:off x="152400" y="1148686"/>
            <a:ext cx="8991600" cy="5709314"/>
          </a:xfrm>
        </p:spPr>
        <p:txBody>
          <a:bodyPr>
            <a:normAutofit/>
          </a:bodyPr>
          <a:lstStyle/>
          <a:p>
            <a:r>
              <a:rPr lang="en-US" dirty="0" err="1"/>
              <a:t>Trạng</a:t>
            </a:r>
            <a:r>
              <a:rPr lang="en-US" dirty="0"/>
              <a:t> </a:t>
            </a:r>
            <a:r>
              <a:rPr lang="en-US" dirty="0" err="1"/>
              <a:t>thái</a:t>
            </a:r>
            <a:r>
              <a:rPr lang="en-US" dirty="0"/>
              <a:t> </a:t>
            </a:r>
            <a:r>
              <a:rPr lang="en-US" dirty="0" err="1"/>
              <a:t>của</a:t>
            </a:r>
            <a:r>
              <a:rPr lang="en-US" dirty="0"/>
              <a:t> </a:t>
            </a:r>
            <a:r>
              <a:rPr lang="en-US" dirty="0" err="1"/>
              <a:t>tiến</a:t>
            </a:r>
            <a:r>
              <a:rPr lang="en-US" dirty="0"/>
              <a:t> </a:t>
            </a:r>
            <a:r>
              <a:rPr lang="en-US" dirty="0" err="1"/>
              <a:t>trình</a:t>
            </a:r>
            <a:r>
              <a:rPr lang="en-US" dirty="0"/>
              <a:t> </a:t>
            </a:r>
            <a:r>
              <a:rPr lang="en-US" dirty="0" err="1"/>
              <a:t>tại</a:t>
            </a:r>
            <a:r>
              <a:rPr lang="en-US" dirty="0"/>
              <a:t> </a:t>
            </a:r>
            <a:r>
              <a:rPr lang="en-US" dirty="0" err="1"/>
              <a:t>mỗi</a:t>
            </a:r>
            <a:r>
              <a:rPr lang="en-US" dirty="0"/>
              <a:t> </a:t>
            </a:r>
            <a:r>
              <a:rPr lang="en-US" dirty="0" err="1"/>
              <a:t>thời</a:t>
            </a:r>
            <a:r>
              <a:rPr lang="en-US" dirty="0"/>
              <a:t> </a:t>
            </a:r>
            <a:r>
              <a:rPr lang="en-US" dirty="0" err="1"/>
              <a:t>điểm</a:t>
            </a:r>
            <a:r>
              <a:rPr lang="en-US" dirty="0"/>
              <a:t> </a:t>
            </a:r>
            <a:r>
              <a:rPr lang="en-US" dirty="0" err="1"/>
              <a:t>được</a:t>
            </a:r>
            <a:r>
              <a:rPr lang="en-US" dirty="0"/>
              <a:t> </a:t>
            </a:r>
            <a:r>
              <a:rPr lang="en-US" dirty="0" err="1"/>
              <a:t>xác</a:t>
            </a:r>
            <a:r>
              <a:rPr lang="en-US" dirty="0"/>
              <a:t> </a:t>
            </a:r>
            <a:r>
              <a:rPr lang="en-US" dirty="0" err="1"/>
              <a:t>định</a:t>
            </a:r>
            <a:r>
              <a:rPr lang="en-US" dirty="0"/>
              <a:t> </a:t>
            </a:r>
            <a:r>
              <a:rPr lang="en-US" dirty="0" err="1"/>
              <a:t>bởi</a:t>
            </a:r>
            <a:r>
              <a:rPr lang="en-US" dirty="0"/>
              <a:t> </a:t>
            </a:r>
            <a:r>
              <a:rPr lang="en-US" dirty="0" err="1"/>
              <a:t>hoạt</a:t>
            </a:r>
            <a:r>
              <a:rPr lang="en-US" dirty="0"/>
              <a:t> </a:t>
            </a:r>
            <a:r>
              <a:rPr lang="en-US" dirty="0" err="1"/>
              <a:t>động</a:t>
            </a:r>
            <a:r>
              <a:rPr lang="en-US" dirty="0"/>
              <a:t> </a:t>
            </a:r>
            <a:r>
              <a:rPr lang="en-US" dirty="0" err="1"/>
              <a:t>hiện</a:t>
            </a:r>
            <a:r>
              <a:rPr lang="en-US" dirty="0"/>
              <a:t> </a:t>
            </a:r>
            <a:r>
              <a:rPr lang="en-US" dirty="0" err="1"/>
              <a:t>thời</a:t>
            </a:r>
            <a:r>
              <a:rPr lang="en-US" dirty="0"/>
              <a:t> </a:t>
            </a:r>
            <a:r>
              <a:rPr lang="en-US" dirty="0" err="1"/>
              <a:t>của</a:t>
            </a:r>
            <a:r>
              <a:rPr lang="en-US" dirty="0"/>
              <a:t> </a:t>
            </a:r>
            <a:r>
              <a:rPr lang="en-US" dirty="0" err="1"/>
              <a:t>nó</a:t>
            </a:r>
            <a:r>
              <a:rPr lang="en-US" dirty="0"/>
              <a:t>:</a:t>
            </a:r>
          </a:p>
          <a:p>
            <a:endParaRPr lang="en-US" sz="2600" dirty="0"/>
          </a:p>
          <a:p>
            <a:endParaRPr lang="en-US" dirty="0">
              <a:latin typeface="VNI-Times" pitchFamily="2" charset="0"/>
            </a:endParaRPr>
          </a:p>
          <a:p>
            <a:endParaRPr lang="en-US" dirty="0">
              <a:latin typeface="VNI-Times" pitchFamily="2" charset="0"/>
            </a:endParaRPr>
          </a:p>
          <a:p>
            <a:endParaRPr lang="en-US" dirty="0">
              <a:latin typeface="VNI-Times" pitchFamily="2" charset="0"/>
            </a:endParaRPr>
          </a:p>
          <a:p>
            <a:endParaRPr lang="en-US" dirty="0">
              <a:latin typeface="VNI-Times" pitchFamily="2" charset="0"/>
            </a:endParaRPr>
          </a:p>
          <a:p>
            <a:pPr>
              <a:lnSpc>
                <a:spcPct val="110000"/>
              </a:lnSpc>
            </a:pPr>
            <a:r>
              <a:rPr lang="en-US"/>
              <a:t>Tại </a:t>
            </a:r>
            <a:r>
              <a:rPr lang="en-US" dirty="0" err="1"/>
              <a:t>một</a:t>
            </a:r>
            <a:r>
              <a:rPr lang="en-US" dirty="0"/>
              <a:t> </a:t>
            </a:r>
            <a:r>
              <a:rPr lang="en-US" dirty="0" err="1"/>
              <a:t>thời</a:t>
            </a:r>
            <a:r>
              <a:rPr lang="en-US" dirty="0"/>
              <a:t> </a:t>
            </a:r>
            <a:r>
              <a:rPr lang="en-US" dirty="0" err="1"/>
              <a:t>điểm</a:t>
            </a:r>
            <a:r>
              <a:rPr lang="en-US" dirty="0"/>
              <a:t> </a:t>
            </a:r>
            <a:r>
              <a:rPr lang="en-US" dirty="0" err="1"/>
              <a:t>chỉ</a:t>
            </a:r>
            <a:r>
              <a:rPr lang="en-US" dirty="0"/>
              <a:t> </a:t>
            </a:r>
            <a:r>
              <a:rPr lang="en-US" dirty="0" err="1"/>
              <a:t>có</a:t>
            </a:r>
            <a:r>
              <a:rPr lang="en-US" dirty="0"/>
              <a:t> 1 </a:t>
            </a:r>
            <a:r>
              <a:rPr lang="en-US" dirty="0" err="1"/>
              <a:t>tiến</a:t>
            </a:r>
            <a:r>
              <a:rPr lang="en-US" dirty="0"/>
              <a:t> </a:t>
            </a:r>
            <a:r>
              <a:rPr lang="en-US" dirty="0" err="1"/>
              <a:t>trình</a:t>
            </a:r>
            <a:r>
              <a:rPr lang="en-US" dirty="0"/>
              <a:t> ở </a:t>
            </a:r>
            <a:r>
              <a:rPr lang="en-US" dirty="0" err="1"/>
              <a:t>trạng</a:t>
            </a:r>
            <a:r>
              <a:rPr lang="en-US" dirty="0"/>
              <a:t> </a:t>
            </a:r>
            <a:r>
              <a:rPr lang="en-US" dirty="0" err="1"/>
              <a:t>thái</a:t>
            </a:r>
            <a:r>
              <a:rPr lang="en-US" dirty="0"/>
              <a:t> Running </a:t>
            </a:r>
            <a:r>
              <a:rPr lang="en-US" dirty="0" err="1"/>
              <a:t>trên</a:t>
            </a:r>
            <a:r>
              <a:rPr lang="en-US" dirty="0"/>
              <a:t> 1 </a:t>
            </a:r>
            <a:r>
              <a:rPr lang="en-US" dirty="0" err="1"/>
              <a:t>bộ</a:t>
            </a:r>
            <a:r>
              <a:rPr lang="en-US" dirty="0"/>
              <a:t> </a:t>
            </a:r>
            <a:r>
              <a:rPr lang="en-US" dirty="0" err="1"/>
              <a:t>xử</a:t>
            </a:r>
            <a:r>
              <a:rPr lang="en-US" dirty="0"/>
              <a:t> </a:t>
            </a:r>
            <a:r>
              <a:rPr lang="en-US" dirty="0" err="1"/>
              <a:t>lý</a:t>
            </a:r>
            <a:r>
              <a:rPr lang="en-US" dirty="0"/>
              <a:t> </a:t>
            </a:r>
            <a:r>
              <a:rPr lang="en-US" dirty="0" err="1"/>
              <a:t>bất</a:t>
            </a:r>
            <a:r>
              <a:rPr lang="en-US" dirty="0"/>
              <a:t> </a:t>
            </a:r>
            <a:r>
              <a:rPr lang="en-US" dirty="0" err="1"/>
              <a:t>kỳ</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nhiều</a:t>
            </a:r>
            <a:r>
              <a:rPr lang="en-US" dirty="0"/>
              <a:t> </a:t>
            </a:r>
            <a:r>
              <a:rPr lang="en-US" dirty="0" err="1"/>
              <a:t>tiến</a:t>
            </a:r>
            <a:r>
              <a:rPr lang="en-US" dirty="0"/>
              <a:t> </a:t>
            </a:r>
            <a:r>
              <a:rPr lang="en-US" dirty="0" err="1"/>
              <a:t>trình</a:t>
            </a:r>
            <a:r>
              <a:rPr lang="en-US" dirty="0"/>
              <a:t> ở </a:t>
            </a:r>
            <a:r>
              <a:rPr lang="en-US" dirty="0" err="1"/>
              <a:t>trạng</a:t>
            </a:r>
            <a:r>
              <a:rPr lang="en-US" dirty="0"/>
              <a:t> </a:t>
            </a:r>
            <a:r>
              <a:rPr lang="en-US" dirty="0" err="1"/>
              <a:t>thái</a:t>
            </a:r>
            <a:r>
              <a:rPr lang="en-US" dirty="0"/>
              <a:t> Ready </a:t>
            </a:r>
            <a:r>
              <a:rPr lang="en-US" dirty="0" err="1"/>
              <a:t>và</a:t>
            </a:r>
            <a:r>
              <a:rPr lang="en-US" dirty="0"/>
              <a:t> Waiting</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057400"/>
            <a:ext cx="6286499" cy="2935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01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fade">
                                      <p:cBhvr>
                                        <p:cTn id="7" dur="500"/>
                                        <p:tgtEl>
                                          <p:spTgt spid="87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043">
                                            <p:txEl>
                                              <p:pRg st="6" end="6"/>
                                            </p:txEl>
                                          </p:spTgt>
                                        </p:tgtEl>
                                        <p:attrNameLst>
                                          <p:attrName>style.visibility</p:attrName>
                                        </p:attrNameLst>
                                      </p:cBhvr>
                                      <p:to>
                                        <p:strVal val="visible"/>
                                      </p:to>
                                    </p:set>
                                    <p:animEffect transition="in" filter="fade">
                                      <p:cBhvr>
                                        <p:cTn id="12" dur="500"/>
                                        <p:tgtEl>
                                          <p:spTgt spid="87043">
                                            <p:txEl>
                                              <p:pRg st="6" end="6"/>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D7E7591-6D32-455C-BF29-1309AD9A86A5}" type="slidenum">
              <a:rPr lang="en-US"/>
              <a:pPr/>
              <a:t>49</a:t>
            </a:fld>
            <a:endParaRPr lang="en-US"/>
          </a:p>
        </p:txBody>
      </p:sp>
      <p:sp>
        <p:nvSpPr>
          <p:cNvPr id="6" name="Content Placeholder 2"/>
          <p:cNvSpPr txBox="1">
            <a:spLocks/>
          </p:cNvSpPr>
          <p:nvPr/>
        </p:nvSpPr>
        <p:spPr>
          <a:xfrm>
            <a:off x="609600" y="348386"/>
            <a:ext cx="73152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KHỐI ĐIỀU KHIỂN TIẾN TRÌNH</a:t>
            </a:r>
          </a:p>
        </p:txBody>
      </p:sp>
      <p:sp>
        <p:nvSpPr>
          <p:cNvPr id="87043" name="Rectangle 3"/>
          <p:cNvSpPr>
            <a:spLocks noGrp="1" noChangeArrowheads="1"/>
          </p:cNvSpPr>
          <p:nvPr>
            <p:ph type="body" idx="1"/>
          </p:nvPr>
        </p:nvSpPr>
        <p:spPr>
          <a:xfrm>
            <a:off x="152400" y="1028900"/>
            <a:ext cx="8839200" cy="5480714"/>
          </a:xfrm>
        </p:spPr>
        <p:txBody>
          <a:bodyPr>
            <a:normAutofit fontScale="92500"/>
          </a:bodyPr>
          <a:lstStyle/>
          <a:p>
            <a:pPr>
              <a:lnSpc>
                <a:spcPct val="120000"/>
              </a:lnSpc>
            </a:pPr>
            <a:r>
              <a:rPr lang="en-US" sz="2700"/>
              <a:t>Process control block -PCB: quản lý mọi hoạt động của tiến trình.</a:t>
            </a:r>
          </a:p>
          <a:p>
            <a:pPr algn="just">
              <a:lnSpc>
                <a:spcPct val="120000"/>
              </a:lnSpc>
            </a:pPr>
            <a:r>
              <a:rPr lang="en-US" sz="2700"/>
              <a:t>Cấu trúc thông tin của khối điều khiển bao gồm:</a:t>
            </a:r>
          </a:p>
          <a:p>
            <a:pPr lvl="1" indent="-365760" algn="just">
              <a:lnSpc>
                <a:spcPct val="120000"/>
              </a:lnSpc>
            </a:pPr>
            <a:r>
              <a:rPr lang="en-US" sz="2700"/>
              <a:t>Process state - trạng thái tiến trình.</a:t>
            </a:r>
          </a:p>
          <a:p>
            <a:pPr lvl="1" indent="-365760" algn="just">
              <a:lnSpc>
                <a:spcPct val="120000"/>
              </a:lnSpc>
            </a:pPr>
            <a:r>
              <a:rPr lang="en-US" sz="2700"/>
              <a:t>Program counter - bộ đếm chương trình.</a:t>
            </a:r>
          </a:p>
          <a:p>
            <a:pPr lvl="1" indent="-365760" algn="just">
              <a:lnSpc>
                <a:spcPct val="120000"/>
              </a:lnSpc>
            </a:pPr>
            <a:r>
              <a:rPr lang="en-US" sz="2700"/>
              <a:t>CPU registers - các thanh ghi của CPU.</a:t>
            </a:r>
          </a:p>
          <a:p>
            <a:pPr lvl="1" indent="-365760" algn="just">
              <a:lnSpc>
                <a:spcPct val="120000"/>
              </a:lnSpc>
            </a:pPr>
            <a:r>
              <a:rPr lang="en-US" sz="2700"/>
              <a:t>CPU scheduling information - thông tin lịch trình CPU.</a:t>
            </a:r>
          </a:p>
          <a:p>
            <a:pPr lvl="1" indent="-365760" algn="just">
              <a:lnSpc>
                <a:spcPct val="120000"/>
              </a:lnSpc>
            </a:pPr>
            <a:r>
              <a:rPr lang="en-US" sz="2700"/>
              <a:t>Memory-management information - thông tin quản lý bộ nhớ.</a:t>
            </a:r>
          </a:p>
          <a:p>
            <a:pPr lvl="1" indent="-365760" algn="just">
              <a:lnSpc>
                <a:spcPct val="120000"/>
              </a:lnSpc>
            </a:pPr>
            <a:r>
              <a:rPr lang="en-US" sz="2700"/>
              <a:t>Accounting information - thông tin thống kê.</a:t>
            </a:r>
          </a:p>
          <a:p>
            <a:pPr lvl="1" indent="-365760" algn="just">
              <a:lnSpc>
                <a:spcPct val="120000"/>
              </a:lnSpc>
            </a:pPr>
            <a:r>
              <a:rPr lang="en-US" sz="2700"/>
              <a:t>I/O status information - thông tin trạng thái vào/ra.</a:t>
            </a:r>
          </a:p>
        </p:txBody>
      </p:sp>
    </p:spTree>
    <p:extLst>
      <p:ext uri="{BB962C8B-B14F-4D97-AF65-F5344CB8AC3E}">
        <p14:creationId xmlns:p14="http://schemas.microsoft.com/office/powerpoint/2010/main" val="411302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fade">
                                      <p:cBhvr>
                                        <p:cTn id="7" dur="500"/>
                                        <p:tgtEl>
                                          <p:spTgt spid="87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043">
                                            <p:txEl>
                                              <p:pRg st="1" end="1"/>
                                            </p:txEl>
                                          </p:spTgt>
                                        </p:tgtEl>
                                        <p:attrNameLst>
                                          <p:attrName>style.visibility</p:attrName>
                                        </p:attrNameLst>
                                      </p:cBhvr>
                                      <p:to>
                                        <p:strVal val="visible"/>
                                      </p:to>
                                    </p:set>
                                    <p:animEffect transition="in" filter="fade">
                                      <p:cBhvr>
                                        <p:cTn id="12" dur="500"/>
                                        <p:tgtEl>
                                          <p:spTgt spid="8704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7043">
                                            <p:txEl>
                                              <p:pRg st="2" end="2"/>
                                            </p:txEl>
                                          </p:spTgt>
                                        </p:tgtEl>
                                        <p:attrNameLst>
                                          <p:attrName>style.visibility</p:attrName>
                                        </p:attrNameLst>
                                      </p:cBhvr>
                                      <p:to>
                                        <p:strVal val="visible"/>
                                      </p:to>
                                    </p:set>
                                    <p:animEffect transition="in" filter="fade">
                                      <p:cBhvr>
                                        <p:cTn id="16" dur="1000"/>
                                        <p:tgtEl>
                                          <p:spTgt spid="87043">
                                            <p:txEl>
                                              <p:pRg st="2" end="2"/>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7043">
                                            <p:txEl>
                                              <p:pRg st="3" end="3"/>
                                            </p:txEl>
                                          </p:spTgt>
                                        </p:tgtEl>
                                        <p:attrNameLst>
                                          <p:attrName>style.visibility</p:attrName>
                                        </p:attrNameLst>
                                      </p:cBhvr>
                                      <p:to>
                                        <p:strVal val="visible"/>
                                      </p:to>
                                    </p:set>
                                    <p:animEffect transition="in" filter="fade">
                                      <p:cBhvr>
                                        <p:cTn id="20" dur="1000"/>
                                        <p:tgtEl>
                                          <p:spTgt spid="87043">
                                            <p:txEl>
                                              <p:pRg st="3" end="3"/>
                                            </p:txEl>
                                          </p:spTgt>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87043">
                                            <p:txEl>
                                              <p:pRg st="4" end="4"/>
                                            </p:txEl>
                                          </p:spTgt>
                                        </p:tgtEl>
                                        <p:attrNameLst>
                                          <p:attrName>style.visibility</p:attrName>
                                        </p:attrNameLst>
                                      </p:cBhvr>
                                      <p:to>
                                        <p:strVal val="visible"/>
                                      </p:to>
                                    </p:set>
                                    <p:animEffect transition="in" filter="fade">
                                      <p:cBhvr>
                                        <p:cTn id="24" dur="1000"/>
                                        <p:tgtEl>
                                          <p:spTgt spid="87043">
                                            <p:txEl>
                                              <p:pRg st="4" end="4"/>
                                            </p:txEl>
                                          </p:spTgt>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87043">
                                            <p:txEl>
                                              <p:pRg st="5" end="5"/>
                                            </p:txEl>
                                          </p:spTgt>
                                        </p:tgtEl>
                                        <p:attrNameLst>
                                          <p:attrName>style.visibility</p:attrName>
                                        </p:attrNameLst>
                                      </p:cBhvr>
                                      <p:to>
                                        <p:strVal val="visible"/>
                                      </p:to>
                                    </p:set>
                                    <p:animEffect transition="in" filter="fade">
                                      <p:cBhvr>
                                        <p:cTn id="28" dur="1000"/>
                                        <p:tgtEl>
                                          <p:spTgt spid="87043">
                                            <p:txEl>
                                              <p:pRg st="5" end="5"/>
                                            </p:txEl>
                                          </p:spTgt>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87043">
                                            <p:txEl>
                                              <p:pRg st="6" end="6"/>
                                            </p:txEl>
                                          </p:spTgt>
                                        </p:tgtEl>
                                        <p:attrNameLst>
                                          <p:attrName>style.visibility</p:attrName>
                                        </p:attrNameLst>
                                      </p:cBhvr>
                                      <p:to>
                                        <p:strVal val="visible"/>
                                      </p:to>
                                    </p:set>
                                    <p:animEffect transition="in" filter="fade">
                                      <p:cBhvr>
                                        <p:cTn id="32" dur="1000"/>
                                        <p:tgtEl>
                                          <p:spTgt spid="87043">
                                            <p:txEl>
                                              <p:pRg st="6" end="6"/>
                                            </p:txEl>
                                          </p:spTgt>
                                        </p:tgtEl>
                                      </p:cBhvr>
                                    </p:animEffect>
                                  </p:childTnLst>
                                </p:cTn>
                              </p:par>
                            </p:childTnLst>
                          </p:cTn>
                        </p:par>
                        <p:par>
                          <p:cTn id="33" fill="hold">
                            <p:stCondLst>
                              <p:cond delay="5500"/>
                            </p:stCondLst>
                            <p:childTnLst>
                              <p:par>
                                <p:cTn id="34" presetID="10" presetClass="entr" presetSubtype="0" fill="hold" nodeType="afterEffect">
                                  <p:stCondLst>
                                    <p:cond delay="0"/>
                                  </p:stCondLst>
                                  <p:childTnLst>
                                    <p:set>
                                      <p:cBhvr>
                                        <p:cTn id="35" dur="1" fill="hold">
                                          <p:stCondLst>
                                            <p:cond delay="0"/>
                                          </p:stCondLst>
                                        </p:cTn>
                                        <p:tgtEl>
                                          <p:spTgt spid="87043">
                                            <p:txEl>
                                              <p:pRg st="7" end="7"/>
                                            </p:txEl>
                                          </p:spTgt>
                                        </p:tgtEl>
                                        <p:attrNameLst>
                                          <p:attrName>style.visibility</p:attrName>
                                        </p:attrNameLst>
                                      </p:cBhvr>
                                      <p:to>
                                        <p:strVal val="visible"/>
                                      </p:to>
                                    </p:set>
                                    <p:animEffect transition="in" filter="fade">
                                      <p:cBhvr>
                                        <p:cTn id="36" dur="1000"/>
                                        <p:tgtEl>
                                          <p:spTgt spid="87043">
                                            <p:txEl>
                                              <p:pRg st="7" end="7"/>
                                            </p:txEl>
                                          </p:spTgt>
                                        </p:tgtEl>
                                      </p:cBhvr>
                                    </p:animEffect>
                                  </p:childTnLst>
                                </p:cTn>
                              </p:par>
                            </p:childTnLst>
                          </p:cTn>
                        </p:par>
                        <p:par>
                          <p:cTn id="37" fill="hold">
                            <p:stCondLst>
                              <p:cond delay="6500"/>
                            </p:stCondLst>
                            <p:childTnLst>
                              <p:par>
                                <p:cTn id="38" presetID="10" presetClass="entr" presetSubtype="0" fill="hold" nodeType="afterEffect">
                                  <p:stCondLst>
                                    <p:cond delay="0"/>
                                  </p:stCondLst>
                                  <p:childTnLst>
                                    <p:set>
                                      <p:cBhvr>
                                        <p:cTn id="39" dur="1" fill="hold">
                                          <p:stCondLst>
                                            <p:cond delay="0"/>
                                          </p:stCondLst>
                                        </p:cTn>
                                        <p:tgtEl>
                                          <p:spTgt spid="87043">
                                            <p:txEl>
                                              <p:pRg st="8" end="8"/>
                                            </p:txEl>
                                          </p:spTgt>
                                        </p:tgtEl>
                                        <p:attrNameLst>
                                          <p:attrName>style.visibility</p:attrName>
                                        </p:attrNameLst>
                                      </p:cBhvr>
                                      <p:to>
                                        <p:strVal val="visible"/>
                                      </p:to>
                                    </p:set>
                                    <p:animEffect transition="in" filter="fade">
                                      <p:cBhvr>
                                        <p:cTn id="40" dur="1000"/>
                                        <p:tgtEl>
                                          <p:spTgt spid="8704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87043">
                                            <p:txEl>
                                              <p:pRg st="0" end="0"/>
                                            </p:txEl>
                                          </p:spTgt>
                                        </p:tgtEl>
                                      </p:cBhvr>
                                    </p:animEffect>
                                    <p:set>
                                      <p:cBhvr>
                                        <p:cTn id="45" dur="1" fill="hold">
                                          <p:stCondLst>
                                            <p:cond delay="499"/>
                                          </p:stCondLst>
                                        </p:cTn>
                                        <p:tgtEl>
                                          <p:spTgt spid="87043">
                                            <p:txEl>
                                              <p:pRg st="0" end="0"/>
                                            </p:txEl>
                                          </p:spTgt>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87043">
                                            <p:txEl>
                                              <p:pRg st="1" end="1"/>
                                            </p:txEl>
                                          </p:spTgt>
                                        </p:tgtEl>
                                      </p:cBhvr>
                                    </p:animEffect>
                                    <p:set>
                                      <p:cBhvr>
                                        <p:cTn id="48" dur="1" fill="hold">
                                          <p:stCondLst>
                                            <p:cond delay="499"/>
                                          </p:stCondLst>
                                        </p:cTn>
                                        <p:tgtEl>
                                          <p:spTgt spid="87043">
                                            <p:txEl>
                                              <p:pRg st="1" end="1"/>
                                            </p:txEl>
                                          </p:spTgt>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87043">
                                            <p:txEl>
                                              <p:pRg st="2" end="2"/>
                                            </p:txEl>
                                          </p:spTgt>
                                        </p:tgtEl>
                                      </p:cBhvr>
                                    </p:animEffect>
                                    <p:set>
                                      <p:cBhvr>
                                        <p:cTn id="51" dur="1" fill="hold">
                                          <p:stCondLst>
                                            <p:cond delay="499"/>
                                          </p:stCondLst>
                                        </p:cTn>
                                        <p:tgtEl>
                                          <p:spTgt spid="87043">
                                            <p:txEl>
                                              <p:pRg st="2" end="2"/>
                                            </p:txEl>
                                          </p:spTgt>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87043">
                                            <p:txEl>
                                              <p:pRg st="3" end="3"/>
                                            </p:txEl>
                                          </p:spTgt>
                                        </p:tgtEl>
                                      </p:cBhvr>
                                    </p:animEffect>
                                    <p:set>
                                      <p:cBhvr>
                                        <p:cTn id="54" dur="1" fill="hold">
                                          <p:stCondLst>
                                            <p:cond delay="499"/>
                                          </p:stCondLst>
                                        </p:cTn>
                                        <p:tgtEl>
                                          <p:spTgt spid="87043">
                                            <p:txEl>
                                              <p:pRg st="3" end="3"/>
                                            </p:txEl>
                                          </p:spTgt>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7043">
                                            <p:txEl>
                                              <p:pRg st="4" end="4"/>
                                            </p:txEl>
                                          </p:spTgt>
                                        </p:tgtEl>
                                      </p:cBhvr>
                                    </p:animEffect>
                                    <p:set>
                                      <p:cBhvr>
                                        <p:cTn id="57" dur="1" fill="hold">
                                          <p:stCondLst>
                                            <p:cond delay="499"/>
                                          </p:stCondLst>
                                        </p:cTn>
                                        <p:tgtEl>
                                          <p:spTgt spid="87043">
                                            <p:txEl>
                                              <p:pRg st="4" end="4"/>
                                            </p:txEl>
                                          </p:spTgt>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87043">
                                            <p:txEl>
                                              <p:pRg st="5" end="5"/>
                                            </p:txEl>
                                          </p:spTgt>
                                        </p:tgtEl>
                                      </p:cBhvr>
                                    </p:animEffect>
                                    <p:set>
                                      <p:cBhvr>
                                        <p:cTn id="60" dur="1" fill="hold">
                                          <p:stCondLst>
                                            <p:cond delay="499"/>
                                          </p:stCondLst>
                                        </p:cTn>
                                        <p:tgtEl>
                                          <p:spTgt spid="87043">
                                            <p:txEl>
                                              <p:pRg st="5" end="5"/>
                                            </p:txEl>
                                          </p:spTgt>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87043">
                                            <p:txEl>
                                              <p:pRg st="6" end="6"/>
                                            </p:txEl>
                                          </p:spTgt>
                                        </p:tgtEl>
                                      </p:cBhvr>
                                    </p:animEffect>
                                    <p:set>
                                      <p:cBhvr>
                                        <p:cTn id="63" dur="1" fill="hold">
                                          <p:stCondLst>
                                            <p:cond delay="499"/>
                                          </p:stCondLst>
                                        </p:cTn>
                                        <p:tgtEl>
                                          <p:spTgt spid="87043">
                                            <p:txEl>
                                              <p:pRg st="6" end="6"/>
                                            </p:txEl>
                                          </p:spTgt>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87043">
                                            <p:txEl>
                                              <p:pRg st="7" end="7"/>
                                            </p:txEl>
                                          </p:spTgt>
                                        </p:tgtEl>
                                      </p:cBhvr>
                                    </p:animEffect>
                                    <p:set>
                                      <p:cBhvr>
                                        <p:cTn id="66" dur="1" fill="hold">
                                          <p:stCondLst>
                                            <p:cond delay="499"/>
                                          </p:stCondLst>
                                        </p:cTn>
                                        <p:tgtEl>
                                          <p:spTgt spid="87043">
                                            <p:txEl>
                                              <p:pRg st="7" end="7"/>
                                            </p:txEl>
                                          </p:spTgt>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87043">
                                            <p:txEl>
                                              <p:pRg st="8" end="8"/>
                                            </p:txEl>
                                          </p:spTgt>
                                        </p:tgtEl>
                                      </p:cBhvr>
                                    </p:animEffect>
                                    <p:set>
                                      <p:cBhvr>
                                        <p:cTn id="69" dur="1" fill="hold">
                                          <p:stCondLst>
                                            <p:cond delay="499"/>
                                          </p:stCondLst>
                                        </p:cTn>
                                        <p:tgtEl>
                                          <p:spTgt spid="87043">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536" y="2205567"/>
            <a:ext cx="4804972" cy="4652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04800" y="138983"/>
            <a:ext cx="7543800" cy="394417"/>
          </a:xfrm>
        </p:spPr>
        <p:txBody>
          <a:bodyPr>
            <a:noAutofit/>
          </a:bodyPr>
          <a:lstStyle/>
          <a:p>
            <a:pPr marL="0" indent="0">
              <a:buNone/>
            </a:pPr>
            <a:r>
              <a:rPr lang="en-US" b="1">
                <a:solidFill>
                  <a:srgbClr val="FF0000"/>
                </a:solidFill>
              </a:rPr>
              <a:t>CHƯƠNG 1: TỔNG QUAN VỀ HỆ ĐIỀU HÀNH</a:t>
            </a:r>
          </a:p>
        </p:txBody>
      </p:sp>
      <p:sp>
        <p:nvSpPr>
          <p:cNvPr id="4" name="Chỗ dành sẵn cho Nội dung 2"/>
          <p:cNvSpPr txBox="1">
            <a:spLocks/>
          </p:cNvSpPr>
          <p:nvPr/>
        </p:nvSpPr>
        <p:spPr>
          <a:xfrm>
            <a:off x="457200" y="1371600"/>
            <a:ext cx="6087568" cy="3733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n-US" sz="2800">
                <a:solidFill>
                  <a:srgbClr val="FF0000"/>
                </a:solidFill>
              </a:rPr>
              <a:t>1.1 Định nghĩa và tính chất hệ điều hành.</a:t>
            </a:r>
          </a:p>
          <a:p>
            <a:pPr marL="0" indent="0">
              <a:lnSpc>
                <a:spcPct val="150000"/>
              </a:lnSpc>
              <a:spcBef>
                <a:spcPts val="0"/>
              </a:spcBef>
              <a:buFont typeface="Arial" pitchFamily="34" charset="0"/>
              <a:buNone/>
            </a:pPr>
            <a:r>
              <a:rPr lang="en-US" sz="2800">
                <a:solidFill>
                  <a:srgbClr val="FF0000"/>
                </a:solidFill>
              </a:rPr>
              <a:t>1.2 Lịch sử phát triển hệ điều hành.</a:t>
            </a:r>
          </a:p>
          <a:p>
            <a:pPr marL="0" indent="0">
              <a:lnSpc>
                <a:spcPct val="150000"/>
              </a:lnSpc>
              <a:spcBef>
                <a:spcPts val="0"/>
              </a:spcBef>
              <a:buNone/>
            </a:pPr>
            <a:r>
              <a:rPr lang="en-US" sz="2800">
                <a:solidFill>
                  <a:srgbClr val="FF0000"/>
                </a:solidFill>
              </a:rPr>
              <a:t>1.3 Phân loại hệ điều hành.</a:t>
            </a:r>
          </a:p>
          <a:p>
            <a:pPr marL="0" indent="0">
              <a:lnSpc>
                <a:spcPct val="150000"/>
              </a:lnSpc>
              <a:spcBef>
                <a:spcPts val="0"/>
              </a:spcBef>
              <a:buNone/>
            </a:pPr>
            <a:r>
              <a:rPr lang="en-US" sz="2800">
                <a:solidFill>
                  <a:srgbClr val="FF0000"/>
                </a:solidFill>
              </a:rPr>
              <a:t>1.4 Cấu trúc hệ điều hành</a:t>
            </a:r>
          </a:p>
          <a:p>
            <a:pPr marL="0" indent="0">
              <a:lnSpc>
                <a:spcPct val="150000"/>
              </a:lnSpc>
              <a:spcBef>
                <a:spcPts val="0"/>
              </a:spcBef>
              <a:buNone/>
            </a:pPr>
            <a:r>
              <a:rPr lang="en-US" sz="2800">
                <a:solidFill>
                  <a:srgbClr val="FF0000"/>
                </a:solidFill>
              </a:rPr>
              <a:t>1.5 Bảo vệ và an toàn hệ thống</a:t>
            </a:r>
          </a:p>
        </p:txBody>
      </p:sp>
      <p:sp>
        <p:nvSpPr>
          <p:cNvPr id="7" name="Slide Number Placeholder 6"/>
          <p:cNvSpPr>
            <a:spLocks noGrp="1"/>
          </p:cNvSpPr>
          <p:nvPr>
            <p:ph type="sldNum" sz="quarter" idx="12"/>
          </p:nvPr>
        </p:nvSpPr>
        <p:spPr/>
        <p:txBody>
          <a:bodyPr/>
          <a:lstStyle/>
          <a:p>
            <a:fld id="{6654560D-949A-4FF0-83BB-4886580DA1ED}" type="slidenum">
              <a:rPr lang="en-US" smtClean="0"/>
              <a:pPr/>
              <a:t>5</a:t>
            </a:fld>
            <a:endParaRPr lang="en-US"/>
          </a:p>
        </p:txBody>
      </p:sp>
    </p:spTree>
    <p:extLst>
      <p:ext uri="{BB962C8B-B14F-4D97-AF65-F5344CB8AC3E}">
        <p14:creationId xmlns:p14="http://schemas.microsoft.com/office/powerpoint/2010/main" val="377050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D7E7591-6D32-455C-BF29-1309AD9A86A5}" type="slidenum">
              <a:rPr lang="en-US"/>
              <a:pPr/>
              <a:t>50</a:t>
            </a:fld>
            <a:endParaRPr lang="en-US"/>
          </a:p>
        </p:txBody>
      </p:sp>
      <p:sp>
        <p:nvSpPr>
          <p:cNvPr id="6" name="Content Placeholder 2"/>
          <p:cNvSpPr txBox="1">
            <a:spLocks/>
          </p:cNvSpPr>
          <p:nvPr/>
        </p:nvSpPr>
        <p:spPr>
          <a:xfrm>
            <a:off x="638175" y="228600"/>
            <a:ext cx="73152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KHỐI ĐIỀU KHIỂN TIẾN TRÌNH</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71649"/>
            <a:ext cx="2105025"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447800"/>
            <a:ext cx="376237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951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4"/>
                                        </p:tgtEl>
                                        <p:attrNameLst>
                                          <p:attrName>style.visibility</p:attrName>
                                        </p:attrNameLst>
                                      </p:cBhvr>
                                      <p:to>
                                        <p:strVal val="visible"/>
                                      </p:to>
                                    </p:set>
                                    <p:animEffect transition="in" filter="fade">
                                      <p:cBhvr>
                                        <p:cTn id="11"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D7E7591-6D32-455C-BF29-1309AD9A86A5}" type="slidenum">
              <a:rPr lang="en-US"/>
              <a:pPr/>
              <a:t>51</a:t>
            </a:fld>
            <a:endParaRPr lang="en-US"/>
          </a:p>
        </p:txBody>
      </p:sp>
      <p:sp>
        <p:nvSpPr>
          <p:cNvPr id="87043" name="Rectangle 3"/>
          <p:cNvSpPr>
            <a:spLocks noGrp="1" noChangeArrowheads="1"/>
          </p:cNvSpPr>
          <p:nvPr>
            <p:ph type="body" idx="1"/>
          </p:nvPr>
        </p:nvSpPr>
        <p:spPr>
          <a:xfrm>
            <a:off x="457200" y="1295400"/>
            <a:ext cx="8229600" cy="4648200"/>
          </a:xfrm>
        </p:spPr>
        <p:txBody>
          <a:bodyPr/>
          <a:lstStyle/>
          <a:p>
            <a:r>
              <a:rPr lang="en-US"/>
              <a:t>Tại sao phải điều phối tiến trình? </a:t>
            </a:r>
          </a:p>
          <a:p>
            <a:pPr marL="0" indent="0">
              <a:buNone/>
            </a:pPr>
            <a:r>
              <a:rPr lang="en-US"/>
              <a:t>số lượng users, số lượng tiến trình luôn lớn hơn số lượng CPU của máy tính. Tại một thời điểm chỉ có duy nhất 1 tiến trình được thực hiện trên 1 CPU.</a:t>
            </a:r>
          </a:p>
          <a:p>
            <a:r>
              <a:rPr lang="en-US"/>
              <a:t>Mục đích: sử dụng tối đa thời gian của CPU =&gt; cần có nhiều tiến trình trong hệ thống.</a:t>
            </a:r>
          </a:p>
          <a:p>
            <a:r>
              <a:rPr lang="en-US"/>
              <a:t>Vấn đề đặt ra: luân chuyển CPU giữa các tiến trình =&gt; phải có hàng đợi cho các tiến trình.</a:t>
            </a:r>
          </a:p>
        </p:txBody>
      </p:sp>
      <p:sp>
        <p:nvSpPr>
          <p:cNvPr id="6" name="Content Placeholder 2"/>
          <p:cNvSpPr txBox="1">
            <a:spLocks/>
          </p:cNvSpPr>
          <p:nvPr/>
        </p:nvSpPr>
        <p:spPr>
          <a:xfrm>
            <a:off x="685800" y="230188"/>
            <a:ext cx="70104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2.1.3 ĐIỀU PHỐI TIẾN TRÌNH </a:t>
            </a:r>
          </a:p>
        </p:txBody>
      </p:sp>
    </p:spTree>
    <p:extLst>
      <p:ext uri="{BB962C8B-B14F-4D97-AF65-F5344CB8AC3E}">
        <p14:creationId xmlns:p14="http://schemas.microsoft.com/office/powerpoint/2010/main" val="232520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fade">
                                      <p:cBhvr>
                                        <p:cTn id="7" dur="500"/>
                                        <p:tgtEl>
                                          <p:spTgt spid="87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043">
                                            <p:txEl>
                                              <p:pRg st="1" end="1"/>
                                            </p:txEl>
                                          </p:spTgt>
                                        </p:tgtEl>
                                        <p:attrNameLst>
                                          <p:attrName>style.visibility</p:attrName>
                                        </p:attrNameLst>
                                      </p:cBhvr>
                                      <p:to>
                                        <p:strVal val="visible"/>
                                      </p:to>
                                    </p:set>
                                    <p:animEffect transition="in" filter="fade">
                                      <p:cBhvr>
                                        <p:cTn id="12" dur="500"/>
                                        <p:tgtEl>
                                          <p:spTgt spid="87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animEffect transition="in" filter="fade">
                                      <p:cBhvr>
                                        <p:cTn id="17" dur="500"/>
                                        <p:tgtEl>
                                          <p:spTgt spid="8704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7043">
                                            <p:txEl>
                                              <p:pRg st="3" end="3"/>
                                            </p:txEl>
                                          </p:spTgt>
                                        </p:tgtEl>
                                        <p:attrNameLst>
                                          <p:attrName>style.visibility</p:attrName>
                                        </p:attrNameLst>
                                      </p:cBhvr>
                                      <p:to>
                                        <p:strVal val="visible"/>
                                      </p:to>
                                    </p:set>
                                    <p:animEffect transition="in" filter="fade">
                                      <p:cBhvr>
                                        <p:cTn id="21" dur="500"/>
                                        <p:tgtEl>
                                          <p:spTgt spid="870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DF75C25-5BC8-413E-83A4-36C3FAB6C714}" type="slidenum">
              <a:rPr lang="en-US"/>
              <a:pPr/>
              <a:t>52</a:t>
            </a:fld>
            <a:endParaRPr lang="en-US"/>
          </a:p>
        </p:txBody>
      </p:sp>
      <p:sp>
        <p:nvSpPr>
          <p:cNvPr id="8" name="Content Placeholder 2"/>
          <p:cNvSpPr txBox="1">
            <a:spLocks/>
          </p:cNvSpPr>
          <p:nvPr/>
        </p:nvSpPr>
        <p:spPr>
          <a:xfrm>
            <a:off x="685800" y="253701"/>
            <a:ext cx="82296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CÁC HÀNG ĐỢI TRONG ĐIỀU PHỐI</a:t>
            </a:r>
          </a:p>
        </p:txBody>
      </p:sp>
      <p:sp>
        <p:nvSpPr>
          <p:cNvPr id="6" name="Rectangle 3"/>
          <p:cNvSpPr txBox="1">
            <a:spLocks noChangeArrowheads="1"/>
          </p:cNvSpPr>
          <p:nvPr/>
        </p:nvSpPr>
        <p:spPr>
          <a:xfrm>
            <a:off x="152400" y="1189037"/>
            <a:ext cx="8915400" cy="4830763"/>
          </a:xfrm>
          <a:prstGeom prst="rect">
            <a:avLst/>
          </a:prstGeom>
        </p:spPr>
        <p:txBody>
          <a:bodyPr vert="horz" lIns="91440" tIns="45720" rIns="91440" bIns="45720" rtlCol="0">
            <a:noAutofit/>
          </a:bodyPr>
          <a:lstStyle>
            <a:lvl1pPr marL="342900" indent="-3429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30000"/>
              </a:lnSpc>
              <a:spcBef>
                <a:spcPts val="0"/>
              </a:spcBef>
              <a:buFont typeface="Arial" pitchFamily="34" charset="0"/>
              <a:buChar char="»"/>
              <a:defRPr sz="28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Các tiến trình chưa được phân phối sử dụng CPU sẽ được đưa vào hàng đợi. </a:t>
            </a:r>
          </a:p>
          <a:p>
            <a:r>
              <a:rPr lang="en-US"/>
              <a:t>Trong thời gian tồn tại, tiến trình di chuyển giữa các    hàng đợi.</a:t>
            </a:r>
          </a:p>
          <a:p>
            <a:r>
              <a:rPr lang="en-US"/>
              <a:t>Job-queue: tập các tiến trình trong hệ thống.</a:t>
            </a:r>
          </a:p>
          <a:p>
            <a:r>
              <a:rPr lang="en-US"/>
              <a:t>Ready-queue: tập các tiến trình tồn tại trong bộ nhớ, đang sẵn sàng và chờ đợi để được thực hiện.</a:t>
            </a:r>
          </a:p>
          <a:p>
            <a:r>
              <a:rPr lang="en-US"/>
              <a:t>Device-queue: tập các tiến trình đang chờ đợi một thiết bị vào ra. Phân biệt hàng đợi cho từng thiết bị.</a:t>
            </a:r>
          </a:p>
        </p:txBody>
      </p:sp>
    </p:spTree>
    <p:extLst>
      <p:ext uri="{BB962C8B-B14F-4D97-AF65-F5344CB8AC3E}">
        <p14:creationId xmlns:p14="http://schemas.microsoft.com/office/powerpoint/2010/main" val="256334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
                                            <p:txEl>
                                              <p:pRg st="0" end="0"/>
                                            </p:txEl>
                                          </p:spTgt>
                                        </p:tgtEl>
                                      </p:cBhvr>
                                    </p:animEffect>
                                    <p:set>
                                      <p:cBhvr>
                                        <p:cTn id="28" dur="1" fill="hold">
                                          <p:stCondLst>
                                            <p:cond delay="499"/>
                                          </p:stCondLst>
                                        </p:cTn>
                                        <p:tgtEl>
                                          <p:spTgt spid="6">
                                            <p:txEl>
                                              <p:pRg st="0" end="0"/>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
                                            <p:txEl>
                                              <p:pRg st="1" end="1"/>
                                            </p:txEl>
                                          </p:spTgt>
                                        </p:tgtEl>
                                      </p:cBhvr>
                                    </p:animEffect>
                                    <p:set>
                                      <p:cBhvr>
                                        <p:cTn id="31" dur="1" fill="hold">
                                          <p:stCondLst>
                                            <p:cond delay="499"/>
                                          </p:stCondLst>
                                        </p:cTn>
                                        <p:tgtEl>
                                          <p:spTgt spid="6">
                                            <p:txEl>
                                              <p:pRg st="1" end="1"/>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
                                            <p:txEl>
                                              <p:pRg st="2" end="2"/>
                                            </p:txEl>
                                          </p:spTgt>
                                        </p:tgtEl>
                                      </p:cBhvr>
                                    </p:animEffect>
                                    <p:set>
                                      <p:cBhvr>
                                        <p:cTn id="34" dur="1" fill="hold">
                                          <p:stCondLst>
                                            <p:cond delay="499"/>
                                          </p:stCondLst>
                                        </p:cTn>
                                        <p:tgtEl>
                                          <p:spTgt spid="6">
                                            <p:txEl>
                                              <p:pRg st="2" end="2"/>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
                                            <p:txEl>
                                              <p:pRg st="3" end="3"/>
                                            </p:txEl>
                                          </p:spTgt>
                                        </p:tgtEl>
                                      </p:cBhvr>
                                    </p:animEffect>
                                    <p:set>
                                      <p:cBhvr>
                                        <p:cTn id="37" dur="1" fill="hold">
                                          <p:stCondLst>
                                            <p:cond delay="499"/>
                                          </p:stCondLst>
                                        </p:cTn>
                                        <p:tgtEl>
                                          <p:spTgt spid="6">
                                            <p:txEl>
                                              <p:pRg st="3" end="3"/>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6">
                                            <p:txEl>
                                              <p:pRg st="4" end="4"/>
                                            </p:txEl>
                                          </p:spTgt>
                                        </p:tgtEl>
                                      </p:cBhvr>
                                    </p:animEffect>
                                    <p:set>
                                      <p:cBhvr>
                                        <p:cTn id="40" dur="1" fill="hold">
                                          <p:stCondLst>
                                            <p:cond delay="499"/>
                                          </p:stCondLst>
                                        </p:cTn>
                                        <p:tgtEl>
                                          <p:spTgt spid="6">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4830763"/>
          </a:xfrm>
        </p:spPr>
        <p:txBody>
          <a:bodyPr/>
          <a:lstStyle/>
          <a:p>
            <a:r>
              <a:rPr lang="en-US" sz="3200"/>
              <a:t>Hiệu quả:</a:t>
            </a:r>
          </a:p>
          <a:p>
            <a:pPr lvl="1"/>
            <a:r>
              <a:rPr lang="en-US" sz="3200"/>
              <a:t>Giảm thời gian.</a:t>
            </a:r>
          </a:p>
          <a:p>
            <a:pPr lvl="1"/>
            <a:r>
              <a:rPr lang="en-US" sz="3200"/>
              <a:t>Tăng thông lượng.</a:t>
            </a:r>
          </a:p>
          <a:p>
            <a:pPr lvl="1"/>
            <a:r>
              <a:rPr lang="en-US" sz="3200"/>
              <a:t>Tăng hiệu suất tài nguyên.</a:t>
            </a:r>
          </a:p>
          <a:p>
            <a:pPr lvl="1"/>
            <a:r>
              <a:rPr lang="en-US" sz="3200"/>
              <a:t>Giảm chi phí chuyển đổi.</a:t>
            </a:r>
          </a:p>
          <a:p>
            <a:r>
              <a:rPr lang="en-US" sz="3200"/>
              <a:t>Công bằng: tất cả các tiến trình đều có cơ hội nhận CPU.</a:t>
            </a:r>
          </a:p>
          <a:p>
            <a:endParaRPr lang="en-US"/>
          </a:p>
        </p:txBody>
      </p:sp>
      <p:sp>
        <p:nvSpPr>
          <p:cNvPr id="4" name="Slide Number Placeholder 3"/>
          <p:cNvSpPr>
            <a:spLocks noGrp="1"/>
          </p:cNvSpPr>
          <p:nvPr>
            <p:ph type="sldNum" sz="quarter" idx="12"/>
          </p:nvPr>
        </p:nvSpPr>
        <p:spPr/>
        <p:txBody>
          <a:bodyPr/>
          <a:lstStyle/>
          <a:p>
            <a:fld id="{6654560D-949A-4FF0-83BB-4886580DA1ED}" type="slidenum">
              <a:rPr lang="en-US" smtClean="0"/>
              <a:pPr/>
              <a:t>53</a:t>
            </a:fld>
            <a:endParaRPr lang="en-US"/>
          </a:p>
        </p:txBody>
      </p:sp>
      <p:sp>
        <p:nvSpPr>
          <p:cNvPr id="5" name="Content Placeholder 2"/>
          <p:cNvSpPr txBox="1">
            <a:spLocks/>
          </p:cNvSpPr>
          <p:nvPr/>
        </p:nvSpPr>
        <p:spPr>
          <a:xfrm>
            <a:off x="685800" y="221513"/>
            <a:ext cx="57912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MỤC TIÊU ĐIỀU PHỐI</a:t>
            </a:r>
          </a:p>
        </p:txBody>
      </p:sp>
    </p:spTree>
    <p:extLst>
      <p:ext uri="{BB962C8B-B14F-4D97-AF65-F5344CB8AC3E}">
        <p14:creationId xmlns:p14="http://schemas.microsoft.com/office/powerpoint/2010/main" val="393670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54</a:t>
            </a:fld>
            <a:endParaRPr lang="en-US"/>
          </a:p>
        </p:txBody>
      </p:sp>
      <p:sp>
        <p:nvSpPr>
          <p:cNvPr id="5" name="Content Placeholder 2"/>
          <p:cNvSpPr txBox="1">
            <a:spLocks/>
          </p:cNvSpPr>
          <p:nvPr/>
        </p:nvSpPr>
        <p:spPr>
          <a:xfrm>
            <a:off x="533400" y="304800"/>
            <a:ext cx="57912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CÁC CẤP ĐỘ ĐIỀU PHỐI</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233" y="933226"/>
            <a:ext cx="3339388"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0" y="1066800"/>
            <a:ext cx="5562600" cy="5791200"/>
          </a:xfrm>
        </p:spPr>
        <p:txBody>
          <a:bodyPr/>
          <a:lstStyle/>
          <a:p>
            <a:pPr marL="274320" indent="-274320">
              <a:lnSpc>
                <a:spcPct val="120000"/>
              </a:lnSpc>
            </a:pPr>
            <a:r>
              <a:rPr lang="fr-FR" b="1"/>
              <a:t>Longterm scheduling</a:t>
            </a:r>
            <a:r>
              <a:rPr lang="fr-FR"/>
              <a:t>: chọn tiến trình kế tiếp được khởi động (mang vào bộ nhớ, nhận trạng thái ready).</a:t>
            </a:r>
          </a:p>
          <a:p>
            <a:pPr marL="274320" indent="-274320">
              <a:lnSpc>
                <a:spcPct val="120000"/>
              </a:lnSpc>
            </a:pPr>
            <a:r>
              <a:rPr lang="fr-FR" b="1"/>
              <a:t>Mediumterm scheduling</a:t>
            </a:r>
            <a:r>
              <a:rPr lang="fr-FR"/>
              <a:t>: quyết định chuyển tiến trình đang running sang trạng thái blocked.</a:t>
            </a:r>
          </a:p>
          <a:p>
            <a:pPr marL="274320" indent="-274320">
              <a:lnSpc>
                <a:spcPct val="120000"/>
              </a:lnSpc>
            </a:pPr>
            <a:r>
              <a:rPr lang="fr-FR" b="1"/>
              <a:t>Shorterm scheduling</a:t>
            </a:r>
            <a:r>
              <a:rPr lang="fr-FR"/>
              <a:t> : chọn 1 tiến trình ở trạng thái ready chuyển sang trạng thái running.</a:t>
            </a:r>
          </a:p>
          <a:p>
            <a:pPr marL="274320" indent="-274320">
              <a:lnSpc>
                <a:spcPct val="120000"/>
              </a:lnSpc>
              <a:buNone/>
            </a:pPr>
            <a:r>
              <a:rPr lang="fr-FR"/>
              <a:t>=&gt; không phân biệt rõ giữa 3 cấp độ.</a:t>
            </a:r>
          </a:p>
          <a:p>
            <a:endParaRPr lang="en-US"/>
          </a:p>
        </p:txBody>
      </p:sp>
    </p:spTree>
    <p:extLst>
      <p:ext uri="{BB962C8B-B14F-4D97-AF65-F5344CB8AC3E}">
        <p14:creationId xmlns:p14="http://schemas.microsoft.com/office/powerpoint/2010/main" val="345933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7170"/>
                                        </p:tgtEl>
                                        <p:attrNameLst>
                                          <p:attrName>style.visibility</p:attrName>
                                        </p:attrNameLst>
                                      </p:cBhvr>
                                      <p:to>
                                        <p:strVal val="visible"/>
                                      </p:to>
                                    </p:set>
                                    <p:animEffect transition="in" filter="fade">
                                      <p:cBhvr>
                                        <p:cTn id="23" dur="1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4830763"/>
          </a:xfrm>
        </p:spPr>
        <p:txBody>
          <a:bodyPr/>
          <a:lstStyle/>
          <a:p>
            <a:r>
              <a:rPr lang="en-US" sz="3200"/>
              <a:t>Điều phối độc quyền: tiến trình được chọn độc chiếm CPU.</a:t>
            </a:r>
          </a:p>
          <a:p>
            <a:r>
              <a:rPr lang="en-US" sz="3200"/>
              <a:t>Điều phối không độc quyền: tiến trình được chọn có thể bị "cướp" CPU bởi tiến trình có độ ưu tiên cao hơn.</a:t>
            </a:r>
          </a:p>
          <a:p>
            <a:endParaRPr lang="en-US" sz="3200"/>
          </a:p>
          <a:p>
            <a:endParaRPr lang="en-US" sz="3200"/>
          </a:p>
          <a:p>
            <a:endParaRPr lang="en-US"/>
          </a:p>
        </p:txBody>
      </p:sp>
      <p:sp>
        <p:nvSpPr>
          <p:cNvPr id="4" name="Slide Number Placeholder 3"/>
          <p:cNvSpPr>
            <a:spLocks noGrp="1"/>
          </p:cNvSpPr>
          <p:nvPr>
            <p:ph type="sldNum" sz="quarter" idx="12"/>
          </p:nvPr>
        </p:nvSpPr>
        <p:spPr/>
        <p:txBody>
          <a:bodyPr/>
          <a:lstStyle/>
          <a:p>
            <a:fld id="{6654560D-949A-4FF0-83BB-4886580DA1ED}" type="slidenum">
              <a:rPr lang="en-US" smtClean="0"/>
              <a:pPr/>
              <a:t>55</a:t>
            </a:fld>
            <a:endParaRPr lang="en-US"/>
          </a:p>
        </p:txBody>
      </p:sp>
      <p:sp>
        <p:nvSpPr>
          <p:cNvPr id="5" name="Content Placeholder 2"/>
          <p:cNvSpPr txBox="1">
            <a:spLocks/>
          </p:cNvSpPr>
          <p:nvPr/>
        </p:nvSpPr>
        <p:spPr>
          <a:xfrm>
            <a:off x="609600" y="304800"/>
            <a:ext cx="76962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THỜI ĐIỂM RA QUYẾT ĐỊNH ĐIỀU PHỐI</a:t>
            </a:r>
          </a:p>
        </p:txBody>
      </p:sp>
    </p:spTree>
    <p:extLst>
      <p:ext uri="{BB962C8B-B14F-4D97-AF65-F5344CB8AC3E}">
        <p14:creationId xmlns:p14="http://schemas.microsoft.com/office/powerpoint/2010/main" val="25393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152400" y="1066800"/>
            <a:ext cx="8991600" cy="5562600"/>
          </a:xfrm>
        </p:spPr>
        <p:txBody>
          <a:bodyPr>
            <a:normAutofit lnSpcReduction="10000"/>
          </a:bodyPr>
          <a:lstStyle/>
          <a:p>
            <a:pPr>
              <a:buFont typeface="Wingdings" pitchFamily="2" charset="2"/>
              <a:buNone/>
            </a:pPr>
            <a:r>
              <a:rPr lang="en-US" b="1" u="sng"/>
              <a:t>a. Khởi tạo tiến trình</a:t>
            </a:r>
          </a:p>
          <a:p>
            <a:r>
              <a:rPr lang="en-US"/>
              <a:t>Tiến trình cha (parent process) tạo ra các tiến trình con (children processes), chúng lần lượt tạo ra các tiến trình con khác tạo thành cây tiến trình (tree of processes).</a:t>
            </a:r>
            <a:endParaRPr lang="en-US" sz="2800"/>
          </a:p>
          <a:p>
            <a:r>
              <a:rPr lang="en-US" sz="2800"/>
              <a:t>HĐH gán PID và đưa vào danh sách quản lý của hệ thống.</a:t>
            </a:r>
          </a:p>
          <a:p>
            <a:r>
              <a:rPr lang="en-US" sz="2800"/>
              <a:t>Cấp phát không gian bộ nhớ.</a:t>
            </a:r>
          </a:p>
          <a:p>
            <a:r>
              <a:rPr lang="en-US" sz="2800"/>
              <a:t>Khởi tạo các thông tin cần thiết cho khối điều khiển       tiến trình:  Các PID của p cha (nếu có), thông tin trạng thái, độ ưu tiên, ngữ cảnh của processor.</a:t>
            </a:r>
          </a:p>
          <a:p>
            <a:r>
              <a:rPr lang="en-US" sz="2800"/>
              <a:t>Cung cấp đầy đủ các tài nguyên (trừ processor).</a:t>
            </a:r>
          </a:p>
          <a:p>
            <a:endParaRPr lang="en-US" sz="2800"/>
          </a:p>
        </p:txBody>
      </p:sp>
      <p:sp>
        <p:nvSpPr>
          <p:cNvPr id="5" name="Content Placeholder 2"/>
          <p:cNvSpPr txBox="1">
            <a:spLocks/>
          </p:cNvSpPr>
          <p:nvPr/>
        </p:nvSpPr>
        <p:spPr>
          <a:xfrm>
            <a:off x="762000" y="228600"/>
            <a:ext cx="80010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2.1.4 THAO TÁC VỚI TIẾN TRÌNH </a:t>
            </a:r>
          </a:p>
        </p:txBody>
      </p:sp>
    </p:spTree>
    <p:extLst>
      <p:ext uri="{BB962C8B-B14F-4D97-AF65-F5344CB8AC3E}">
        <p14:creationId xmlns:p14="http://schemas.microsoft.com/office/powerpoint/2010/main" val="2349455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fade">
                                      <p:cBhvr>
                                        <p:cTn id="7" dur="500"/>
                                        <p:tgtEl>
                                          <p:spTgt spid="2253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fade">
                                      <p:cBhvr>
                                        <p:cTn id="10" dur="500"/>
                                        <p:tgtEl>
                                          <p:spTgt spid="22531">
                                            <p:txEl>
                                              <p:pRg st="2" end="2"/>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531">
                                            <p:txEl>
                                              <p:pRg st="3" end="3"/>
                                            </p:txEl>
                                          </p:spTgt>
                                        </p:tgtEl>
                                        <p:attrNameLst>
                                          <p:attrName>style.visibility</p:attrName>
                                        </p:attrNameLst>
                                      </p:cBhvr>
                                      <p:to>
                                        <p:strVal val="visible"/>
                                      </p:to>
                                    </p:set>
                                    <p:animEffect transition="in" filter="fade">
                                      <p:cBhvr>
                                        <p:cTn id="14" dur="500"/>
                                        <p:tgtEl>
                                          <p:spTgt spid="22531">
                                            <p:txEl>
                                              <p:pRg st="3" end="3"/>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531">
                                            <p:txEl>
                                              <p:pRg st="4" end="4"/>
                                            </p:txEl>
                                          </p:spTgt>
                                        </p:tgtEl>
                                        <p:attrNameLst>
                                          <p:attrName>style.visibility</p:attrName>
                                        </p:attrNameLst>
                                      </p:cBhvr>
                                      <p:to>
                                        <p:strVal val="visible"/>
                                      </p:to>
                                    </p:set>
                                    <p:animEffect transition="in" filter="fade">
                                      <p:cBhvr>
                                        <p:cTn id="18" dur="500"/>
                                        <p:tgtEl>
                                          <p:spTgt spid="22531">
                                            <p:txEl>
                                              <p:pRg st="4" end="4"/>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2531">
                                            <p:txEl>
                                              <p:pRg st="5" end="5"/>
                                            </p:txEl>
                                          </p:spTgt>
                                        </p:tgtEl>
                                        <p:attrNameLst>
                                          <p:attrName>style.visibility</p:attrName>
                                        </p:attrNameLst>
                                      </p:cBhvr>
                                      <p:to>
                                        <p:strVal val="visible"/>
                                      </p:to>
                                    </p:set>
                                    <p:animEffect transition="in" filter="fade">
                                      <p:cBhvr>
                                        <p:cTn id="22" dur="500"/>
                                        <p:tgtEl>
                                          <p:spTgt spid="2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3DA2843-117B-4383-ADE2-130FA08DADCB}" type="slidenum">
              <a:rPr lang="en-US" smtClean="0"/>
              <a:pPr eaLnBrk="1" hangingPunct="1"/>
              <a:t>57</a:t>
            </a:fld>
            <a:endParaRPr lang="en-US"/>
          </a:p>
        </p:txBody>
      </p:sp>
      <p:sp>
        <p:nvSpPr>
          <p:cNvPr id="14341" name="Rectangle 2"/>
          <p:cNvSpPr>
            <a:spLocks noGrp="1" noChangeArrowheads="1"/>
          </p:cNvSpPr>
          <p:nvPr>
            <p:ph type="title"/>
          </p:nvPr>
        </p:nvSpPr>
        <p:spPr>
          <a:xfrm>
            <a:off x="609600" y="228600"/>
            <a:ext cx="6248400" cy="836613"/>
          </a:xfrm>
        </p:spPr>
        <p:txBody>
          <a:bodyPr>
            <a:normAutofit/>
          </a:bodyPr>
          <a:lstStyle/>
          <a:p>
            <a:pPr algn="l" eaLnBrk="1" hangingPunct="1"/>
            <a:r>
              <a:rPr lang="en-US" sz="2800"/>
              <a:t>PHÂN PHỐI TÀI NGUYÊN</a:t>
            </a:r>
          </a:p>
        </p:txBody>
      </p:sp>
      <p:sp>
        <p:nvSpPr>
          <p:cNvPr id="14342" name="Rectangle 3"/>
          <p:cNvSpPr>
            <a:spLocks noGrp="1" noChangeArrowheads="1"/>
          </p:cNvSpPr>
          <p:nvPr>
            <p:ph type="body" idx="1"/>
          </p:nvPr>
        </p:nvSpPr>
        <p:spPr>
          <a:xfrm>
            <a:off x="304800" y="873919"/>
            <a:ext cx="8991600" cy="5562600"/>
          </a:xfrm>
        </p:spPr>
        <p:txBody>
          <a:bodyPr>
            <a:noAutofit/>
          </a:bodyPr>
          <a:lstStyle/>
          <a:p>
            <a:pPr algn="just" eaLnBrk="1" hangingPunct="1"/>
            <a:r>
              <a:rPr lang="en-US"/>
              <a:t>Các lựa chọn chia sẻ tài nguyên (resource sharing)</a:t>
            </a:r>
          </a:p>
          <a:p>
            <a:pPr marL="457200" lvl="1" algn="just" eaLnBrk="1" hangingPunct="1"/>
            <a:r>
              <a:rPr lang="en-US"/>
              <a:t>Tiến trình cha và con chia sẻ tất cả các tài nguyên.</a:t>
            </a:r>
          </a:p>
          <a:p>
            <a:pPr marL="457200" lvl="1" algn="just" eaLnBrk="1" hangingPunct="1"/>
            <a:r>
              <a:rPr lang="en-US"/>
              <a:t>Tiến trình con chia sẻ tập con tài nguyên của tiến trình cha.</a:t>
            </a:r>
          </a:p>
          <a:p>
            <a:pPr marL="457200" lvl="1" algn="just" eaLnBrk="1" hangingPunct="1"/>
            <a:r>
              <a:rPr lang="en-US"/>
              <a:t>Tiến trình cha và con không có sự chia sẻ tài nguyên.</a:t>
            </a:r>
          </a:p>
          <a:p>
            <a:pPr algn="just" eaLnBrk="1" hangingPunct="1"/>
            <a:r>
              <a:rPr lang="en-US"/>
              <a:t>Không gian địa chỉ (Address space)</a:t>
            </a:r>
          </a:p>
          <a:p>
            <a:pPr marL="457200" lvl="1" algn="just" eaLnBrk="1" hangingPunct="1"/>
            <a:r>
              <a:rPr lang="en-US"/>
              <a:t>Tiến trình con sao chép tiến trình cha. </a:t>
            </a:r>
          </a:p>
          <a:p>
            <a:pPr marL="457200" lvl="1" algn="just" eaLnBrk="1" hangingPunct="1"/>
            <a:r>
              <a:rPr lang="en-US"/>
              <a:t>Tiến trình con có một chương trình được nạp vào trong nó.</a:t>
            </a:r>
          </a:p>
          <a:p>
            <a:pPr algn="just" eaLnBrk="1" hangingPunct="1"/>
            <a:r>
              <a:rPr lang="en-US"/>
              <a:t>Sự thực hiện (execution)</a:t>
            </a:r>
          </a:p>
          <a:p>
            <a:pPr marL="457200" lvl="1" algn="just" eaLnBrk="1" hangingPunct="1"/>
            <a:r>
              <a:rPr lang="en-US"/>
              <a:t>Tiến trình cha và con thực hiện đồng thời.</a:t>
            </a:r>
          </a:p>
          <a:p>
            <a:pPr marL="457200" lvl="1" algn="just" eaLnBrk="1" hangingPunct="1"/>
            <a:r>
              <a:rPr lang="en-US"/>
              <a:t>Tiến trình cha đợi cho đến khi tiến trình con kết thúc.</a:t>
            </a:r>
          </a:p>
        </p:txBody>
      </p:sp>
    </p:spTree>
    <p:extLst>
      <p:ext uri="{BB962C8B-B14F-4D97-AF65-F5344CB8AC3E}">
        <p14:creationId xmlns:p14="http://schemas.microsoft.com/office/powerpoint/2010/main" val="257416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2">
                                            <p:txEl>
                                              <p:pRg st="0" end="0"/>
                                            </p:txEl>
                                          </p:spTgt>
                                        </p:tgtEl>
                                        <p:attrNameLst>
                                          <p:attrName>style.visibility</p:attrName>
                                        </p:attrNameLst>
                                      </p:cBhvr>
                                      <p:to>
                                        <p:strVal val="visible"/>
                                      </p:to>
                                    </p:set>
                                    <p:animEffect transition="in" filter="fade">
                                      <p:cBhvr>
                                        <p:cTn id="7" dur="500"/>
                                        <p:tgtEl>
                                          <p:spTgt spid="1434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342">
                                            <p:txEl>
                                              <p:pRg st="1" end="1"/>
                                            </p:txEl>
                                          </p:spTgt>
                                        </p:tgtEl>
                                        <p:attrNameLst>
                                          <p:attrName>style.visibility</p:attrName>
                                        </p:attrNameLst>
                                      </p:cBhvr>
                                      <p:to>
                                        <p:strVal val="visible"/>
                                      </p:to>
                                    </p:set>
                                    <p:animEffect transition="in" filter="fade">
                                      <p:cBhvr>
                                        <p:cTn id="11" dur="500"/>
                                        <p:tgtEl>
                                          <p:spTgt spid="1434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342">
                                            <p:txEl>
                                              <p:pRg st="2" end="2"/>
                                            </p:txEl>
                                          </p:spTgt>
                                        </p:tgtEl>
                                        <p:attrNameLst>
                                          <p:attrName>style.visibility</p:attrName>
                                        </p:attrNameLst>
                                      </p:cBhvr>
                                      <p:to>
                                        <p:strVal val="visible"/>
                                      </p:to>
                                    </p:set>
                                    <p:animEffect transition="in" filter="fade">
                                      <p:cBhvr>
                                        <p:cTn id="15" dur="500"/>
                                        <p:tgtEl>
                                          <p:spTgt spid="1434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342">
                                            <p:txEl>
                                              <p:pRg st="3" end="3"/>
                                            </p:txEl>
                                          </p:spTgt>
                                        </p:tgtEl>
                                        <p:attrNameLst>
                                          <p:attrName>style.visibility</p:attrName>
                                        </p:attrNameLst>
                                      </p:cBhvr>
                                      <p:to>
                                        <p:strVal val="visible"/>
                                      </p:to>
                                    </p:set>
                                    <p:animEffect transition="in" filter="fade">
                                      <p:cBhvr>
                                        <p:cTn id="19" dur="500"/>
                                        <p:tgtEl>
                                          <p:spTgt spid="1434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342">
                                            <p:txEl>
                                              <p:pRg st="4" end="4"/>
                                            </p:txEl>
                                          </p:spTgt>
                                        </p:tgtEl>
                                        <p:attrNameLst>
                                          <p:attrName>style.visibility</p:attrName>
                                        </p:attrNameLst>
                                      </p:cBhvr>
                                      <p:to>
                                        <p:strVal val="visible"/>
                                      </p:to>
                                    </p:set>
                                    <p:animEffect transition="in" filter="fade">
                                      <p:cBhvr>
                                        <p:cTn id="24" dur="500"/>
                                        <p:tgtEl>
                                          <p:spTgt spid="14342">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342">
                                            <p:txEl>
                                              <p:pRg st="5" end="5"/>
                                            </p:txEl>
                                          </p:spTgt>
                                        </p:tgtEl>
                                        <p:attrNameLst>
                                          <p:attrName>style.visibility</p:attrName>
                                        </p:attrNameLst>
                                      </p:cBhvr>
                                      <p:to>
                                        <p:strVal val="visible"/>
                                      </p:to>
                                    </p:set>
                                    <p:animEffect transition="in" filter="fade">
                                      <p:cBhvr>
                                        <p:cTn id="28" dur="500"/>
                                        <p:tgtEl>
                                          <p:spTgt spid="14342">
                                            <p:txEl>
                                              <p:pRg st="5" end="5"/>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4342">
                                            <p:txEl>
                                              <p:pRg st="6" end="6"/>
                                            </p:txEl>
                                          </p:spTgt>
                                        </p:tgtEl>
                                        <p:attrNameLst>
                                          <p:attrName>style.visibility</p:attrName>
                                        </p:attrNameLst>
                                      </p:cBhvr>
                                      <p:to>
                                        <p:strVal val="visible"/>
                                      </p:to>
                                    </p:set>
                                    <p:animEffect transition="in" filter="fade">
                                      <p:cBhvr>
                                        <p:cTn id="32" dur="500"/>
                                        <p:tgtEl>
                                          <p:spTgt spid="1434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342">
                                            <p:txEl>
                                              <p:pRg st="7" end="7"/>
                                            </p:txEl>
                                          </p:spTgt>
                                        </p:tgtEl>
                                        <p:attrNameLst>
                                          <p:attrName>style.visibility</p:attrName>
                                        </p:attrNameLst>
                                      </p:cBhvr>
                                      <p:to>
                                        <p:strVal val="visible"/>
                                      </p:to>
                                    </p:set>
                                    <p:animEffect transition="in" filter="fade">
                                      <p:cBhvr>
                                        <p:cTn id="37" dur="500"/>
                                        <p:tgtEl>
                                          <p:spTgt spid="14342">
                                            <p:txEl>
                                              <p:pRg st="7" end="7"/>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4342">
                                            <p:txEl>
                                              <p:pRg st="8" end="8"/>
                                            </p:txEl>
                                          </p:spTgt>
                                        </p:tgtEl>
                                        <p:attrNameLst>
                                          <p:attrName>style.visibility</p:attrName>
                                        </p:attrNameLst>
                                      </p:cBhvr>
                                      <p:to>
                                        <p:strVal val="visible"/>
                                      </p:to>
                                    </p:set>
                                    <p:animEffect transition="in" filter="fade">
                                      <p:cBhvr>
                                        <p:cTn id="41" dur="500"/>
                                        <p:tgtEl>
                                          <p:spTgt spid="14342">
                                            <p:txEl>
                                              <p:pRg st="8" end="8"/>
                                            </p:txEl>
                                          </p:spTgt>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4342">
                                            <p:txEl>
                                              <p:pRg st="9" end="9"/>
                                            </p:txEl>
                                          </p:spTgt>
                                        </p:tgtEl>
                                        <p:attrNameLst>
                                          <p:attrName>style.visibility</p:attrName>
                                        </p:attrNameLst>
                                      </p:cBhvr>
                                      <p:to>
                                        <p:strVal val="visible"/>
                                      </p:to>
                                    </p:set>
                                    <p:animEffect transition="in" filter="fade">
                                      <p:cBhvr>
                                        <p:cTn id="45" dur="500"/>
                                        <p:tgtEl>
                                          <p:spTgt spid="1434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a:xfrm>
            <a:off x="228600" y="939501"/>
            <a:ext cx="8915400" cy="5486400"/>
          </a:xfrm>
        </p:spPr>
        <p:txBody>
          <a:bodyPr>
            <a:noAutofit/>
          </a:bodyPr>
          <a:lstStyle/>
          <a:p>
            <a:pPr>
              <a:lnSpc>
                <a:spcPct val="120000"/>
              </a:lnSpc>
              <a:buFont typeface="Wingdings" pitchFamily="2" charset="2"/>
              <a:buNone/>
            </a:pPr>
            <a:r>
              <a:rPr lang="en-US" b="1" u="sng"/>
              <a:t>b. Kết thúc tiến trình HĐH thực hiện các thao tác:</a:t>
            </a:r>
          </a:p>
          <a:p>
            <a:pPr>
              <a:lnSpc>
                <a:spcPct val="120000"/>
              </a:lnSpc>
            </a:pPr>
            <a:r>
              <a:rPr lang="en-US"/>
              <a:t>Thu hồi tài nguyên đã cấp phát cho tiến trình.</a:t>
            </a:r>
          </a:p>
          <a:p>
            <a:pPr>
              <a:lnSpc>
                <a:spcPct val="120000"/>
              </a:lnSpc>
            </a:pPr>
            <a:r>
              <a:rPr lang="en-US"/>
              <a:t>Loại bỏ tiến trình ra khỏi danh sách quản lý của hệ thống.</a:t>
            </a:r>
          </a:p>
          <a:p>
            <a:pPr>
              <a:lnSpc>
                <a:spcPct val="120000"/>
              </a:lnSpc>
            </a:pPr>
            <a:r>
              <a:rPr lang="en-US"/>
              <a:t>Hủy bỏ khối điều khiển tiến trình.</a:t>
            </a:r>
          </a:p>
          <a:p>
            <a:pPr algn="just">
              <a:lnSpc>
                <a:spcPct val="120000"/>
              </a:lnSpc>
            </a:pPr>
            <a:r>
              <a:rPr lang="en-US"/>
              <a:t>Tiến trình cha có thể chấm dứt việc thực hiện tiến trình con:</a:t>
            </a:r>
          </a:p>
          <a:p>
            <a:pPr lvl="1" algn="just">
              <a:lnSpc>
                <a:spcPct val="120000"/>
              </a:lnSpc>
            </a:pPr>
            <a:r>
              <a:rPr lang="en-US"/>
              <a:t>Tiến trình con dùng quá tài nguyên được phân phối.</a:t>
            </a:r>
          </a:p>
          <a:p>
            <a:pPr lvl="1" algn="just">
              <a:lnSpc>
                <a:spcPct val="120000"/>
              </a:lnSpc>
            </a:pPr>
            <a:r>
              <a:rPr lang="en-US"/>
              <a:t>Nhiệm vụ mà tiến trình con thực hiện không còn cần thiết.</a:t>
            </a:r>
          </a:p>
          <a:p>
            <a:pPr lvl="1" algn="just">
              <a:lnSpc>
                <a:spcPct val="120000"/>
              </a:lnSpc>
            </a:pPr>
            <a:r>
              <a:rPr lang="en-US"/>
              <a:t>Tiến trình cha đang kết thúc. HĐH có thể lựa chọn:</a:t>
            </a:r>
          </a:p>
          <a:p>
            <a:pPr lvl="2" algn="just">
              <a:lnSpc>
                <a:spcPct val="120000"/>
              </a:lnSpc>
              <a:buFont typeface="Wingdings" pitchFamily="2" charset="2"/>
              <a:buChar char="Ø"/>
            </a:pPr>
            <a:r>
              <a:rPr lang="en-US"/>
              <a:t>Dừng tiến trình con; chấm dứt sự xếp tầng, tiến trình cháu cũng bị dừng,…</a:t>
            </a:r>
          </a:p>
        </p:txBody>
      </p:sp>
      <p:sp>
        <p:nvSpPr>
          <p:cNvPr id="5" name="Content Placeholder 2"/>
          <p:cNvSpPr txBox="1">
            <a:spLocks/>
          </p:cNvSpPr>
          <p:nvPr/>
        </p:nvSpPr>
        <p:spPr>
          <a:xfrm>
            <a:off x="685800" y="304800"/>
            <a:ext cx="83820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t>2.1.4 THAO TÁC VỚI TIẾN TRÌNH (t) </a:t>
            </a:r>
          </a:p>
        </p:txBody>
      </p:sp>
    </p:spTree>
    <p:extLst>
      <p:ext uri="{BB962C8B-B14F-4D97-AF65-F5344CB8AC3E}">
        <p14:creationId xmlns:p14="http://schemas.microsoft.com/office/powerpoint/2010/main" val="41951000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50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23555">
                                            <p:txEl>
                                              <p:pRg st="2" end="2"/>
                                            </p:txEl>
                                          </p:spTgt>
                                        </p:tgtEl>
                                        <p:attrNameLst>
                                          <p:attrName>style.visibility</p:attrName>
                                        </p:attrNameLst>
                                      </p:cBhvr>
                                      <p:to>
                                        <p:strVal val="visible"/>
                                      </p:to>
                                    </p:set>
                                    <p:animEffect transition="in" filter="fade">
                                      <p:cBhvr>
                                        <p:cTn id="11" dur="1000"/>
                                        <p:tgtEl>
                                          <p:spTgt spid="23555">
                                            <p:txEl>
                                              <p:pRg st="2" end="2"/>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23555">
                                            <p:txEl>
                                              <p:pRg st="3" end="3"/>
                                            </p:txEl>
                                          </p:spTgt>
                                        </p:tgtEl>
                                        <p:attrNameLst>
                                          <p:attrName>style.visibility</p:attrName>
                                        </p:attrNameLst>
                                      </p:cBhvr>
                                      <p:to>
                                        <p:strVal val="visible"/>
                                      </p:to>
                                    </p:set>
                                    <p:animEffect transition="in" filter="fade">
                                      <p:cBhvr>
                                        <p:cTn id="15" dur="1000"/>
                                        <p:tgtEl>
                                          <p:spTgt spid="2355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500"/>
                                  </p:stCondLst>
                                  <p:childTnLst>
                                    <p:set>
                                      <p:cBhvr>
                                        <p:cTn id="19" dur="1" fill="hold">
                                          <p:stCondLst>
                                            <p:cond delay="0"/>
                                          </p:stCondLst>
                                        </p:cTn>
                                        <p:tgtEl>
                                          <p:spTgt spid="23555">
                                            <p:txEl>
                                              <p:pRg st="4" end="4"/>
                                            </p:txEl>
                                          </p:spTgt>
                                        </p:tgtEl>
                                        <p:attrNameLst>
                                          <p:attrName>style.visibility</p:attrName>
                                        </p:attrNameLst>
                                      </p:cBhvr>
                                      <p:to>
                                        <p:strVal val="visible"/>
                                      </p:to>
                                    </p:set>
                                    <p:animEffect transition="in" filter="fade">
                                      <p:cBhvr>
                                        <p:cTn id="20" dur="1000"/>
                                        <p:tgtEl>
                                          <p:spTgt spid="23555">
                                            <p:txEl>
                                              <p:pRg st="4" end="4"/>
                                            </p:txEl>
                                          </p:spTgt>
                                        </p:tgtEl>
                                      </p:cBhvr>
                                    </p:animEffect>
                                  </p:childTnLst>
                                </p:cTn>
                              </p:par>
                            </p:childTnLst>
                          </p:cTn>
                        </p:par>
                        <p:par>
                          <p:cTn id="21" fill="hold">
                            <p:stCondLst>
                              <p:cond delay="1500"/>
                            </p:stCondLst>
                            <p:childTnLst>
                              <p:par>
                                <p:cTn id="22" presetID="10" presetClass="entr" presetSubtype="0" fill="hold" nodeType="afterEffect">
                                  <p:stCondLst>
                                    <p:cond delay="500"/>
                                  </p:stCondLst>
                                  <p:childTnLst>
                                    <p:set>
                                      <p:cBhvr>
                                        <p:cTn id="23" dur="1" fill="hold">
                                          <p:stCondLst>
                                            <p:cond delay="0"/>
                                          </p:stCondLst>
                                        </p:cTn>
                                        <p:tgtEl>
                                          <p:spTgt spid="23555">
                                            <p:txEl>
                                              <p:pRg st="5" end="5"/>
                                            </p:txEl>
                                          </p:spTgt>
                                        </p:tgtEl>
                                        <p:attrNameLst>
                                          <p:attrName>style.visibility</p:attrName>
                                        </p:attrNameLst>
                                      </p:cBhvr>
                                      <p:to>
                                        <p:strVal val="visible"/>
                                      </p:to>
                                    </p:set>
                                    <p:animEffect transition="in" filter="fade">
                                      <p:cBhvr>
                                        <p:cTn id="24" dur="1000"/>
                                        <p:tgtEl>
                                          <p:spTgt spid="23555">
                                            <p:txEl>
                                              <p:pRg st="5" end="5"/>
                                            </p:txEl>
                                          </p:spTgt>
                                        </p:tgtEl>
                                      </p:cBhvr>
                                    </p:animEffect>
                                  </p:childTnLst>
                                </p:cTn>
                              </p:par>
                            </p:childTnLst>
                          </p:cTn>
                        </p:par>
                        <p:par>
                          <p:cTn id="25" fill="hold">
                            <p:stCondLst>
                              <p:cond delay="3000"/>
                            </p:stCondLst>
                            <p:childTnLst>
                              <p:par>
                                <p:cTn id="26" presetID="10" presetClass="entr" presetSubtype="0" fill="hold" nodeType="afterEffect">
                                  <p:stCondLst>
                                    <p:cond delay="500"/>
                                  </p:stCondLst>
                                  <p:childTnLst>
                                    <p:set>
                                      <p:cBhvr>
                                        <p:cTn id="27" dur="1" fill="hold">
                                          <p:stCondLst>
                                            <p:cond delay="0"/>
                                          </p:stCondLst>
                                        </p:cTn>
                                        <p:tgtEl>
                                          <p:spTgt spid="23555">
                                            <p:txEl>
                                              <p:pRg st="6" end="6"/>
                                            </p:txEl>
                                          </p:spTgt>
                                        </p:tgtEl>
                                        <p:attrNameLst>
                                          <p:attrName>style.visibility</p:attrName>
                                        </p:attrNameLst>
                                      </p:cBhvr>
                                      <p:to>
                                        <p:strVal val="visible"/>
                                      </p:to>
                                    </p:set>
                                    <p:animEffect transition="in" filter="fade">
                                      <p:cBhvr>
                                        <p:cTn id="28" dur="1000"/>
                                        <p:tgtEl>
                                          <p:spTgt spid="23555">
                                            <p:txEl>
                                              <p:pRg st="6" end="6"/>
                                            </p:txEl>
                                          </p:spTgt>
                                        </p:tgtEl>
                                      </p:cBhvr>
                                    </p:animEffect>
                                  </p:childTnLst>
                                </p:cTn>
                              </p:par>
                            </p:childTnLst>
                          </p:cTn>
                        </p:par>
                        <p:par>
                          <p:cTn id="29" fill="hold">
                            <p:stCondLst>
                              <p:cond delay="4500"/>
                            </p:stCondLst>
                            <p:childTnLst>
                              <p:par>
                                <p:cTn id="30" presetID="10" presetClass="entr" presetSubtype="0" fill="hold" nodeType="afterEffect">
                                  <p:stCondLst>
                                    <p:cond delay="500"/>
                                  </p:stCondLst>
                                  <p:childTnLst>
                                    <p:set>
                                      <p:cBhvr>
                                        <p:cTn id="31" dur="1" fill="hold">
                                          <p:stCondLst>
                                            <p:cond delay="0"/>
                                          </p:stCondLst>
                                        </p:cTn>
                                        <p:tgtEl>
                                          <p:spTgt spid="23555">
                                            <p:txEl>
                                              <p:pRg st="7" end="7"/>
                                            </p:txEl>
                                          </p:spTgt>
                                        </p:tgtEl>
                                        <p:attrNameLst>
                                          <p:attrName>style.visibility</p:attrName>
                                        </p:attrNameLst>
                                      </p:cBhvr>
                                      <p:to>
                                        <p:strVal val="visible"/>
                                      </p:to>
                                    </p:set>
                                    <p:animEffect transition="in" filter="fade">
                                      <p:cBhvr>
                                        <p:cTn id="32" dur="1000"/>
                                        <p:tgtEl>
                                          <p:spTgt spid="23555">
                                            <p:txEl>
                                              <p:pRg st="7" end="7"/>
                                            </p:txEl>
                                          </p:spTgt>
                                        </p:tgtEl>
                                      </p:cBhvr>
                                    </p:animEffect>
                                  </p:childTnLst>
                                </p:cTn>
                              </p:par>
                            </p:childTnLst>
                          </p:cTn>
                        </p:par>
                        <p:par>
                          <p:cTn id="33" fill="hold">
                            <p:stCondLst>
                              <p:cond delay="6000"/>
                            </p:stCondLst>
                            <p:childTnLst>
                              <p:par>
                                <p:cTn id="34" presetID="10" presetClass="entr" presetSubtype="0" fill="hold" nodeType="afterEffect">
                                  <p:stCondLst>
                                    <p:cond delay="500"/>
                                  </p:stCondLst>
                                  <p:childTnLst>
                                    <p:set>
                                      <p:cBhvr>
                                        <p:cTn id="35" dur="1" fill="hold">
                                          <p:stCondLst>
                                            <p:cond delay="0"/>
                                          </p:stCondLst>
                                        </p:cTn>
                                        <p:tgtEl>
                                          <p:spTgt spid="23555">
                                            <p:txEl>
                                              <p:pRg st="8" end="8"/>
                                            </p:txEl>
                                          </p:spTgt>
                                        </p:tgtEl>
                                        <p:attrNameLst>
                                          <p:attrName>style.visibility</p:attrName>
                                        </p:attrNameLst>
                                      </p:cBhvr>
                                      <p:to>
                                        <p:strVal val="visible"/>
                                      </p:to>
                                    </p:set>
                                    <p:animEffect transition="in" filter="fade">
                                      <p:cBhvr>
                                        <p:cTn id="36" dur="1000"/>
                                        <p:tgtEl>
                                          <p:spTgt spid="235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304800" y="1219200"/>
            <a:ext cx="8686800" cy="5257800"/>
          </a:xfrm>
        </p:spPr>
        <p:txBody>
          <a:bodyPr>
            <a:normAutofit/>
          </a:bodyPr>
          <a:lstStyle/>
          <a:p>
            <a:pPr>
              <a:buFont typeface="Wingdings" pitchFamily="2" charset="2"/>
              <a:buNone/>
            </a:pPr>
            <a:r>
              <a:rPr lang="en-US" b="1" u="sng"/>
              <a:t>c. Thay đổi trạng thái tiến trình:</a:t>
            </a:r>
          </a:p>
          <a:p>
            <a:r>
              <a:rPr lang="en-US"/>
              <a:t>Lưu ngữ cảnh của bộ xử lý.</a:t>
            </a:r>
          </a:p>
          <a:p>
            <a:r>
              <a:rPr lang="en-US"/>
              <a:t>Cập nhật khối điều khiển (PCB) của tiến trình sao cho phù hợp với trạng thái của nó.</a:t>
            </a:r>
          </a:p>
          <a:p>
            <a:r>
              <a:rPr lang="en-US"/>
              <a:t>Di chuyển PCB của tiến trình đến 1 hàng đợi thích hợp.</a:t>
            </a:r>
          </a:p>
          <a:p>
            <a:r>
              <a:rPr lang="en-US"/>
              <a:t>Chọn tiến trình khác để cho phép nó thực hiện.</a:t>
            </a:r>
          </a:p>
          <a:p>
            <a:r>
              <a:rPr lang="en-US"/>
              <a:t>Cập nhật PCB của tiến trình vừa thực hiện.</a:t>
            </a:r>
          </a:p>
          <a:p>
            <a:r>
              <a:rPr lang="en-US"/>
              <a:t>Cập nhật thông tin liên quan đến quản lý bộ nhớ.</a:t>
            </a:r>
          </a:p>
          <a:p>
            <a:r>
              <a:rPr lang="en-US"/>
              <a:t>Khôi phục lại ngữ cảnh của bộ xử lý.</a:t>
            </a:r>
          </a:p>
        </p:txBody>
      </p:sp>
      <p:sp>
        <p:nvSpPr>
          <p:cNvPr id="5" name="Content Placeholder 2"/>
          <p:cNvSpPr txBox="1">
            <a:spLocks/>
          </p:cNvSpPr>
          <p:nvPr/>
        </p:nvSpPr>
        <p:spPr>
          <a:xfrm>
            <a:off x="685800" y="304800"/>
            <a:ext cx="83058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t>2.1.4 THAO TÁC VỚI TIẾN TRÌNH (t) </a:t>
            </a:r>
          </a:p>
        </p:txBody>
      </p:sp>
    </p:spTree>
    <p:extLst>
      <p:ext uri="{BB962C8B-B14F-4D97-AF65-F5344CB8AC3E}">
        <p14:creationId xmlns:p14="http://schemas.microsoft.com/office/powerpoint/2010/main" val="424969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ox(in)">
                                      <p:cBhvr>
                                        <p:cTn id="7" dur="500"/>
                                        <p:tgtEl>
                                          <p:spTgt spid="24579">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4579">
                                            <p:txEl>
                                              <p:pRg st="2" end="2"/>
                                            </p:txEl>
                                          </p:spTgt>
                                        </p:tgtEl>
                                        <p:attrNameLst>
                                          <p:attrName>style.visibility</p:attrName>
                                        </p:attrNameLst>
                                      </p:cBhvr>
                                      <p:to>
                                        <p:strVal val="visible"/>
                                      </p:to>
                                    </p:set>
                                    <p:animEffect transition="in" filter="box(in)">
                                      <p:cBhvr>
                                        <p:cTn id="10" dur="500"/>
                                        <p:tgtEl>
                                          <p:spTgt spid="24579">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animEffect transition="in" filter="box(in)">
                                      <p:cBhvr>
                                        <p:cTn id="13" dur="500"/>
                                        <p:tgtEl>
                                          <p:spTgt spid="24579">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24579">
                                            <p:txEl>
                                              <p:pRg st="4" end="4"/>
                                            </p:txEl>
                                          </p:spTgt>
                                        </p:tgtEl>
                                        <p:attrNameLst>
                                          <p:attrName>style.visibility</p:attrName>
                                        </p:attrNameLst>
                                      </p:cBhvr>
                                      <p:to>
                                        <p:strVal val="visible"/>
                                      </p:to>
                                    </p:set>
                                    <p:animEffect transition="in" filter="box(in)">
                                      <p:cBhvr>
                                        <p:cTn id="16" dur="500"/>
                                        <p:tgtEl>
                                          <p:spTgt spid="24579">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24579">
                                            <p:txEl>
                                              <p:pRg st="5" end="5"/>
                                            </p:txEl>
                                          </p:spTgt>
                                        </p:tgtEl>
                                        <p:attrNameLst>
                                          <p:attrName>style.visibility</p:attrName>
                                        </p:attrNameLst>
                                      </p:cBhvr>
                                      <p:to>
                                        <p:strVal val="visible"/>
                                      </p:to>
                                    </p:set>
                                    <p:animEffect transition="in" filter="box(in)">
                                      <p:cBhvr>
                                        <p:cTn id="19" dur="500"/>
                                        <p:tgtEl>
                                          <p:spTgt spid="24579">
                                            <p:txEl>
                                              <p:pRg st="5" end="5"/>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24579">
                                            <p:txEl>
                                              <p:pRg st="6" end="6"/>
                                            </p:txEl>
                                          </p:spTgt>
                                        </p:tgtEl>
                                        <p:attrNameLst>
                                          <p:attrName>style.visibility</p:attrName>
                                        </p:attrNameLst>
                                      </p:cBhvr>
                                      <p:to>
                                        <p:strVal val="visible"/>
                                      </p:to>
                                    </p:set>
                                    <p:animEffect transition="in" filter="box(in)">
                                      <p:cBhvr>
                                        <p:cTn id="22" dur="500"/>
                                        <p:tgtEl>
                                          <p:spTgt spid="24579">
                                            <p:txEl>
                                              <p:pRg st="6" end="6"/>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24579">
                                            <p:txEl>
                                              <p:pRg st="7" end="7"/>
                                            </p:txEl>
                                          </p:spTgt>
                                        </p:tgtEl>
                                        <p:attrNameLst>
                                          <p:attrName>style.visibility</p:attrName>
                                        </p:attrNameLst>
                                      </p:cBhvr>
                                      <p:to>
                                        <p:strVal val="visible"/>
                                      </p:to>
                                    </p:set>
                                    <p:animEffect transition="in" filter="box(in)">
                                      <p:cBhvr>
                                        <p:cTn id="25"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36525"/>
            <a:ext cx="7962900" cy="476250"/>
          </a:xfrm>
        </p:spPr>
        <p:txBody>
          <a:bodyPr>
            <a:normAutofit fontScale="85000" lnSpcReduction="20000"/>
          </a:bodyPr>
          <a:lstStyle/>
          <a:p>
            <a:pPr marL="0" indent="0">
              <a:buNone/>
            </a:pPr>
            <a:r>
              <a:rPr lang="en-US" sz="2800" b="1"/>
              <a:t>1.1 ĐỊNH NGHĨA VÀ TÍNH CHẤT HỆ ĐIỀU HÀNH</a:t>
            </a:r>
          </a:p>
        </p:txBody>
      </p:sp>
      <p:sp>
        <p:nvSpPr>
          <p:cNvPr id="4" name="Slide Number Placeholder 3"/>
          <p:cNvSpPr>
            <a:spLocks noGrp="1"/>
          </p:cNvSpPr>
          <p:nvPr>
            <p:ph type="sldNum" sz="quarter" idx="12"/>
          </p:nvPr>
        </p:nvSpPr>
        <p:spPr/>
        <p:txBody>
          <a:bodyPr/>
          <a:lstStyle/>
          <a:p>
            <a:fld id="{6654560D-949A-4FF0-83BB-4886580DA1ED}" type="slidenum">
              <a:rPr lang="en-US" smtClean="0"/>
              <a:pPr/>
              <a:t>6</a:t>
            </a:fld>
            <a:endParaRPr lang="en-US"/>
          </a:p>
        </p:txBody>
      </p:sp>
      <p:pic>
        <p:nvPicPr>
          <p:cNvPr id="5" name="Picture 4">
            <a:extLst>
              <a:ext uri="{FF2B5EF4-FFF2-40B4-BE49-F238E27FC236}">
                <a16:creationId xmlns:a16="http://schemas.microsoft.com/office/drawing/2014/main" id="{7ED22F2E-D663-4525-BC29-D27EE33610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7300" y="1143000"/>
            <a:ext cx="6629400" cy="4972050"/>
          </a:xfrm>
          <a:prstGeom prst="rect">
            <a:avLst/>
          </a:prstGeom>
        </p:spPr>
      </p:pic>
    </p:spTree>
    <p:extLst>
      <p:ext uri="{BB962C8B-B14F-4D97-AF65-F5344CB8AC3E}">
        <p14:creationId xmlns:p14="http://schemas.microsoft.com/office/powerpoint/2010/main" val="259202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4742" y="1066800"/>
            <a:ext cx="7927258" cy="3657600"/>
          </a:xfrm>
        </p:spPr>
        <p:txBody>
          <a:bodyPr>
            <a:normAutofit/>
          </a:bodyPr>
          <a:lstStyle/>
          <a:p>
            <a:pPr marL="0" indent="0">
              <a:buNone/>
            </a:pPr>
            <a:r>
              <a:rPr lang="nl-NL" sz="3200" b="1" dirty="0"/>
              <a:t>2.2 Luồng (threads)</a:t>
            </a:r>
            <a:endParaRPr lang="en-US" sz="3200" b="1" dirty="0"/>
          </a:p>
          <a:p>
            <a:pPr marL="0" indent="0">
              <a:buNone/>
            </a:pPr>
            <a:r>
              <a:rPr lang="nl-NL" sz="3200" dirty="0"/>
              <a:t>	2.2.1 Khái niệm </a:t>
            </a:r>
            <a:r>
              <a:rPr lang="vi-VN" sz="3200" dirty="0"/>
              <a:t>chung </a:t>
            </a:r>
            <a:r>
              <a:rPr lang="nl-NL" sz="3200" dirty="0"/>
              <a:t>về luồng</a:t>
            </a:r>
            <a:endParaRPr lang="en-US" sz="3200" dirty="0"/>
          </a:p>
          <a:p>
            <a:pPr marL="0" indent="0">
              <a:buNone/>
            </a:pPr>
            <a:r>
              <a:rPr lang="nl-NL" sz="3200" dirty="0"/>
              <a:t>	2.2.2 Các mô hình đa luồng</a:t>
            </a:r>
            <a:endParaRPr lang="en-US" sz="3200" dirty="0"/>
          </a:p>
          <a:p>
            <a:pPr marL="0" indent="0">
              <a:buNone/>
            </a:pPr>
            <a:r>
              <a:rPr lang="nl-NL" sz="3200" dirty="0"/>
              <a:t>	2.2.3 Thao tác với luồng</a:t>
            </a:r>
          </a:p>
          <a:p>
            <a:pPr marL="0" indent="0">
              <a:buNone/>
            </a:pPr>
            <a:endParaRPr lang="en-US" sz="3000" dirty="0"/>
          </a:p>
          <a:p>
            <a:pPr marL="0" indent="0">
              <a:buNone/>
            </a:pPr>
            <a:endParaRPr lang="en-US" sz="3000" dirty="0"/>
          </a:p>
        </p:txBody>
      </p:sp>
      <p:sp>
        <p:nvSpPr>
          <p:cNvPr id="7" name="Slide Number Placeholder 6"/>
          <p:cNvSpPr>
            <a:spLocks noGrp="1"/>
          </p:cNvSpPr>
          <p:nvPr>
            <p:ph type="sldNum" sz="quarter" idx="12"/>
          </p:nvPr>
        </p:nvSpPr>
        <p:spPr/>
        <p:txBody>
          <a:bodyPr/>
          <a:lstStyle/>
          <a:p>
            <a:fld id="{6654560D-949A-4FF0-83BB-4886580DA1ED}" type="slidenum">
              <a:rPr lang="en-US" smtClean="0"/>
              <a:pPr/>
              <a:t>60</a:t>
            </a:fld>
            <a:endParaRPr lang="en-US"/>
          </a:p>
        </p:txBody>
      </p:sp>
    </p:spTree>
    <p:extLst>
      <p:ext uri="{BB962C8B-B14F-4D97-AF65-F5344CB8AC3E}">
        <p14:creationId xmlns:p14="http://schemas.microsoft.com/office/powerpoint/2010/main" val="82242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FF0000"/>
                                        </p:clrVal>
                                      </p:to>
                                    </p:set>
                                    <p:set>
                                      <p:cBhvr>
                                        <p:cTn id="7" dur="500" fill="hold"/>
                                        <p:tgtEl>
                                          <p:spTgt spid="3">
                                            <p:txEl>
                                              <p:pRg st="0" end="0"/>
                                            </p:txEl>
                                          </p:spTgt>
                                        </p:tgtEl>
                                        <p:attrNameLst>
                                          <p:attrName>fillcolor</p:attrName>
                                        </p:attrNameLst>
                                      </p:cBhvr>
                                      <p:to>
                                        <p:clrVal>
                                          <a:srgbClr val="FF0000"/>
                                        </p:clrVal>
                                      </p:to>
                                    </p:set>
                                    <p:set>
                                      <p:cBhvr>
                                        <p:cTn id="8"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079609"/>
            <a:ext cx="8229600" cy="3581400"/>
          </a:xfrm>
        </p:spPr>
        <p:txBody>
          <a:bodyPr>
            <a:normAutofit/>
          </a:bodyPr>
          <a:lstStyle/>
          <a:p>
            <a:pPr marL="0" indent="0">
              <a:buNone/>
            </a:pPr>
            <a:r>
              <a:rPr lang="en-US" sz="2800"/>
              <a:t>VÍ DỤ</a:t>
            </a:r>
          </a:p>
          <a:p>
            <a:pPr marL="0" indent="0">
              <a:buNone/>
            </a:pPr>
            <a:endParaRPr lang="en-US"/>
          </a:p>
          <a:p>
            <a:pPr marL="0" indent="0">
              <a:buNone/>
            </a:pPr>
            <a:endParaRPr lang="en-US" sz="2800"/>
          </a:p>
          <a:p>
            <a:pPr marL="0" indent="0">
              <a:buNone/>
            </a:pPr>
            <a:endParaRPr lang="en-US"/>
          </a:p>
          <a:p>
            <a:pPr marL="0" indent="0">
              <a:buNone/>
            </a:pPr>
            <a:r>
              <a:rPr lang="en-US" sz="2800"/>
              <a:t>Với hệ thống nhiều Vi xử lý </a:t>
            </a:r>
            <a:endParaRPr lang="en-US" sz="2800" b="1"/>
          </a:p>
        </p:txBody>
      </p:sp>
      <p:sp>
        <p:nvSpPr>
          <p:cNvPr id="2" name="Slide Number Placeholder 1"/>
          <p:cNvSpPr>
            <a:spLocks noGrp="1"/>
          </p:cNvSpPr>
          <p:nvPr>
            <p:ph type="sldNum" sz="quarter" idx="12"/>
          </p:nvPr>
        </p:nvSpPr>
        <p:spPr/>
        <p:txBody>
          <a:bodyPr/>
          <a:lstStyle/>
          <a:p>
            <a:fld id="{6654560D-949A-4FF0-83BB-4886580DA1ED}" type="slidenum">
              <a:rPr lang="en-US" smtClean="0"/>
              <a:pPr/>
              <a:t>61</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33" y="1781511"/>
            <a:ext cx="7605331" cy="155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162" y="3987691"/>
            <a:ext cx="5781675"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879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2" name="Slide Number Placeholder 1"/>
          <p:cNvSpPr>
            <a:spLocks noGrp="1"/>
          </p:cNvSpPr>
          <p:nvPr>
            <p:ph type="sldNum" sz="quarter" idx="12"/>
          </p:nvPr>
        </p:nvSpPr>
        <p:spPr/>
        <p:txBody>
          <a:bodyPr/>
          <a:lstStyle/>
          <a:p>
            <a:fld id="{6654560D-949A-4FF0-83BB-4886580DA1ED}" type="slidenum">
              <a:rPr lang="en-US" smtClean="0"/>
              <a:pPr/>
              <a:t>62</a:t>
            </a:fld>
            <a:endParaRPr lang="en-US"/>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371600"/>
            <a:ext cx="58769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99" y="3876674"/>
            <a:ext cx="250507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100" y="3876674"/>
            <a:ext cx="25146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0142" y="3876674"/>
            <a:ext cx="26479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0142" y="5305424"/>
            <a:ext cx="26670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48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5"/>
                                        </p:tgtEl>
                                        <p:attrNameLst>
                                          <p:attrName>style.visibility</p:attrName>
                                        </p:attrNameLst>
                                      </p:cBhvr>
                                      <p:to>
                                        <p:strVal val="visible"/>
                                      </p:to>
                                    </p:set>
                                    <p:animEffect transition="in" filter="fade">
                                      <p:cBhvr>
                                        <p:cTn id="15" dur="500"/>
                                        <p:tgtEl>
                                          <p:spTgt spid="30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7"/>
                                        </p:tgtEl>
                                        <p:attrNameLst>
                                          <p:attrName>style.visibility</p:attrName>
                                        </p:attrNameLst>
                                      </p:cBhvr>
                                      <p:to>
                                        <p:strVal val="visible"/>
                                      </p:to>
                                    </p:set>
                                    <p:animEffect transition="in" filter="fade">
                                      <p:cBhvr>
                                        <p:cTn id="24"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6228" y="1022556"/>
            <a:ext cx="8229600" cy="457199"/>
          </a:xfrm>
        </p:spPr>
        <p:txBody>
          <a:bodyPr>
            <a:normAutofit fontScale="77500" lnSpcReduction="20000"/>
          </a:bodyPr>
          <a:lstStyle/>
          <a:p>
            <a:pPr marL="0" indent="0">
              <a:buNone/>
            </a:pPr>
            <a:r>
              <a:rPr lang="en-US" sz="2800"/>
              <a:t>LUỒNG?</a:t>
            </a:r>
            <a:endParaRPr lang="en-US" sz="2800" b="1"/>
          </a:p>
        </p:txBody>
      </p:sp>
      <p:sp>
        <p:nvSpPr>
          <p:cNvPr id="8" name="Chỗ dành sẵn cho Nội dung 2"/>
          <p:cNvSpPr txBox="1">
            <a:spLocks/>
          </p:cNvSpPr>
          <p:nvPr/>
        </p:nvSpPr>
        <p:spPr>
          <a:xfrm>
            <a:off x="457200" y="1599621"/>
            <a:ext cx="85344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spcBef>
                <a:spcPts val="0"/>
              </a:spcBef>
            </a:pPr>
            <a:r>
              <a:rPr lang="en-US"/>
              <a:t>Định nghĩa: "là một đơn vị điều khiển trong một tiến trình"       (là đơn vị sử dụng CPU cơ bản).</a:t>
            </a:r>
          </a:p>
          <a:p>
            <a:pPr>
              <a:lnSpc>
                <a:spcPct val="130000"/>
              </a:lnSpc>
              <a:spcBef>
                <a:spcPts val="0"/>
              </a:spcBef>
            </a:pPr>
            <a:r>
              <a:rPr lang="en-US"/>
              <a:t>Luồng có: </a:t>
            </a:r>
          </a:p>
          <a:p>
            <a:pPr indent="9525">
              <a:lnSpc>
                <a:spcPct val="130000"/>
              </a:lnSpc>
              <a:spcBef>
                <a:spcPts val="0"/>
              </a:spcBef>
              <a:buFont typeface="Courier New" pitchFamily="49" charset="0"/>
              <a:buChar char="o"/>
            </a:pPr>
            <a:r>
              <a:rPr lang="en-US"/>
              <a:t> ID</a:t>
            </a:r>
          </a:p>
          <a:p>
            <a:pPr indent="9525">
              <a:lnSpc>
                <a:spcPct val="130000"/>
              </a:lnSpc>
              <a:spcBef>
                <a:spcPts val="0"/>
              </a:spcBef>
              <a:buFont typeface="Courier New" pitchFamily="49" charset="0"/>
              <a:buChar char="o"/>
            </a:pPr>
            <a:r>
              <a:rPr lang="en-US"/>
              <a:t> Bộ đếm chương trình</a:t>
            </a:r>
          </a:p>
          <a:p>
            <a:pPr indent="9525">
              <a:lnSpc>
                <a:spcPct val="130000"/>
              </a:lnSpc>
              <a:spcBef>
                <a:spcPts val="0"/>
              </a:spcBef>
              <a:buFont typeface="Courier New" pitchFamily="49" charset="0"/>
              <a:buChar char="o"/>
            </a:pPr>
            <a:r>
              <a:rPr lang="en-US"/>
              <a:t> Tập thanh ghi</a:t>
            </a:r>
          </a:p>
          <a:p>
            <a:pPr indent="9525">
              <a:lnSpc>
                <a:spcPct val="130000"/>
              </a:lnSpc>
              <a:spcBef>
                <a:spcPts val="0"/>
              </a:spcBef>
              <a:buFont typeface="Courier New" pitchFamily="49" charset="0"/>
              <a:buChar char="o"/>
            </a:pPr>
            <a:r>
              <a:rPr lang="en-US"/>
              <a:t> Không gian Stack.</a:t>
            </a:r>
          </a:p>
          <a:p>
            <a:pPr marL="347472">
              <a:lnSpc>
                <a:spcPct val="130000"/>
              </a:lnSpc>
              <a:spcBef>
                <a:spcPts val="0"/>
              </a:spcBef>
            </a:pPr>
            <a:r>
              <a:rPr lang="en-US"/>
              <a:t>Luồng còn được gọi là tiến trình nhẹ</a:t>
            </a:r>
          </a:p>
          <a:p>
            <a:pPr marL="4572" indent="0">
              <a:lnSpc>
                <a:spcPct val="130000"/>
              </a:lnSpc>
              <a:spcBef>
                <a:spcPts val="0"/>
              </a:spcBef>
              <a:buNone/>
            </a:pPr>
            <a:r>
              <a:rPr lang="en-US"/>
              <a:t>LWP - Light weight Process                                                                                        </a:t>
            </a:r>
          </a:p>
          <a:p>
            <a:pPr marL="685800">
              <a:lnSpc>
                <a:spcPct val="130000"/>
              </a:lnSpc>
              <a:spcBef>
                <a:spcPts val="0"/>
              </a:spcBef>
            </a:pPr>
            <a:endParaRPr lang="en-US"/>
          </a:p>
        </p:txBody>
      </p:sp>
      <p:pic>
        <p:nvPicPr>
          <p:cNvPr id="7" name="Chỗ dành sẵn cho Nội dung 1" descr="Clip Màn hình"/>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556104" y="2298289"/>
            <a:ext cx="3100216" cy="4419600"/>
          </a:xfrm>
          <a:prstGeom prst="rect">
            <a:avLst/>
          </a:prstGeom>
        </p:spPr>
      </p:pic>
      <p:sp>
        <p:nvSpPr>
          <p:cNvPr id="4" name="Slide Number Placeholder 3"/>
          <p:cNvSpPr>
            <a:spLocks noGrp="1"/>
          </p:cNvSpPr>
          <p:nvPr>
            <p:ph type="sldNum" sz="quarter" idx="12"/>
          </p:nvPr>
        </p:nvSpPr>
        <p:spPr/>
        <p:txBody>
          <a:bodyPr/>
          <a:lstStyle/>
          <a:p>
            <a:fld id="{6654560D-949A-4FF0-83BB-4886580DA1ED}" type="slidenum">
              <a:rPr lang="en-US" smtClean="0"/>
              <a:pPr/>
              <a:t>63</a:t>
            </a:fld>
            <a:endParaRPr lang="en-US"/>
          </a:p>
        </p:txBody>
      </p:sp>
      <p:sp>
        <p:nvSpPr>
          <p:cNvPr id="2" name="TextBox 1"/>
          <p:cNvSpPr txBox="1"/>
          <p:nvPr/>
        </p:nvSpPr>
        <p:spPr>
          <a:xfrm>
            <a:off x="685800" y="267009"/>
            <a:ext cx="8077200" cy="523220"/>
          </a:xfrm>
          <a:prstGeom prst="rect">
            <a:avLst/>
          </a:prstGeom>
          <a:noFill/>
        </p:spPr>
        <p:txBody>
          <a:bodyPr wrap="square" rtlCol="0">
            <a:spAutoFit/>
          </a:bodyPr>
          <a:lstStyle/>
          <a:p>
            <a:r>
              <a:rPr lang="en-US" sz="2800" b="1">
                <a:latin typeface="Times New Roman" pitchFamily="18" charset="0"/>
                <a:cs typeface="Times New Roman" pitchFamily="18" charset="0"/>
              </a:rPr>
              <a:t>2.2.1 KHÁI NIỆM CHUNG VỀ LUỒNG</a:t>
            </a:r>
          </a:p>
        </p:txBody>
      </p:sp>
    </p:spTree>
    <p:extLst>
      <p:ext uri="{BB962C8B-B14F-4D97-AF65-F5344CB8AC3E}">
        <p14:creationId xmlns:p14="http://schemas.microsoft.com/office/powerpoint/2010/main" val="16168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ỗ dành sẵn cho Nội dung 2"/>
          <p:cNvSpPr txBox="1">
            <a:spLocks/>
          </p:cNvSpPr>
          <p:nvPr/>
        </p:nvSpPr>
        <p:spPr>
          <a:xfrm>
            <a:off x="228600" y="1143000"/>
            <a:ext cx="8458200" cy="4572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t>Phân chia cùng các luồng khác trong cùng một tiến trình:</a:t>
            </a:r>
          </a:p>
          <a:p>
            <a:pPr lvl="1">
              <a:lnSpc>
                <a:spcPct val="150000"/>
              </a:lnSpc>
              <a:spcBef>
                <a:spcPts val="0"/>
              </a:spcBef>
            </a:pPr>
            <a:r>
              <a:rPr lang="en-US" sz="2400"/>
              <a:t>Đoạn mã lệnh.</a:t>
            </a:r>
          </a:p>
          <a:p>
            <a:pPr lvl="1">
              <a:lnSpc>
                <a:spcPct val="150000"/>
              </a:lnSpc>
              <a:spcBef>
                <a:spcPts val="0"/>
              </a:spcBef>
            </a:pPr>
            <a:r>
              <a:rPr lang="en-US" sz="2400"/>
              <a:t>Đoạn dữ liệu.</a:t>
            </a:r>
          </a:p>
          <a:p>
            <a:pPr lvl="1">
              <a:lnSpc>
                <a:spcPct val="150000"/>
              </a:lnSpc>
              <a:spcBef>
                <a:spcPts val="0"/>
              </a:spcBef>
            </a:pPr>
            <a:r>
              <a:rPr lang="en-US" sz="2400"/>
              <a:t>Các tài nguyên hệ điều hành khác.</a:t>
            </a:r>
          </a:p>
          <a:p>
            <a:pPr>
              <a:lnSpc>
                <a:spcPct val="150000"/>
              </a:lnSpc>
              <a:spcBef>
                <a:spcPts val="0"/>
              </a:spcBef>
            </a:pPr>
            <a:r>
              <a:rPr lang="en-US"/>
              <a:t>Luồng chính thực hiện chức năng chính của chương trình.</a:t>
            </a:r>
          </a:p>
          <a:p>
            <a:pPr>
              <a:lnSpc>
                <a:spcPct val="150000"/>
              </a:lnSpc>
              <a:spcBef>
                <a:spcPts val="0"/>
              </a:spcBef>
            </a:pPr>
            <a:r>
              <a:rPr lang="en-US"/>
              <a:t>Luồng chính có khả năng tạo ra luồng khác để thực hiện chức năng khác.</a:t>
            </a:r>
          </a:p>
          <a:p>
            <a:pPr>
              <a:lnSpc>
                <a:spcPct val="150000"/>
              </a:lnSpc>
              <a:spcBef>
                <a:spcPts val="0"/>
              </a:spcBef>
            </a:pPr>
            <a:r>
              <a:rPr lang="en-US"/>
              <a:t>Luồng chia sẻ dữ liệu, mã lệnh, không gian địa chỉ của tiến trình.</a:t>
            </a:r>
          </a:p>
        </p:txBody>
      </p:sp>
      <p:sp>
        <p:nvSpPr>
          <p:cNvPr id="2" name="Slide Number Placeholder 1"/>
          <p:cNvSpPr>
            <a:spLocks noGrp="1"/>
          </p:cNvSpPr>
          <p:nvPr>
            <p:ph type="sldNum" sz="quarter" idx="12"/>
          </p:nvPr>
        </p:nvSpPr>
        <p:spPr/>
        <p:txBody>
          <a:bodyPr/>
          <a:lstStyle/>
          <a:p>
            <a:fld id="{6654560D-949A-4FF0-83BB-4886580DA1ED}" type="slidenum">
              <a:rPr lang="en-US" smtClean="0"/>
              <a:pPr/>
              <a:t>64</a:t>
            </a:fld>
            <a:endParaRPr lang="en-US"/>
          </a:p>
        </p:txBody>
      </p:sp>
      <p:sp>
        <p:nvSpPr>
          <p:cNvPr id="3" name="Content Placeholder 2"/>
          <p:cNvSpPr>
            <a:spLocks noGrp="1"/>
          </p:cNvSpPr>
          <p:nvPr>
            <p:ph idx="1"/>
          </p:nvPr>
        </p:nvSpPr>
        <p:spPr>
          <a:xfrm>
            <a:off x="685800" y="197763"/>
            <a:ext cx="8229600" cy="533400"/>
          </a:xfrm>
        </p:spPr>
        <p:txBody>
          <a:bodyPr>
            <a:normAutofit fontScale="92500" lnSpcReduction="10000"/>
          </a:bodyPr>
          <a:lstStyle/>
          <a:p>
            <a:pPr marL="0" indent="0">
              <a:buNone/>
            </a:pPr>
            <a:r>
              <a:rPr lang="en-US" sz="2800"/>
              <a:t>LUỒNG? (2)</a:t>
            </a:r>
            <a:endParaRPr lang="en-US" sz="2800" b="1"/>
          </a:p>
        </p:txBody>
      </p:sp>
    </p:spTree>
    <p:extLst>
      <p:ext uri="{BB962C8B-B14F-4D97-AF65-F5344CB8AC3E}">
        <p14:creationId xmlns:p14="http://schemas.microsoft.com/office/powerpoint/2010/main" val="157100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71600"/>
            <a:ext cx="8991600" cy="1295399"/>
          </a:xfrm>
        </p:spPr>
        <p:txBody>
          <a:bodyPr>
            <a:normAutofit/>
          </a:bodyPr>
          <a:lstStyle/>
          <a:p>
            <a:r>
              <a:rPr lang="en-US"/>
              <a:t>Các luồng có thể thực hiện cùng đoạn mã với ngữ cảnh (tập thanh ghi, bộ đếm chương trình, stack) khác nhau.</a:t>
            </a:r>
          </a:p>
          <a:p>
            <a:pPr marL="0" indent="0">
              <a:buNone/>
            </a:pPr>
            <a:endParaRPr lang="en-US" sz="2800" b="1"/>
          </a:p>
        </p:txBody>
      </p:sp>
      <p:sp>
        <p:nvSpPr>
          <p:cNvPr id="8" name="Chỗ dành sẵn cho Nội dung 2"/>
          <p:cNvSpPr txBox="1">
            <a:spLocks/>
          </p:cNvSpPr>
          <p:nvPr/>
        </p:nvSpPr>
        <p:spPr>
          <a:xfrm>
            <a:off x="457200" y="2743200"/>
            <a:ext cx="8534400" cy="1295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nn-NO">
                <a:latin typeface="Courier New" pitchFamily="49" charset="0"/>
                <a:cs typeface="Courier New" pitchFamily="49" charset="0"/>
              </a:rPr>
              <a:t>int a[1000], i;</a:t>
            </a:r>
          </a:p>
          <a:p>
            <a:pPr marL="0" indent="0">
              <a:lnSpc>
                <a:spcPct val="150000"/>
              </a:lnSpc>
              <a:spcBef>
                <a:spcPts val="0"/>
              </a:spcBef>
              <a:buNone/>
            </a:pPr>
            <a:r>
              <a:rPr lang="nn-NO">
                <a:latin typeface="Courier New" pitchFamily="49" charset="0"/>
                <a:cs typeface="Courier New" pitchFamily="49" charset="0"/>
              </a:rPr>
              <a:t>for (i = 0; i &lt; 1000; i++) a[i] = foo(i);</a:t>
            </a:r>
            <a:endParaRPr lang="en-US">
              <a:latin typeface="Courier New" pitchFamily="49" charset="0"/>
              <a:cs typeface="Courier New" pitchFamily="49" charset="0"/>
            </a:endParaRPr>
          </a:p>
        </p:txBody>
      </p:sp>
      <p:sp>
        <p:nvSpPr>
          <p:cNvPr id="7" name="Chỗ dành sẵn cho Nội dung 2"/>
          <p:cNvSpPr txBox="1">
            <a:spLocks/>
          </p:cNvSpPr>
          <p:nvPr/>
        </p:nvSpPr>
        <p:spPr>
          <a:xfrm>
            <a:off x="381000" y="4038600"/>
            <a:ext cx="85344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nn-NO" b="1">
                <a:latin typeface="Courier New" pitchFamily="49" charset="0"/>
                <a:cs typeface="Courier New" pitchFamily="49" charset="0"/>
              </a:rPr>
              <a:t>Luồng 1:</a:t>
            </a:r>
          </a:p>
          <a:p>
            <a:pPr marL="0" indent="0">
              <a:lnSpc>
                <a:spcPct val="150000"/>
              </a:lnSpc>
              <a:spcBef>
                <a:spcPts val="0"/>
              </a:spcBef>
              <a:buNone/>
            </a:pPr>
            <a:r>
              <a:rPr lang="nn-NO">
                <a:latin typeface="Courier New" pitchFamily="49" charset="0"/>
                <a:cs typeface="Courier New" pitchFamily="49" charset="0"/>
              </a:rPr>
              <a:t>for (i = 0; i &lt; 500; i++) a[i] = foo(i);</a:t>
            </a:r>
          </a:p>
          <a:p>
            <a:pPr marL="0" indent="0">
              <a:lnSpc>
                <a:spcPct val="150000"/>
              </a:lnSpc>
              <a:spcBef>
                <a:spcPts val="0"/>
              </a:spcBef>
              <a:buNone/>
            </a:pPr>
            <a:r>
              <a:rPr lang="nn-NO" b="1">
                <a:latin typeface="Courier New" pitchFamily="49" charset="0"/>
                <a:cs typeface="Courier New" pitchFamily="49" charset="0"/>
              </a:rPr>
              <a:t>Luồng 2:</a:t>
            </a:r>
          </a:p>
          <a:p>
            <a:pPr marL="0" indent="0">
              <a:lnSpc>
                <a:spcPct val="150000"/>
              </a:lnSpc>
              <a:spcBef>
                <a:spcPts val="0"/>
              </a:spcBef>
              <a:buNone/>
            </a:pPr>
            <a:r>
              <a:rPr lang="nn-NO">
                <a:latin typeface="Courier New" pitchFamily="49" charset="0"/>
                <a:cs typeface="Courier New" pitchFamily="49" charset="0"/>
              </a:rPr>
              <a:t>for (i = 500; i &lt; 1000; i++) a[i] = foo(i);</a:t>
            </a:r>
            <a:endParaRPr lang="en-US">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6654560D-949A-4FF0-83BB-4886580DA1ED}" type="slidenum">
              <a:rPr lang="en-US" smtClean="0"/>
              <a:pPr/>
              <a:t>65</a:t>
            </a:fld>
            <a:endParaRPr lang="en-US"/>
          </a:p>
        </p:txBody>
      </p:sp>
    </p:spTree>
    <p:extLst>
      <p:ext uri="{BB962C8B-B14F-4D97-AF65-F5344CB8AC3E}">
        <p14:creationId xmlns:p14="http://schemas.microsoft.com/office/powerpoint/2010/main" val="272112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ỗ dành sẵn cho Nội dung 2"/>
          <p:cNvSpPr txBox="1">
            <a:spLocks/>
          </p:cNvSpPr>
          <p:nvPr/>
        </p:nvSpPr>
        <p:spPr>
          <a:xfrm>
            <a:off x="457200" y="1752600"/>
            <a:ext cx="85344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None/>
            </a:pPr>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15" y="3203766"/>
            <a:ext cx="6862621"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654560D-949A-4FF0-83BB-4886580DA1ED}" type="slidenum">
              <a:rPr lang="en-US" smtClean="0"/>
              <a:pPr/>
              <a:t>66</a:t>
            </a:fld>
            <a:endParaRPr lang="en-US"/>
          </a:p>
        </p:txBody>
      </p:sp>
      <p:sp>
        <p:nvSpPr>
          <p:cNvPr id="9" name="Content Placeholder 2"/>
          <p:cNvSpPr txBox="1">
            <a:spLocks/>
          </p:cNvSpPr>
          <p:nvPr/>
        </p:nvSpPr>
        <p:spPr>
          <a:xfrm>
            <a:off x="152400" y="304800"/>
            <a:ext cx="84582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b="1"/>
              <a:t>Tiến trình đơn luồng và tiến trình đa luồng</a:t>
            </a:r>
          </a:p>
        </p:txBody>
      </p:sp>
      <p:sp>
        <p:nvSpPr>
          <p:cNvPr id="3" name="Content Placeholder 2"/>
          <p:cNvSpPr>
            <a:spLocks noGrp="1"/>
          </p:cNvSpPr>
          <p:nvPr>
            <p:ph idx="1"/>
          </p:nvPr>
        </p:nvSpPr>
        <p:spPr>
          <a:xfrm>
            <a:off x="457200" y="1219201"/>
            <a:ext cx="8229600" cy="2133599"/>
          </a:xfrm>
        </p:spPr>
        <p:txBody>
          <a:bodyPr>
            <a:normAutofit fontScale="92500" lnSpcReduction="10000"/>
          </a:bodyPr>
          <a:lstStyle/>
          <a:p>
            <a:pPr>
              <a:lnSpc>
                <a:spcPct val="110000"/>
              </a:lnSpc>
            </a:pPr>
            <a:r>
              <a:rPr lang="en-US" sz="2400"/>
              <a:t>Hệ điều hành truyền thống:</a:t>
            </a:r>
          </a:p>
          <a:p>
            <a:pPr lvl="1">
              <a:lnSpc>
                <a:spcPct val="110000"/>
              </a:lnSpc>
            </a:pPr>
            <a:r>
              <a:rPr lang="en-US" sz="2400"/>
              <a:t>Tiến trình có một luồng điều khiển.</a:t>
            </a:r>
          </a:p>
          <a:p>
            <a:pPr>
              <a:lnSpc>
                <a:spcPct val="110000"/>
              </a:lnSpc>
            </a:pPr>
            <a:r>
              <a:rPr lang="en-US" sz="2400"/>
              <a:t>Hệ điều hành hiện nay:</a:t>
            </a:r>
          </a:p>
          <a:p>
            <a:pPr lvl="1">
              <a:lnSpc>
                <a:spcPct val="110000"/>
              </a:lnSpc>
            </a:pPr>
            <a:r>
              <a:rPr lang="en-US" sz="2400"/>
              <a:t>Tiến trình có thể gồm nhiều luồng.</a:t>
            </a:r>
          </a:p>
          <a:p>
            <a:pPr lvl="1">
              <a:lnSpc>
                <a:spcPct val="110000"/>
              </a:lnSpc>
            </a:pPr>
            <a:r>
              <a:rPr lang="en-US" sz="2400"/>
              <a:t>Có thể thực hiện nhiều nhiệm vụ tại một thời điểm.</a:t>
            </a:r>
          </a:p>
          <a:p>
            <a:pPr marL="0" indent="0">
              <a:buNone/>
            </a:pPr>
            <a:endParaRPr lang="en-US" sz="2600"/>
          </a:p>
        </p:txBody>
      </p:sp>
    </p:spTree>
    <p:extLst>
      <p:ext uri="{BB962C8B-B14F-4D97-AF65-F5344CB8AC3E}">
        <p14:creationId xmlns:p14="http://schemas.microsoft.com/office/powerpoint/2010/main" val="401480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74"/>
                                        </p:tgtEl>
                                        <p:attrNameLst>
                                          <p:attrName>style.visibility</p:attrName>
                                        </p:attrNameLst>
                                      </p:cBhvr>
                                      <p:to>
                                        <p:strVal val="visible"/>
                                      </p:to>
                                    </p:set>
                                    <p:animEffect transition="in" filter="fade">
                                      <p:cBhvr>
                                        <p:cTn id="28"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58559"/>
            <a:ext cx="8229600" cy="457199"/>
          </a:xfrm>
        </p:spPr>
        <p:txBody>
          <a:bodyPr>
            <a:normAutofit fontScale="77500" lnSpcReduction="20000"/>
          </a:bodyPr>
          <a:lstStyle/>
          <a:p>
            <a:pPr marL="0" indent="0">
              <a:buNone/>
            </a:pPr>
            <a:r>
              <a:rPr lang="en-US" sz="2800" b="1" dirty="0"/>
              <a:t>ƯU ĐIỂM CỦA LUỒNG</a:t>
            </a:r>
          </a:p>
        </p:txBody>
      </p:sp>
      <p:sp>
        <p:nvSpPr>
          <p:cNvPr id="8" name="Chỗ dành sẵn cho Nội dung 2"/>
          <p:cNvSpPr txBox="1">
            <a:spLocks/>
          </p:cNvSpPr>
          <p:nvPr/>
        </p:nvSpPr>
        <p:spPr>
          <a:xfrm>
            <a:off x="228600" y="1216025"/>
            <a:ext cx="8991600" cy="5029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spcBef>
                <a:spcPts val="0"/>
              </a:spcBef>
            </a:pPr>
            <a:r>
              <a:rPr lang="en-US" sz="2600"/>
              <a:t>Chia sẻ tài nguyên:</a:t>
            </a:r>
          </a:p>
          <a:p>
            <a:pPr marL="548640" lvl="1" indent="-274320">
              <a:lnSpc>
                <a:spcPct val="120000"/>
              </a:lnSpc>
              <a:spcBef>
                <a:spcPts val="0"/>
              </a:spcBef>
            </a:pPr>
            <a:r>
              <a:rPr lang="en-US" sz="2600"/>
              <a:t>Các luồng chia sẻ bộ nhớ và tài nguyên của tiến trình chứa nó.</a:t>
            </a:r>
          </a:p>
          <a:p>
            <a:pPr marL="548640" lvl="1" indent="-274320">
              <a:lnSpc>
                <a:spcPct val="120000"/>
              </a:lnSpc>
              <a:spcBef>
                <a:spcPts val="0"/>
              </a:spcBef>
            </a:pPr>
            <a:r>
              <a:rPr lang="en-US" sz="2600"/>
              <a:t>Cho phép một ứng dụng chứa nhiều luồng hoạt động trong cùng một không gian địa chỉ.</a:t>
            </a:r>
          </a:p>
          <a:p>
            <a:pPr>
              <a:lnSpc>
                <a:spcPct val="120000"/>
              </a:lnSpc>
              <a:spcBef>
                <a:spcPts val="0"/>
              </a:spcBef>
            </a:pPr>
            <a:r>
              <a:rPr lang="en-US" sz="2600"/>
              <a:t>Nâng cao khả năng đáp ứng của người sử dùng:</a:t>
            </a:r>
          </a:p>
          <a:p>
            <a:pPr marL="548640" lvl="1" indent="-274320">
              <a:lnSpc>
                <a:spcPct val="120000"/>
              </a:lnSpc>
              <a:spcBef>
                <a:spcPts val="0"/>
              </a:spcBef>
            </a:pPr>
            <a:r>
              <a:rPr lang="en-US" sz="2600"/>
              <a:t>Cho phép chương trình vẫn thực hiện ngay khi một phần đang chờ đợi.</a:t>
            </a:r>
          </a:p>
          <a:p>
            <a:pPr marL="548640" lvl="1" indent="-274320">
              <a:lnSpc>
                <a:spcPct val="120000"/>
              </a:lnSpc>
              <a:spcBef>
                <a:spcPts val="0"/>
              </a:spcBef>
            </a:pPr>
            <a:r>
              <a:rPr lang="en-US" sz="2600"/>
              <a:t>Ví dụ trình duyệt web đa luồng: 1 luồng tương tác với người dùng, 1 luồng thực hiện tải dữ liệu.</a:t>
            </a:r>
          </a:p>
          <a:p>
            <a:pPr>
              <a:lnSpc>
                <a:spcPct val="120000"/>
              </a:lnSpc>
              <a:spcBef>
                <a:spcPts val="0"/>
              </a:spcBef>
            </a:pPr>
            <a:r>
              <a:rPr lang="en-US" sz="2600"/>
              <a:t>Tăng hiệu suất nhờ thực hiện song song.</a:t>
            </a:r>
          </a:p>
        </p:txBody>
      </p:sp>
      <p:sp>
        <p:nvSpPr>
          <p:cNvPr id="2" name="Slide Number Placeholder 1"/>
          <p:cNvSpPr>
            <a:spLocks noGrp="1"/>
          </p:cNvSpPr>
          <p:nvPr>
            <p:ph type="sldNum" sz="quarter" idx="12"/>
          </p:nvPr>
        </p:nvSpPr>
        <p:spPr/>
        <p:txBody>
          <a:bodyPr/>
          <a:lstStyle/>
          <a:p>
            <a:fld id="{6654560D-949A-4FF0-83BB-4886580DA1ED}" type="slidenum">
              <a:rPr lang="en-US" smtClean="0"/>
              <a:pPr/>
              <a:t>67</a:t>
            </a:fld>
            <a:endParaRPr lang="en-US"/>
          </a:p>
        </p:txBody>
      </p:sp>
    </p:spTree>
    <p:extLst>
      <p:ext uri="{BB962C8B-B14F-4D97-AF65-F5344CB8AC3E}">
        <p14:creationId xmlns:p14="http://schemas.microsoft.com/office/powerpoint/2010/main" val="65564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Effect transition="in" filter="fade">
                                      <p:cBhvr>
                                        <p:cTn id="3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66702"/>
            <a:ext cx="8229600" cy="457199"/>
          </a:xfrm>
        </p:spPr>
        <p:txBody>
          <a:bodyPr>
            <a:normAutofit fontScale="77500" lnSpcReduction="20000"/>
          </a:bodyPr>
          <a:lstStyle/>
          <a:p>
            <a:pPr marL="0" indent="0">
              <a:buNone/>
            </a:pPr>
            <a:r>
              <a:rPr lang="en-US" sz="2800"/>
              <a:t>VÍ DỤ</a:t>
            </a:r>
            <a:endParaRPr lang="en-US" sz="2800" b="1"/>
          </a:p>
        </p:txBody>
      </p:sp>
      <p:sp>
        <p:nvSpPr>
          <p:cNvPr id="8" name="Chỗ dành sẵn cho Nội dung 2"/>
          <p:cNvSpPr txBox="1">
            <a:spLocks/>
          </p:cNvSpPr>
          <p:nvPr/>
        </p:nvSpPr>
        <p:spPr>
          <a:xfrm>
            <a:off x="457200" y="1752600"/>
            <a:ext cx="85344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None/>
            </a:pPr>
            <a:endParaRPr lang="en-US"/>
          </a:p>
        </p:txBody>
      </p:sp>
      <p:sp>
        <p:nvSpPr>
          <p:cNvPr id="2" name="Slide Number Placeholder 1"/>
          <p:cNvSpPr>
            <a:spLocks noGrp="1"/>
          </p:cNvSpPr>
          <p:nvPr>
            <p:ph type="sldNum" sz="quarter" idx="12"/>
          </p:nvPr>
        </p:nvSpPr>
        <p:spPr/>
        <p:txBody>
          <a:bodyPr/>
          <a:lstStyle/>
          <a:p>
            <a:fld id="{6654560D-949A-4FF0-83BB-4886580DA1ED}" type="slidenum">
              <a:rPr lang="en-US" smtClean="0"/>
              <a:pPr/>
              <a:t>68</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05510"/>
            <a:ext cx="7088894" cy="557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730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36525"/>
            <a:ext cx="7048500" cy="609600"/>
          </a:xfrm>
        </p:spPr>
        <p:txBody>
          <a:bodyPr>
            <a:noAutofit/>
          </a:bodyPr>
          <a:lstStyle/>
          <a:p>
            <a:pPr marL="0" indent="0" algn="ctr">
              <a:buNone/>
            </a:pPr>
            <a:r>
              <a:rPr lang="en-US" sz="3600" b="1"/>
              <a:t>Tiến trình &gt;&lt; Luồng</a:t>
            </a:r>
          </a:p>
        </p:txBody>
      </p:sp>
      <p:sp>
        <p:nvSpPr>
          <p:cNvPr id="8" name="Chỗ dành sẵn cho Nội dung 2"/>
          <p:cNvSpPr txBox="1">
            <a:spLocks/>
          </p:cNvSpPr>
          <p:nvPr/>
        </p:nvSpPr>
        <p:spPr>
          <a:xfrm>
            <a:off x="56478" y="1024775"/>
            <a:ext cx="4619298" cy="56545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spcBef>
                <a:spcPts val="0"/>
              </a:spcBef>
              <a:buNone/>
            </a:pPr>
            <a:r>
              <a:rPr lang="en-US" b="1">
                <a:solidFill>
                  <a:srgbClr val="FF0000"/>
                </a:solidFill>
              </a:rPr>
              <a:t>Tiến trình</a:t>
            </a:r>
          </a:p>
          <a:p>
            <a:pPr marL="182880" indent="-182880">
              <a:lnSpc>
                <a:spcPct val="110000"/>
              </a:lnSpc>
              <a:spcBef>
                <a:spcPts val="0"/>
              </a:spcBef>
              <a:buClr>
                <a:srgbClr val="FF0000"/>
              </a:buClr>
            </a:pPr>
            <a:r>
              <a:rPr lang="en-US"/>
              <a:t>Có đoạn mã/dữ liệu/heap và các đoạn khác.</a:t>
            </a:r>
          </a:p>
          <a:p>
            <a:pPr marL="182880" indent="-182880">
              <a:lnSpc>
                <a:spcPct val="110000"/>
              </a:lnSpc>
              <a:spcBef>
                <a:spcPts val="0"/>
              </a:spcBef>
              <a:buClr>
                <a:srgbClr val="FF0000"/>
              </a:buClr>
            </a:pPr>
            <a:r>
              <a:rPr lang="en-US"/>
              <a:t>Phải có ít nhất 1 luồng trong tiến trình.</a:t>
            </a:r>
          </a:p>
          <a:p>
            <a:pPr marL="182880" indent="-182880">
              <a:lnSpc>
                <a:spcPct val="110000"/>
              </a:lnSpc>
              <a:spcBef>
                <a:spcPts val="0"/>
              </a:spcBef>
              <a:buClr>
                <a:srgbClr val="FF0000"/>
              </a:buClr>
            </a:pPr>
            <a:r>
              <a:rPr lang="en-US"/>
              <a:t>Các luồng trong phạm vi 1 tiến trình chia sẻ mã/dữ liệu/heap, vào/ra nhưng có stack và tập Reg riêng. </a:t>
            </a:r>
          </a:p>
          <a:p>
            <a:pPr marL="182880" indent="-182880">
              <a:lnSpc>
                <a:spcPct val="110000"/>
              </a:lnSpc>
              <a:spcBef>
                <a:spcPts val="0"/>
              </a:spcBef>
              <a:buClr>
                <a:srgbClr val="FF0000"/>
              </a:buClr>
            </a:pPr>
            <a:r>
              <a:rPr lang="en-US"/>
              <a:t>Khởi tạo, luân chuyển tốn kém.</a:t>
            </a:r>
          </a:p>
          <a:p>
            <a:pPr marL="182880" indent="-182880">
              <a:lnSpc>
                <a:spcPct val="110000"/>
              </a:lnSpc>
              <a:spcBef>
                <a:spcPts val="0"/>
              </a:spcBef>
              <a:buClr>
                <a:srgbClr val="FF0000"/>
              </a:buClr>
            </a:pPr>
            <a:r>
              <a:rPr lang="en-US"/>
              <a:t>Bảo vệ tốt do có không gian địa chỉ riêng.</a:t>
            </a:r>
          </a:p>
          <a:p>
            <a:pPr marL="182880" indent="-182880">
              <a:lnSpc>
                <a:spcPct val="110000"/>
              </a:lnSpc>
              <a:spcBef>
                <a:spcPts val="0"/>
              </a:spcBef>
              <a:buClr>
                <a:srgbClr val="FF0000"/>
              </a:buClr>
            </a:pPr>
            <a:r>
              <a:rPr lang="en-US"/>
              <a:t>Khi tiến trình kết thúc, tài nguyên được đòi lại, luồng kết thúc theo.</a:t>
            </a:r>
          </a:p>
        </p:txBody>
      </p:sp>
      <p:sp>
        <p:nvSpPr>
          <p:cNvPr id="2" name="Slide Number Placeholder 1"/>
          <p:cNvSpPr>
            <a:spLocks noGrp="1"/>
          </p:cNvSpPr>
          <p:nvPr>
            <p:ph type="sldNum" sz="quarter" idx="12"/>
          </p:nvPr>
        </p:nvSpPr>
        <p:spPr/>
        <p:txBody>
          <a:bodyPr/>
          <a:lstStyle/>
          <a:p>
            <a:fld id="{6654560D-949A-4FF0-83BB-4886580DA1ED}" type="slidenum">
              <a:rPr lang="en-US" smtClean="0"/>
              <a:pPr/>
              <a:t>69</a:t>
            </a:fld>
            <a:endParaRPr lang="en-US"/>
          </a:p>
        </p:txBody>
      </p:sp>
      <p:sp>
        <p:nvSpPr>
          <p:cNvPr id="9" name="Chỗ dành sẵn cho Nội dung 2"/>
          <p:cNvSpPr txBox="1">
            <a:spLocks/>
          </p:cNvSpPr>
          <p:nvPr/>
        </p:nvSpPr>
        <p:spPr>
          <a:xfrm>
            <a:off x="4488843" y="990600"/>
            <a:ext cx="4619298" cy="5638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spcBef>
                <a:spcPts val="0"/>
              </a:spcBef>
              <a:buNone/>
            </a:pPr>
            <a:r>
              <a:rPr lang="en-US" b="1">
                <a:solidFill>
                  <a:srgbClr val="FF0000"/>
                </a:solidFill>
              </a:rPr>
              <a:t>Luồng</a:t>
            </a:r>
          </a:p>
          <a:p>
            <a:pPr marL="182880" indent="-182880">
              <a:lnSpc>
                <a:spcPct val="110000"/>
              </a:lnSpc>
              <a:spcBef>
                <a:spcPts val="0"/>
              </a:spcBef>
              <a:buClr>
                <a:srgbClr val="FF0000"/>
              </a:buClr>
            </a:pPr>
            <a:r>
              <a:rPr lang="en-US"/>
              <a:t>Không có đoạn dữ liệu hay heap riêng.</a:t>
            </a:r>
          </a:p>
          <a:p>
            <a:pPr marL="182880" indent="-182880">
              <a:lnSpc>
                <a:spcPct val="110000"/>
              </a:lnSpc>
              <a:spcBef>
                <a:spcPts val="0"/>
              </a:spcBef>
              <a:buClr>
                <a:srgbClr val="FF0000"/>
              </a:buClr>
            </a:pPr>
            <a:r>
              <a:rPr lang="en-US"/>
              <a:t>Luồng không đứng riêng mà trong 1 tiến trình.</a:t>
            </a:r>
          </a:p>
          <a:p>
            <a:pPr marL="182880" indent="-182880">
              <a:lnSpc>
                <a:spcPct val="110000"/>
              </a:lnSpc>
              <a:spcBef>
                <a:spcPts val="0"/>
              </a:spcBef>
              <a:buClr>
                <a:srgbClr val="FF0000"/>
              </a:buClr>
            </a:pPr>
            <a:r>
              <a:rPr lang="en-US"/>
              <a:t>Có thể tồn tại nhiều luồng trong 1 tiến trình. Luồng đầu là luồng chính, sở hữu stack của tiến trình.</a:t>
            </a:r>
          </a:p>
          <a:p>
            <a:pPr marL="182880" indent="-182880">
              <a:lnSpc>
                <a:spcPct val="110000"/>
              </a:lnSpc>
              <a:spcBef>
                <a:spcPts val="0"/>
              </a:spcBef>
              <a:buClr>
                <a:srgbClr val="FF0000"/>
              </a:buClr>
            </a:pPr>
            <a:r>
              <a:rPr lang="en-US"/>
              <a:t>Khởi tạo, luân chuyển không tốn kém.</a:t>
            </a:r>
          </a:p>
          <a:p>
            <a:pPr marL="182880" indent="-182880">
              <a:lnSpc>
                <a:spcPct val="110000"/>
              </a:lnSpc>
              <a:spcBef>
                <a:spcPts val="0"/>
              </a:spcBef>
              <a:buClr>
                <a:srgbClr val="FF0000"/>
              </a:buClr>
            </a:pPr>
            <a:r>
              <a:rPr lang="en-US"/>
              <a:t>Không gian địa chỉ chung cần phải bảo vệ.</a:t>
            </a:r>
          </a:p>
          <a:p>
            <a:pPr marL="182880" indent="-182880">
              <a:lnSpc>
                <a:spcPct val="110000"/>
              </a:lnSpc>
              <a:spcBef>
                <a:spcPts val="0"/>
              </a:spcBef>
              <a:buClr>
                <a:srgbClr val="FF0000"/>
              </a:buClr>
            </a:pPr>
            <a:r>
              <a:rPr lang="en-US"/>
              <a:t>Luồng kết thúc, stack của nó được thu hồi.</a:t>
            </a:r>
          </a:p>
        </p:txBody>
      </p:sp>
    </p:spTree>
    <p:extLst>
      <p:ext uri="{BB962C8B-B14F-4D97-AF65-F5344CB8AC3E}">
        <p14:creationId xmlns:p14="http://schemas.microsoft.com/office/powerpoint/2010/main" val="48018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500"/>
                                        <p:tgtEl>
                                          <p:spTgt spid="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Effect transition="in" filter="fade">
                                      <p:cBhvr>
                                        <p:cTn id="31" dur="500"/>
                                        <p:tgtEl>
                                          <p:spTgt spid="8">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fade">
                                      <p:cBhvr>
                                        <p:cTn id="34" dur="500"/>
                                        <p:tgtEl>
                                          <p:spTgt spid="9">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animEffect transition="in" filter="fade">
                                      <p:cBhvr>
                                        <p:cTn id="39" dur="500"/>
                                        <p:tgtEl>
                                          <p:spTgt spid="8">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
                                            <p:txEl>
                                              <p:pRg st="4" end="4"/>
                                            </p:txEl>
                                          </p:spTgt>
                                        </p:tgtEl>
                                        <p:attrNameLst>
                                          <p:attrName>style.visibility</p:attrName>
                                        </p:attrNameLst>
                                      </p:cBhvr>
                                      <p:to>
                                        <p:strVal val="visible"/>
                                      </p:to>
                                    </p:set>
                                    <p:animEffect transition="in" filter="fade">
                                      <p:cBhvr>
                                        <p:cTn id="42" dur="500"/>
                                        <p:tgtEl>
                                          <p:spTgt spid="9">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animEffect transition="in" filter="fade">
                                      <p:cBhvr>
                                        <p:cTn id="47" dur="500"/>
                                        <p:tgtEl>
                                          <p:spTgt spid="8">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5" end="5"/>
                                            </p:txEl>
                                          </p:spTgt>
                                        </p:tgtEl>
                                        <p:attrNameLst>
                                          <p:attrName>style.visibility</p:attrName>
                                        </p:attrNameLst>
                                      </p:cBhvr>
                                      <p:to>
                                        <p:strVal val="visible"/>
                                      </p:to>
                                    </p:set>
                                    <p:animEffect transition="in" filter="fade">
                                      <p:cBhvr>
                                        <p:cTn id="50" dur="500"/>
                                        <p:tgtEl>
                                          <p:spTgt spid="9">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xEl>
                                              <p:pRg st="6" end="6"/>
                                            </p:txEl>
                                          </p:spTgt>
                                        </p:tgtEl>
                                        <p:attrNameLst>
                                          <p:attrName>style.visibility</p:attrName>
                                        </p:attrNameLst>
                                      </p:cBhvr>
                                      <p:to>
                                        <p:strVal val="visible"/>
                                      </p:to>
                                    </p:set>
                                    <p:animEffect transition="in" filter="fade">
                                      <p:cBhvr>
                                        <p:cTn id="55" dur="500"/>
                                        <p:tgtEl>
                                          <p:spTgt spid="8">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xEl>
                                              <p:pRg st="6" end="6"/>
                                            </p:txEl>
                                          </p:spTgt>
                                        </p:tgtEl>
                                        <p:attrNameLst>
                                          <p:attrName>style.visibility</p:attrName>
                                        </p:attrNameLst>
                                      </p:cBhvr>
                                      <p:to>
                                        <p:strVal val="visible"/>
                                      </p:to>
                                    </p:set>
                                    <p:animEffect transition="in" filter="fade">
                                      <p:cBhvr>
                                        <p:cTn id="58"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9327" y="245397"/>
            <a:ext cx="5502873" cy="516604"/>
          </a:xfrm>
        </p:spPr>
        <p:txBody>
          <a:bodyPr/>
          <a:lstStyle/>
          <a:p>
            <a:pPr marL="0" indent="0">
              <a:buNone/>
            </a:pPr>
            <a:r>
              <a:rPr lang="en-US" b="1"/>
              <a:t>THIẾT BỊ ĐIỆN TỬ</a:t>
            </a:r>
          </a:p>
          <a:p>
            <a:pPr marL="0" indent="0">
              <a:buNone/>
            </a:pP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48537"/>
            <a:ext cx="1703515" cy="11336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090516"/>
            <a:ext cx="2674949" cy="204382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1219" y="1280492"/>
            <a:ext cx="1461257" cy="146125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6678" y="3090516"/>
            <a:ext cx="1777724" cy="109815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1235" y="4339548"/>
            <a:ext cx="2613167" cy="163533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3429" y="1066800"/>
            <a:ext cx="1706515" cy="113767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53200" y="2719006"/>
            <a:ext cx="1852011" cy="1457655"/>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53200" y="4487952"/>
            <a:ext cx="2133600" cy="1472184"/>
          </a:xfrm>
          <a:prstGeom prst="rect">
            <a:avLst/>
          </a:prstGeom>
        </p:spPr>
      </p:pic>
      <p:sp>
        <p:nvSpPr>
          <p:cNvPr id="2" name="Slide Number Placeholder 1"/>
          <p:cNvSpPr>
            <a:spLocks noGrp="1"/>
          </p:cNvSpPr>
          <p:nvPr>
            <p:ph type="sldNum" sz="quarter" idx="12"/>
          </p:nvPr>
        </p:nvSpPr>
        <p:spPr/>
        <p:txBody>
          <a:bodyPr/>
          <a:lstStyle/>
          <a:p>
            <a:fld id="{6654560D-949A-4FF0-83BB-4886580DA1ED}" type="slidenum">
              <a:rPr lang="en-US" smtClean="0"/>
              <a:pPr/>
              <a:t>7</a:t>
            </a:fld>
            <a:endParaRPr lang="en-US"/>
          </a:p>
        </p:txBody>
      </p:sp>
    </p:spTree>
    <p:extLst>
      <p:ext uri="{BB962C8B-B14F-4D97-AF65-F5344CB8AC3E}">
        <p14:creationId xmlns:p14="http://schemas.microsoft.com/office/powerpoint/2010/main" val="386659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pPr/>
              <a:t>70</a:t>
            </a:fld>
            <a:endParaRPr lang="en-US"/>
          </a:p>
        </p:txBody>
      </p:sp>
      <p:sp>
        <p:nvSpPr>
          <p:cNvPr id="8" name="Chỗ dành sẵn cho Nội dung 2"/>
          <p:cNvSpPr txBox="1">
            <a:spLocks/>
          </p:cNvSpPr>
          <p:nvPr/>
        </p:nvSpPr>
        <p:spPr>
          <a:xfrm>
            <a:off x="685800" y="2057400"/>
            <a:ext cx="6705600" cy="2743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200" dirty="0"/>
              <a:t>2.2.2.1  </a:t>
            </a:r>
            <a:r>
              <a:rPr lang="en-US" sz="3200" dirty="0" err="1"/>
              <a:t>Các</a:t>
            </a:r>
            <a:r>
              <a:rPr lang="en-US" sz="3200" dirty="0"/>
              <a:t> </a:t>
            </a:r>
            <a:r>
              <a:rPr lang="en-US" sz="3200" dirty="0" err="1"/>
              <a:t>loại</a:t>
            </a:r>
            <a:r>
              <a:rPr lang="en-US" sz="3200" dirty="0"/>
              <a:t> </a:t>
            </a:r>
            <a:r>
              <a:rPr lang="en-US" sz="3200" dirty="0" err="1"/>
              <a:t>luồng</a:t>
            </a:r>
            <a:endParaRPr lang="en-US" sz="3200" dirty="0"/>
          </a:p>
          <a:p>
            <a:pPr marL="0" indent="0">
              <a:buFont typeface="Arial" pitchFamily="34" charset="0"/>
              <a:buNone/>
            </a:pPr>
            <a:r>
              <a:rPr lang="en-US" sz="3200" dirty="0"/>
              <a:t>2.2.2.2  </a:t>
            </a:r>
            <a:r>
              <a:rPr lang="en-US" sz="3200" dirty="0" err="1"/>
              <a:t>Mô</a:t>
            </a:r>
            <a:r>
              <a:rPr lang="en-US" sz="3200" dirty="0"/>
              <a:t> </a:t>
            </a:r>
            <a:r>
              <a:rPr lang="en-US" sz="3200" dirty="0" err="1"/>
              <a:t>hình</a:t>
            </a:r>
            <a:r>
              <a:rPr lang="en-US" sz="3200" dirty="0"/>
              <a:t> </a:t>
            </a:r>
            <a:r>
              <a:rPr lang="en-US" sz="3200" dirty="0" err="1"/>
              <a:t>nhiều</a:t>
            </a:r>
            <a:r>
              <a:rPr lang="en-US" sz="3200" dirty="0"/>
              <a:t> - </a:t>
            </a:r>
            <a:r>
              <a:rPr lang="en-US" sz="3200" dirty="0" err="1"/>
              <a:t>một</a:t>
            </a:r>
            <a:endParaRPr lang="en-US" sz="3200" dirty="0"/>
          </a:p>
          <a:p>
            <a:pPr marL="0" indent="0">
              <a:buNone/>
            </a:pPr>
            <a:r>
              <a:rPr lang="en-US" sz="3200" dirty="0"/>
              <a:t>2.2.2.3  </a:t>
            </a:r>
            <a:r>
              <a:rPr lang="en-US" sz="3200" dirty="0" err="1"/>
              <a:t>Mô</a:t>
            </a:r>
            <a:r>
              <a:rPr lang="en-US" sz="3200" dirty="0"/>
              <a:t> </a:t>
            </a:r>
            <a:r>
              <a:rPr lang="en-US" sz="3200" dirty="0" err="1"/>
              <a:t>hình</a:t>
            </a:r>
            <a:r>
              <a:rPr lang="en-US" sz="3200" dirty="0"/>
              <a:t> </a:t>
            </a:r>
            <a:r>
              <a:rPr lang="en-US" sz="3200" dirty="0" err="1"/>
              <a:t>một</a:t>
            </a:r>
            <a:r>
              <a:rPr lang="en-US" sz="3200" dirty="0"/>
              <a:t> - </a:t>
            </a:r>
            <a:r>
              <a:rPr lang="en-US" sz="3200" dirty="0" err="1"/>
              <a:t>một</a:t>
            </a:r>
            <a:r>
              <a:rPr lang="en-US" sz="3200" dirty="0"/>
              <a:t> </a:t>
            </a:r>
          </a:p>
          <a:p>
            <a:pPr marL="0" indent="0">
              <a:buNone/>
            </a:pPr>
            <a:r>
              <a:rPr lang="en-US" sz="3200" dirty="0"/>
              <a:t>2.2.2.4  </a:t>
            </a:r>
            <a:r>
              <a:rPr lang="en-US" sz="3200" dirty="0" err="1"/>
              <a:t>Mô</a:t>
            </a:r>
            <a:r>
              <a:rPr lang="en-US" sz="3200" dirty="0"/>
              <a:t> </a:t>
            </a:r>
            <a:r>
              <a:rPr lang="en-US" sz="3200" dirty="0" err="1"/>
              <a:t>hình</a:t>
            </a:r>
            <a:r>
              <a:rPr lang="en-US" sz="3200" dirty="0"/>
              <a:t> </a:t>
            </a:r>
            <a:r>
              <a:rPr lang="en-US" sz="3200" dirty="0" err="1"/>
              <a:t>nhiều</a:t>
            </a:r>
            <a:r>
              <a:rPr lang="en-US" sz="3200" dirty="0"/>
              <a:t> - </a:t>
            </a:r>
            <a:r>
              <a:rPr lang="en-US" sz="3200" dirty="0" err="1"/>
              <a:t>nhiều</a:t>
            </a:r>
            <a:r>
              <a:rPr lang="en-US" sz="2600" dirty="0"/>
              <a:t>.</a:t>
            </a:r>
          </a:p>
        </p:txBody>
      </p:sp>
      <p:sp>
        <p:nvSpPr>
          <p:cNvPr id="9" name="TextBox 8"/>
          <p:cNvSpPr txBox="1"/>
          <p:nvPr/>
        </p:nvSpPr>
        <p:spPr>
          <a:xfrm>
            <a:off x="457200" y="228600"/>
            <a:ext cx="8077200" cy="523220"/>
          </a:xfrm>
          <a:prstGeom prst="rect">
            <a:avLst/>
          </a:prstGeom>
          <a:noFill/>
        </p:spPr>
        <p:txBody>
          <a:bodyPr wrap="square" rtlCol="0">
            <a:spAutoFit/>
          </a:bodyPr>
          <a:lstStyle/>
          <a:p>
            <a:r>
              <a:rPr lang="en-US" sz="2800" b="1">
                <a:latin typeface="Times New Roman" pitchFamily="18" charset="0"/>
                <a:cs typeface="Times New Roman" pitchFamily="18" charset="0"/>
              </a:rPr>
              <a:t>2.2.2 CÁC MÔ HÌNH ĐA LUỒNG</a:t>
            </a:r>
          </a:p>
        </p:txBody>
      </p:sp>
    </p:spTree>
    <p:extLst>
      <p:ext uri="{BB962C8B-B14F-4D97-AF65-F5344CB8AC3E}">
        <p14:creationId xmlns:p14="http://schemas.microsoft.com/office/powerpoint/2010/main" val="332900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542" y="228600"/>
            <a:ext cx="8229600" cy="457199"/>
          </a:xfrm>
        </p:spPr>
        <p:txBody>
          <a:bodyPr>
            <a:noAutofit/>
          </a:bodyPr>
          <a:lstStyle/>
          <a:p>
            <a:pPr marL="0" indent="0">
              <a:buNone/>
            </a:pPr>
            <a:r>
              <a:rPr lang="en-US" sz="2800" b="1"/>
              <a:t>CÁC LOẠI LUỒNG</a:t>
            </a:r>
          </a:p>
        </p:txBody>
      </p:sp>
      <p:sp>
        <p:nvSpPr>
          <p:cNvPr id="8" name="Chỗ dành sẵn cho Nội dung 2"/>
          <p:cNvSpPr txBox="1">
            <a:spLocks/>
          </p:cNvSpPr>
          <p:nvPr/>
        </p:nvSpPr>
        <p:spPr>
          <a:xfrm>
            <a:off x="469751" y="1295400"/>
            <a:ext cx="85344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spcBef>
                <a:spcPts val="0"/>
              </a:spcBef>
            </a:pPr>
            <a:r>
              <a:rPr lang="en-US"/>
              <a:t>Luồng người dùng: quản lý luồng được thực hiện bằng các thư viện luồng mức người sử dụng.</a:t>
            </a:r>
          </a:p>
          <a:p>
            <a:pPr marL="809625" indent="-457200">
              <a:lnSpc>
                <a:spcPct val="110000"/>
              </a:lnSpc>
              <a:spcBef>
                <a:spcPts val="0"/>
              </a:spcBef>
              <a:buFont typeface="Courier New" pitchFamily="49" charset="0"/>
              <a:buChar char="o"/>
            </a:pPr>
            <a:r>
              <a:rPr lang="en-US"/>
              <a:t>POSIX</a:t>
            </a:r>
          </a:p>
          <a:p>
            <a:pPr marL="809625" indent="-457200">
              <a:lnSpc>
                <a:spcPct val="110000"/>
              </a:lnSpc>
              <a:spcBef>
                <a:spcPts val="0"/>
              </a:spcBef>
              <a:buFont typeface="Courier New" pitchFamily="49" charset="0"/>
              <a:buChar char="o"/>
            </a:pPr>
            <a:r>
              <a:rPr lang="en-US"/>
              <a:t>Java</a:t>
            </a:r>
          </a:p>
          <a:p>
            <a:pPr marL="809625" indent="-457200">
              <a:lnSpc>
                <a:spcPct val="110000"/>
              </a:lnSpc>
              <a:spcBef>
                <a:spcPts val="0"/>
              </a:spcBef>
              <a:buFont typeface="Courier New" pitchFamily="49" charset="0"/>
              <a:buChar char="o"/>
            </a:pPr>
            <a:r>
              <a:rPr lang="en-US"/>
              <a:t>Win32</a:t>
            </a:r>
          </a:p>
          <a:p>
            <a:pPr>
              <a:lnSpc>
                <a:spcPct val="150000"/>
              </a:lnSpc>
              <a:spcBef>
                <a:spcPts val="0"/>
              </a:spcBef>
            </a:pPr>
            <a:r>
              <a:rPr lang="en-US"/>
              <a:t>Luồng điều hành (luồng nhân): được hỗ trợ bởi Hệ điều hành.</a:t>
            </a:r>
          </a:p>
          <a:p>
            <a:pPr marL="809625" indent="-457200">
              <a:lnSpc>
                <a:spcPct val="110000"/>
              </a:lnSpc>
              <a:spcBef>
                <a:spcPts val="0"/>
              </a:spcBef>
              <a:buFont typeface="Courier New" pitchFamily="49" charset="0"/>
              <a:buChar char="o"/>
            </a:pPr>
            <a:r>
              <a:rPr lang="en-US"/>
              <a:t>Window XP/2000</a:t>
            </a:r>
          </a:p>
          <a:p>
            <a:pPr marL="809625" indent="-457200">
              <a:lnSpc>
                <a:spcPct val="110000"/>
              </a:lnSpc>
              <a:spcBef>
                <a:spcPts val="0"/>
              </a:spcBef>
              <a:buFont typeface="Courier New" pitchFamily="49" charset="0"/>
              <a:buChar char="o"/>
            </a:pPr>
            <a:r>
              <a:rPr lang="en-US"/>
              <a:t>Linux</a:t>
            </a:r>
          </a:p>
          <a:p>
            <a:pPr marL="809625" indent="-457200">
              <a:lnSpc>
                <a:spcPct val="110000"/>
              </a:lnSpc>
              <a:spcBef>
                <a:spcPts val="0"/>
              </a:spcBef>
              <a:buFont typeface="Courier New" pitchFamily="49" charset="0"/>
              <a:buChar char="o"/>
            </a:pPr>
            <a:r>
              <a:rPr lang="en-US"/>
              <a:t>Mac OS</a:t>
            </a:r>
          </a:p>
        </p:txBody>
      </p:sp>
      <p:sp>
        <p:nvSpPr>
          <p:cNvPr id="2" name="Slide Number Placeholder 1"/>
          <p:cNvSpPr>
            <a:spLocks noGrp="1"/>
          </p:cNvSpPr>
          <p:nvPr>
            <p:ph type="sldNum" sz="quarter" idx="12"/>
          </p:nvPr>
        </p:nvSpPr>
        <p:spPr/>
        <p:txBody>
          <a:bodyPr/>
          <a:lstStyle/>
          <a:p>
            <a:fld id="{6654560D-949A-4FF0-83BB-4886580DA1ED}" type="slidenum">
              <a:rPr lang="en-US" smtClean="0"/>
              <a:pPr/>
              <a:t>71</a:t>
            </a:fld>
            <a:endParaRPr lang="en-US"/>
          </a:p>
        </p:txBody>
      </p:sp>
    </p:spTree>
    <p:extLst>
      <p:ext uri="{BB962C8B-B14F-4D97-AF65-F5344CB8AC3E}">
        <p14:creationId xmlns:p14="http://schemas.microsoft.com/office/powerpoint/2010/main" val="274788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0045" y="228600"/>
            <a:ext cx="8229600" cy="457199"/>
          </a:xfrm>
        </p:spPr>
        <p:txBody>
          <a:bodyPr>
            <a:noAutofit/>
          </a:bodyPr>
          <a:lstStyle/>
          <a:p>
            <a:pPr marL="0" indent="0">
              <a:buNone/>
            </a:pPr>
            <a:r>
              <a:rPr lang="en-US" sz="2800" b="1"/>
              <a:t>CÁC MÔ HÌNH ĐA LUỒNG</a:t>
            </a:r>
          </a:p>
        </p:txBody>
      </p:sp>
      <p:sp>
        <p:nvSpPr>
          <p:cNvPr id="8" name="Chỗ dành sẵn cho Nội dung 2"/>
          <p:cNvSpPr txBox="1">
            <a:spLocks/>
          </p:cNvSpPr>
          <p:nvPr/>
        </p:nvSpPr>
        <p:spPr>
          <a:xfrm>
            <a:off x="457200" y="1752600"/>
            <a:ext cx="85344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sz="2800"/>
              <a:t>Nhiều - một</a:t>
            </a:r>
          </a:p>
          <a:p>
            <a:pPr>
              <a:lnSpc>
                <a:spcPct val="150000"/>
              </a:lnSpc>
              <a:spcBef>
                <a:spcPts val="0"/>
              </a:spcBef>
            </a:pPr>
            <a:r>
              <a:rPr lang="en-US" sz="2800"/>
              <a:t>Một - Một</a:t>
            </a:r>
          </a:p>
          <a:p>
            <a:pPr>
              <a:lnSpc>
                <a:spcPct val="150000"/>
              </a:lnSpc>
              <a:spcBef>
                <a:spcPts val="0"/>
              </a:spcBef>
            </a:pPr>
            <a:r>
              <a:rPr lang="en-US" sz="2800"/>
              <a:t>Nhiều - nhiều</a:t>
            </a:r>
          </a:p>
        </p:txBody>
      </p:sp>
      <p:sp>
        <p:nvSpPr>
          <p:cNvPr id="2" name="Slide Number Placeholder 1"/>
          <p:cNvSpPr>
            <a:spLocks noGrp="1"/>
          </p:cNvSpPr>
          <p:nvPr>
            <p:ph type="sldNum" sz="quarter" idx="12"/>
          </p:nvPr>
        </p:nvSpPr>
        <p:spPr/>
        <p:txBody>
          <a:bodyPr/>
          <a:lstStyle/>
          <a:p>
            <a:fld id="{6654560D-949A-4FF0-83BB-4886580DA1ED}" type="slidenum">
              <a:rPr lang="en-US" smtClean="0"/>
              <a:pPr/>
              <a:t>72</a:t>
            </a:fld>
            <a:endParaRPr lang="en-US"/>
          </a:p>
        </p:txBody>
      </p:sp>
    </p:spTree>
    <p:extLst>
      <p:ext uri="{BB962C8B-B14F-4D97-AF65-F5344CB8AC3E}">
        <p14:creationId xmlns:p14="http://schemas.microsoft.com/office/powerpoint/2010/main" val="662568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1832" y="254487"/>
            <a:ext cx="8229600" cy="457199"/>
          </a:xfrm>
        </p:spPr>
        <p:txBody>
          <a:bodyPr>
            <a:noAutofit/>
          </a:bodyPr>
          <a:lstStyle/>
          <a:p>
            <a:pPr marL="0" indent="0">
              <a:spcBef>
                <a:spcPts val="0"/>
              </a:spcBef>
              <a:buNone/>
            </a:pPr>
            <a:r>
              <a:rPr lang="en-US" sz="2800" b="1"/>
              <a:t>MÔ HÌNH NHIỀU - MỘT</a:t>
            </a:r>
          </a:p>
        </p:txBody>
      </p:sp>
      <p:sp>
        <p:nvSpPr>
          <p:cNvPr id="8" name="Chỗ dành sẵn cho Nội dung 2"/>
          <p:cNvSpPr txBox="1">
            <a:spLocks/>
          </p:cNvSpPr>
          <p:nvPr/>
        </p:nvSpPr>
        <p:spPr>
          <a:xfrm>
            <a:off x="457200" y="1752600"/>
            <a:ext cx="85344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t>Nhiều luồng người dùng ánh xạ đến một luồng nhân.</a:t>
            </a:r>
          </a:p>
        </p:txBody>
      </p:sp>
      <p:sp>
        <p:nvSpPr>
          <p:cNvPr id="2" name="Slide Number Placeholder 1"/>
          <p:cNvSpPr>
            <a:spLocks noGrp="1"/>
          </p:cNvSpPr>
          <p:nvPr>
            <p:ph type="sldNum" sz="quarter" idx="12"/>
          </p:nvPr>
        </p:nvSpPr>
        <p:spPr/>
        <p:txBody>
          <a:bodyPr/>
          <a:lstStyle/>
          <a:p>
            <a:fld id="{6654560D-949A-4FF0-83BB-4886580DA1ED}" type="slidenum">
              <a:rPr lang="en-US" smtClean="0"/>
              <a:pPr/>
              <a:t>73</a:t>
            </a:fld>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362200"/>
            <a:ext cx="4572000" cy="3813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349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up)">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7361" y="220663"/>
            <a:ext cx="8229600" cy="457199"/>
          </a:xfrm>
        </p:spPr>
        <p:txBody>
          <a:bodyPr>
            <a:noAutofit/>
          </a:bodyPr>
          <a:lstStyle/>
          <a:p>
            <a:pPr marL="0" indent="0">
              <a:spcBef>
                <a:spcPts val="0"/>
              </a:spcBef>
              <a:buNone/>
            </a:pPr>
            <a:r>
              <a:rPr lang="en-US" sz="2800" b="1"/>
              <a:t>MÔ HÌNH MỘT - MỘT</a:t>
            </a:r>
          </a:p>
        </p:txBody>
      </p:sp>
      <p:sp>
        <p:nvSpPr>
          <p:cNvPr id="8" name="Chỗ dành sẵn cho Nội dung 2"/>
          <p:cNvSpPr txBox="1">
            <a:spLocks/>
          </p:cNvSpPr>
          <p:nvPr/>
        </p:nvSpPr>
        <p:spPr>
          <a:xfrm>
            <a:off x="505939" y="1331913"/>
            <a:ext cx="85344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t>Mỗi luồng người dùng ánh xạ đến một luồng nhân.</a:t>
            </a:r>
          </a:p>
        </p:txBody>
      </p:sp>
      <p:sp>
        <p:nvSpPr>
          <p:cNvPr id="2" name="Slide Number Placeholder 1"/>
          <p:cNvSpPr>
            <a:spLocks noGrp="1"/>
          </p:cNvSpPr>
          <p:nvPr>
            <p:ph type="sldNum" sz="quarter" idx="12"/>
          </p:nvPr>
        </p:nvSpPr>
        <p:spPr/>
        <p:txBody>
          <a:bodyPr/>
          <a:lstStyle/>
          <a:p>
            <a:fld id="{6654560D-949A-4FF0-83BB-4886580DA1ED}" type="slidenum">
              <a:rPr lang="en-US" smtClean="0"/>
              <a:pPr/>
              <a:t>74</a:t>
            </a:fld>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695575"/>
            <a:ext cx="7260278"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693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up)">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590800"/>
            <a:ext cx="4752975" cy="393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609600" y="173487"/>
            <a:ext cx="8229600" cy="457199"/>
          </a:xfrm>
        </p:spPr>
        <p:txBody>
          <a:bodyPr>
            <a:noAutofit/>
          </a:bodyPr>
          <a:lstStyle/>
          <a:p>
            <a:pPr marL="0" indent="0">
              <a:spcBef>
                <a:spcPts val="0"/>
              </a:spcBef>
              <a:buNone/>
            </a:pPr>
            <a:r>
              <a:rPr lang="en-US" sz="2800" b="1"/>
              <a:t>MÔ HÌNH NHIỀU - NHIỀU</a:t>
            </a:r>
          </a:p>
        </p:txBody>
      </p:sp>
      <p:sp>
        <p:nvSpPr>
          <p:cNvPr id="8" name="Chỗ dành sẵn cho Nội dung 2"/>
          <p:cNvSpPr txBox="1">
            <a:spLocks/>
          </p:cNvSpPr>
          <p:nvPr/>
        </p:nvSpPr>
        <p:spPr>
          <a:xfrm>
            <a:off x="457200" y="1752600"/>
            <a:ext cx="85344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t>Ghép nhiều luồng người dùng đến một số luồng nhân. Tối đa bằng số luồng nhân.</a:t>
            </a:r>
          </a:p>
        </p:txBody>
      </p:sp>
      <p:sp>
        <p:nvSpPr>
          <p:cNvPr id="2" name="Slide Number Placeholder 1"/>
          <p:cNvSpPr>
            <a:spLocks noGrp="1"/>
          </p:cNvSpPr>
          <p:nvPr>
            <p:ph type="sldNum" sz="quarter" idx="12"/>
          </p:nvPr>
        </p:nvSpPr>
        <p:spPr/>
        <p:txBody>
          <a:bodyPr/>
          <a:lstStyle/>
          <a:p>
            <a:fld id="{6654560D-949A-4FF0-83BB-4886580DA1ED}" type="slidenum">
              <a:rPr lang="en-US" smtClean="0"/>
              <a:pPr/>
              <a:t>75</a:t>
            </a:fld>
            <a:endParaRPr lang="en-US"/>
          </a:p>
        </p:txBody>
      </p:sp>
    </p:spTree>
    <p:extLst>
      <p:ext uri="{BB962C8B-B14F-4D97-AF65-F5344CB8AC3E}">
        <p14:creationId xmlns:p14="http://schemas.microsoft.com/office/powerpoint/2010/main" val="396278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up)">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357380"/>
            <a:ext cx="6248400" cy="4096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762000" y="304800"/>
            <a:ext cx="8229600" cy="457199"/>
          </a:xfrm>
        </p:spPr>
        <p:txBody>
          <a:bodyPr>
            <a:normAutofit fontScale="77500" lnSpcReduction="20000"/>
          </a:bodyPr>
          <a:lstStyle/>
          <a:p>
            <a:pPr marL="0" indent="0">
              <a:spcBef>
                <a:spcPts val="0"/>
              </a:spcBef>
              <a:buNone/>
            </a:pPr>
            <a:r>
              <a:rPr lang="en-US" sz="2800"/>
              <a:t>MÔ HÌNH HAI CẤP</a:t>
            </a:r>
            <a:endParaRPr lang="en-US" sz="2800" b="1"/>
          </a:p>
        </p:txBody>
      </p:sp>
      <p:sp>
        <p:nvSpPr>
          <p:cNvPr id="8" name="Chỗ dành sẵn cho Nội dung 2"/>
          <p:cNvSpPr txBox="1">
            <a:spLocks/>
          </p:cNvSpPr>
          <p:nvPr/>
        </p:nvSpPr>
        <p:spPr>
          <a:xfrm>
            <a:off x="457200" y="1752600"/>
            <a:ext cx="85344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t>là một biến thể của mô  hình nhiều - nhiều</a:t>
            </a:r>
          </a:p>
        </p:txBody>
      </p:sp>
      <p:sp>
        <p:nvSpPr>
          <p:cNvPr id="2" name="Slide Number Placeholder 1"/>
          <p:cNvSpPr>
            <a:spLocks noGrp="1"/>
          </p:cNvSpPr>
          <p:nvPr>
            <p:ph type="sldNum" sz="quarter" idx="12"/>
          </p:nvPr>
        </p:nvSpPr>
        <p:spPr/>
        <p:txBody>
          <a:bodyPr/>
          <a:lstStyle/>
          <a:p>
            <a:fld id="{6654560D-949A-4FF0-83BB-4886580DA1ED}" type="slidenum">
              <a:rPr lang="en-US" smtClean="0"/>
              <a:pPr/>
              <a:t>76</a:t>
            </a:fld>
            <a:endParaRPr lang="en-US"/>
          </a:p>
        </p:txBody>
      </p:sp>
    </p:spTree>
    <p:extLst>
      <p:ext uri="{BB962C8B-B14F-4D97-AF65-F5344CB8AC3E}">
        <p14:creationId xmlns:p14="http://schemas.microsoft.com/office/powerpoint/2010/main" val="209685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up)">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426" y="1447800"/>
            <a:ext cx="8229600" cy="609600"/>
          </a:xfrm>
        </p:spPr>
        <p:txBody>
          <a:bodyPr>
            <a:normAutofit/>
          </a:bodyPr>
          <a:lstStyle/>
          <a:p>
            <a:pPr marL="0" indent="0">
              <a:buNone/>
            </a:pPr>
            <a:r>
              <a:rPr lang="en-US" sz="2800" b="1"/>
              <a:t>2.2.3 THAO TÁC VỚI LUỒNG</a:t>
            </a:r>
          </a:p>
        </p:txBody>
      </p:sp>
      <p:sp>
        <p:nvSpPr>
          <p:cNvPr id="4" name="Slide Number Placeholder 3"/>
          <p:cNvSpPr>
            <a:spLocks noGrp="1"/>
          </p:cNvSpPr>
          <p:nvPr>
            <p:ph type="sldNum" sz="quarter" idx="12"/>
          </p:nvPr>
        </p:nvSpPr>
        <p:spPr/>
        <p:txBody>
          <a:bodyPr/>
          <a:lstStyle/>
          <a:p>
            <a:fld id="{6654560D-949A-4FF0-83BB-4886580DA1ED}" type="slidenum">
              <a:rPr lang="en-US" smtClean="0"/>
              <a:pPr/>
              <a:t>77</a:t>
            </a:fld>
            <a:endParaRPr lang="en-US"/>
          </a:p>
        </p:txBody>
      </p:sp>
      <p:sp>
        <p:nvSpPr>
          <p:cNvPr id="8" name="Chỗ dành sẵn cho Nội dung 2"/>
          <p:cNvSpPr txBox="1">
            <a:spLocks/>
          </p:cNvSpPr>
          <p:nvPr/>
        </p:nvSpPr>
        <p:spPr>
          <a:xfrm>
            <a:off x="609600" y="2201805"/>
            <a:ext cx="5029200" cy="28273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Lời gọi hệ thống: fork và exec</a:t>
            </a:r>
          </a:p>
          <a:p>
            <a:r>
              <a:rPr lang="en-US" sz="2800"/>
              <a:t>Nhận tín hiệu.</a:t>
            </a:r>
          </a:p>
          <a:p>
            <a:r>
              <a:rPr lang="en-US" sz="2800"/>
              <a:t>Hủy luồng.</a:t>
            </a:r>
          </a:p>
          <a:p>
            <a:r>
              <a:rPr lang="en-US" sz="2800"/>
              <a:t>Lưu trữ riêng của luồng.</a:t>
            </a:r>
          </a:p>
          <a:p>
            <a:r>
              <a:rPr lang="en-US" sz="2800"/>
              <a:t>Kích hoạt lập lịch.</a:t>
            </a:r>
          </a:p>
        </p:txBody>
      </p:sp>
    </p:spTree>
    <p:extLst>
      <p:ext uri="{BB962C8B-B14F-4D97-AF65-F5344CB8AC3E}">
        <p14:creationId xmlns:p14="http://schemas.microsoft.com/office/powerpoint/2010/main" val="108276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1" y="2057400"/>
            <a:ext cx="2972483"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057400"/>
            <a:ext cx="2980434"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798871" y="304800"/>
            <a:ext cx="8229600" cy="457199"/>
          </a:xfrm>
        </p:spPr>
        <p:txBody>
          <a:bodyPr>
            <a:normAutofit fontScale="77500" lnSpcReduction="20000"/>
          </a:bodyPr>
          <a:lstStyle/>
          <a:p>
            <a:pPr marL="0" indent="0">
              <a:buNone/>
            </a:pPr>
            <a:r>
              <a:rPr lang="en-US" sz="2800" b="1"/>
              <a:t>fork () và exec ()</a:t>
            </a:r>
          </a:p>
        </p:txBody>
      </p:sp>
      <p:sp>
        <p:nvSpPr>
          <p:cNvPr id="8" name="Chỗ dành sẵn cho Nội dung 2"/>
          <p:cNvSpPr txBox="1">
            <a:spLocks/>
          </p:cNvSpPr>
          <p:nvPr/>
        </p:nvSpPr>
        <p:spPr>
          <a:xfrm>
            <a:off x="457200" y="1600200"/>
            <a:ext cx="8534400" cy="6096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vi-VN" sz="2800"/>
              <a:t>Trong cấp phát luồng; Fork và Exec là</a:t>
            </a:r>
            <a:r>
              <a:rPr lang="en-US" sz="2800"/>
              <a:t> lời gọi hệ thống</a:t>
            </a:r>
          </a:p>
          <a:p>
            <a:pPr>
              <a:lnSpc>
                <a:spcPct val="150000"/>
              </a:lnSpc>
              <a:spcBef>
                <a:spcPts val="0"/>
              </a:spcBef>
            </a:pPr>
            <a:endParaRPr lang="vi-VN"/>
          </a:p>
          <a:p>
            <a:pPr>
              <a:lnSpc>
                <a:spcPct val="150000"/>
              </a:lnSpc>
              <a:spcBef>
                <a:spcPts val="0"/>
              </a:spcBef>
            </a:pPr>
            <a:endParaRPr lang="en-US"/>
          </a:p>
        </p:txBody>
      </p:sp>
      <p:sp>
        <p:nvSpPr>
          <p:cNvPr id="2" name="Slide Number Placeholder 1"/>
          <p:cNvSpPr>
            <a:spLocks noGrp="1"/>
          </p:cNvSpPr>
          <p:nvPr>
            <p:ph type="sldNum" sz="quarter" idx="12"/>
          </p:nvPr>
        </p:nvSpPr>
        <p:spPr/>
        <p:txBody>
          <a:bodyPr/>
          <a:lstStyle/>
          <a:p>
            <a:fld id="{6654560D-949A-4FF0-83BB-4886580DA1ED}" type="slidenum">
              <a:rPr lang="en-US" smtClean="0"/>
              <a:pPr/>
              <a:t>78</a:t>
            </a:fld>
            <a:endParaRPr lang="en-US"/>
          </a:p>
        </p:txBody>
      </p:sp>
      <p:sp>
        <p:nvSpPr>
          <p:cNvPr id="9" name="Chỗ dành sẵn cho Nội dung 2"/>
          <p:cNvSpPr txBox="1">
            <a:spLocks/>
          </p:cNvSpPr>
          <p:nvPr/>
        </p:nvSpPr>
        <p:spPr>
          <a:xfrm>
            <a:off x="304800" y="5135881"/>
            <a:ext cx="8686800" cy="14173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Nếu exec được gọi ngay sau fork thì chỉ cần sao chép luồng gọi hàm fork.</a:t>
            </a:r>
          </a:p>
          <a:p>
            <a:r>
              <a:rPr lang="en-US"/>
              <a:t>Nếu không gọi exec sau khi fork thì sao chép tất cả các luồng.</a:t>
            </a:r>
          </a:p>
        </p:txBody>
      </p:sp>
    </p:spTree>
    <p:extLst>
      <p:ext uri="{BB962C8B-B14F-4D97-AF65-F5344CB8AC3E}">
        <p14:creationId xmlns:p14="http://schemas.microsoft.com/office/powerpoint/2010/main" val="298683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500"/>
                                        <p:tgtEl>
                                          <p:spTgt spid="10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fade">
                                      <p:cBhvr>
                                        <p:cTn id="2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28600"/>
            <a:ext cx="8229600" cy="457199"/>
          </a:xfrm>
        </p:spPr>
        <p:txBody>
          <a:bodyPr>
            <a:noAutofit/>
          </a:bodyPr>
          <a:lstStyle/>
          <a:p>
            <a:pPr marL="0" indent="0">
              <a:buNone/>
            </a:pPr>
            <a:r>
              <a:rPr lang="en-US" sz="2800" b="1"/>
              <a:t>SIGNAL HANDLING</a:t>
            </a:r>
          </a:p>
        </p:txBody>
      </p:sp>
      <p:sp>
        <p:nvSpPr>
          <p:cNvPr id="8" name="Chỗ dành sẵn cho Nội dung 2"/>
          <p:cNvSpPr txBox="1">
            <a:spLocks/>
          </p:cNvSpPr>
          <p:nvPr/>
        </p:nvSpPr>
        <p:spPr>
          <a:xfrm>
            <a:off x="457200" y="1752600"/>
            <a:ext cx="83820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sz="2600"/>
              <a:t>Cách nhận tín hiệu</a:t>
            </a:r>
          </a:p>
          <a:p>
            <a:pPr marL="809625" indent="-457200">
              <a:lnSpc>
                <a:spcPct val="110000"/>
              </a:lnSpc>
              <a:spcBef>
                <a:spcPts val="0"/>
              </a:spcBef>
              <a:buFont typeface="Courier New" pitchFamily="49" charset="0"/>
              <a:buChar char="o"/>
            </a:pPr>
            <a:r>
              <a:rPr lang="en-US" sz="2600"/>
              <a:t>Đồng bộ</a:t>
            </a:r>
          </a:p>
          <a:p>
            <a:pPr marL="809625" indent="-457200">
              <a:lnSpc>
                <a:spcPct val="110000"/>
              </a:lnSpc>
              <a:spcBef>
                <a:spcPts val="0"/>
              </a:spcBef>
              <a:buFont typeface="Courier New" pitchFamily="49" charset="0"/>
              <a:buChar char="o"/>
            </a:pPr>
            <a:r>
              <a:rPr lang="en-US" sz="2600"/>
              <a:t>Không đồng bộ</a:t>
            </a:r>
          </a:p>
          <a:p>
            <a:pPr>
              <a:lnSpc>
                <a:spcPct val="150000"/>
              </a:lnSpc>
              <a:spcBef>
                <a:spcPts val="0"/>
              </a:spcBef>
            </a:pPr>
            <a:r>
              <a:rPr lang="en-US" sz="2600"/>
              <a:t>Mẫu của tín hiệu:</a:t>
            </a:r>
          </a:p>
          <a:p>
            <a:pPr marL="809625" indent="-457200">
              <a:lnSpc>
                <a:spcPct val="110000"/>
              </a:lnSpc>
              <a:spcBef>
                <a:spcPts val="0"/>
              </a:spcBef>
              <a:buFont typeface="+mj-lt"/>
              <a:buAutoNum type="arabicPeriod"/>
            </a:pPr>
            <a:r>
              <a:rPr lang="en-US" sz="2600"/>
              <a:t>Một sự kiện đặc biệt tạo ra tín hiệu. </a:t>
            </a:r>
          </a:p>
          <a:p>
            <a:pPr marL="809625" indent="-457200">
              <a:lnSpc>
                <a:spcPct val="110000"/>
              </a:lnSpc>
              <a:spcBef>
                <a:spcPts val="0"/>
              </a:spcBef>
              <a:buFont typeface="+mj-lt"/>
              <a:buAutoNum type="arabicPeriod"/>
            </a:pPr>
            <a:r>
              <a:rPr lang="en-US" sz="2600"/>
              <a:t>Tín hiệu được đưa tới một tiến trình</a:t>
            </a:r>
          </a:p>
          <a:p>
            <a:pPr marL="809625" indent="-457200">
              <a:lnSpc>
                <a:spcPct val="110000"/>
              </a:lnSpc>
              <a:spcBef>
                <a:spcPts val="0"/>
              </a:spcBef>
              <a:buFont typeface="+mj-lt"/>
              <a:buAutoNum type="arabicPeriod"/>
            </a:pPr>
            <a:r>
              <a:rPr lang="en-US" sz="2600"/>
              <a:t>Khi nhận được, tín hiệu được xử lý.</a:t>
            </a:r>
          </a:p>
        </p:txBody>
      </p:sp>
      <p:sp>
        <p:nvSpPr>
          <p:cNvPr id="2" name="Slide Number Placeholder 1"/>
          <p:cNvSpPr>
            <a:spLocks noGrp="1"/>
          </p:cNvSpPr>
          <p:nvPr>
            <p:ph type="sldNum" sz="quarter" idx="12"/>
          </p:nvPr>
        </p:nvSpPr>
        <p:spPr/>
        <p:txBody>
          <a:bodyPr/>
          <a:lstStyle/>
          <a:p>
            <a:fld id="{6654560D-949A-4FF0-83BB-4886580DA1ED}" type="slidenum">
              <a:rPr lang="en-US" smtClean="0"/>
              <a:pPr/>
              <a:t>79</a:t>
            </a:fld>
            <a:endParaRPr lang="en-US"/>
          </a:p>
        </p:txBody>
      </p:sp>
    </p:spTree>
    <p:extLst>
      <p:ext uri="{BB962C8B-B14F-4D97-AF65-F5344CB8AC3E}">
        <p14:creationId xmlns:p14="http://schemas.microsoft.com/office/powerpoint/2010/main" val="62575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74030"/>
            <a:ext cx="6477000" cy="564170"/>
          </a:xfrm>
        </p:spPr>
        <p:txBody>
          <a:bodyPr/>
          <a:lstStyle/>
          <a:p>
            <a:pPr marL="0" indent="0">
              <a:buNone/>
            </a:pPr>
            <a:r>
              <a:rPr lang="en-US" b="1"/>
              <a:t>TƯƠNG TÁC VỚI NGƯỜI DÙNG</a:t>
            </a:r>
          </a:p>
          <a:p>
            <a:pPr marL="0" indent="0">
              <a:buNone/>
            </a:pPr>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0077" y="3491225"/>
            <a:ext cx="4090842" cy="2299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0077" y="1066800"/>
            <a:ext cx="4090842" cy="20574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2636230"/>
            <a:ext cx="3824325" cy="2545370"/>
          </a:xfrm>
          <a:prstGeom prst="rect">
            <a:avLst/>
          </a:prstGeom>
        </p:spPr>
      </p:pic>
      <p:sp>
        <p:nvSpPr>
          <p:cNvPr id="6" name="Slide Number Placeholder 5"/>
          <p:cNvSpPr>
            <a:spLocks noGrp="1"/>
          </p:cNvSpPr>
          <p:nvPr>
            <p:ph type="sldNum" sz="quarter" idx="12"/>
          </p:nvPr>
        </p:nvSpPr>
        <p:spPr/>
        <p:txBody>
          <a:bodyPr/>
          <a:lstStyle/>
          <a:p>
            <a:fld id="{6654560D-949A-4FF0-83BB-4886580DA1ED}" type="slidenum">
              <a:rPr lang="en-US" smtClean="0"/>
              <a:pPr/>
              <a:t>8</a:t>
            </a:fld>
            <a:endParaRPr lang="en-US"/>
          </a:p>
        </p:txBody>
      </p:sp>
    </p:spTree>
    <p:extLst>
      <p:ext uri="{BB962C8B-B14F-4D97-AF65-F5344CB8AC3E}">
        <p14:creationId xmlns:p14="http://schemas.microsoft.com/office/powerpoint/2010/main" val="275737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2503" y="228600"/>
            <a:ext cx="8229600" cy="457199"/>
          </a:xfrm>
        </p:spPr>
        <p:txBody>
          <a:bodyPr>
            <a:noAutofit/>
          </a:bodyPr>
          <a:lstStyle/>
          <a:p>
            <a:pPr marL="0" indent="0">
              <a:buNone/>
            </a:pPr>
            <a:r>
              <a:rPr lang="en-US" sz="2800" b="1"/>
              <a:t>SIGNAL HANDLING (2)</a:t>
            </a:r>
          </a:p>
        </p:txBody>
      </p:sp>
      <p:sp>
        <p:nvSpPr>
          <p:cNvPr id="8" name="Chỗ dành sẵn cho Nội dung 2"/>
          <p:cNvSpPr txBox="1">
            <a:spLocks/>
          </p:cNvSpPr>
          <p:nvPr/>
        </p:nvSpPr>
        <p:spPr>
          <a:xfrm>
            <a:off x="76200" y="1752600"/>
            <a:ext cx="89154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sz="2600"/>
              <a:t>Các tùy chọn:</a:t>
            </a:r>
          </a:p>
          <a:p>
            <a:pPr marL="548640" indent="-274320">
              <a:lnSpc>
                <a:spcPct val="110000"/>
              </a:lnSpc>
              <a:spcBef>
                <a:spcPts val="0"/>
              </a:spcBef>
              <a:buFont typeface="+mj-lt"/>
              <a:buAutoNum type="arabicPeriod"/>
            </a:pPr>
            <a:r>
              <a:rPr lang="en-US" sz="2600"/>
              <a:t>Chuyển tín hiệu đến luồng mà tín hiệu được áp dụng.</a:t>
            </a:r>
          </a:p>
          <a:p>
            <a:pPr marL="548640" indent="-274320">
              <a:lnSpc>
                <a:spcPct val="110000"/>
              </a:lnSpc>
              <a:spcBef>
                <a:spcPts val="0"/>
              </a:spcBef>
              <a:buFont typeface="+mj-lt"/>
              <a:buAutoNum type="arabicPeriod"/>
            </a:pPr>
            <a:r>
              <a:rPr lang="en-US" sz="2600"/>
              <a:t>Chuyển tín hiệu đến mọi luồng trong tiến trình.</a:t>
            </a:r>
          </a:p>
          <a:p>
            <a:pPr marL="548640" indent="-274320">
              <a:lnSpc>
                <a:spcPct val="110000"/>
              </a:lnSpc>
              <a:spcBef>
                <a:spcPts val="0"/>
              </a:spcBef>
              <a:buFont typeface="+mj-lt"/>
              <a:buAutoNum type="arabicPeriod"/>
            </a:pPr>
            <a:r>
              <a:rPr lang="en-US" sz="2600"/>
              <a:t>Chuyển tín hiệu đến luồng nhất định trong tiến trình.</a:t>
            </a:r>
          </a:p>
          <a:p>
            <a:pPr marL="548640" indent="-274320">
              <a:lnSpc>
                <a:spcPct val="110000"/>
              </a:lnSpc>
              <a:spcBef>
                <a:spcPts val="0"/>
              </a:spcBef>
              <a:buFont typeface="+mj-lt"/>
              <a:buAutoNum type="arabicPeriod"/>
            </a:pPr>
            <a:r>
              <a:rPr lang="en-US" sz="2600"/>
              <a:t>Gán một luồng đặc biệt để nhận tất cả tín hiệu cho tiến trình.</a:t>
            </a:r>
          </a:p>
        </p:txBody>
      </p:sp>
      <p:sp>
        <p:nvSpPr>
          <p:cNvPr id="2" name="Slide Number Placeholder 1"/>
          <p:cNvSpPr>
            <a:spLocks noGrp="1"/>
          </p:cNvSpPr>
          <p:nvPr>
            <p:ph type="sldNum" sz="quarter" idx="12"/>
          </p:nvPr>
        </p:nvSpPr>
        <p:spPr/>
        <p:txBody>
          <a:bodyPr/>
          <a:lstStyle/>
          <a:p>
            <a:fld id="{6654560D-949A-4FF0-83BB-4886580DA1ED}" type="slidenum">
              <a:rPr lang="en-US" smtClean="0"/>
              <a:pPr/>
              <a:t>80</a:t>
            </a:fld>
            <a:endParaRPr lang="en-US"/>
          </a:p>
        </p:txBody>
      </p:sp>
    </p:spTree>
    <p:extLst>
      <p:ext uri="{BB962C8B-B14F-4D97-AF65-F5344CB8AC3E}">
        <p14:creationId xmlns:p14="http://schemas.microsoft.com/office/powerpoint/2010/main" val="254159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28600"/>
            <a:ext cx="8229600" cy="457199"/>
          </a:xfrm>
        </p:spPr>
        <p:txBody>
          <a:bodyPr>
            <a:noAutofit/>
          </a:bodyPr>
          <a:lstStyle/>
          <a:p>
            <a:pPr marL="0" indent="0">
              <a:buNone/>
            </a:pPr>
            <a:r>
              <a:rPr lang="en-US" sz="2800" b="1"/>
              <a:t>HỦY LUỒNG</a:t>
            </a:r>
          </a:p>
        </p:txBody>
      </p:sp>
      <p:sp>
        <p:nvSpPr>
          <p:cNvPr id="8" name="Chỗ dành sẵn cho Nội dung 2"/>
          <p:cNvSpPr txBox="1">
            <a:spLocks/>
          </p:cNvSpPr>
          <p:nvPr/>
        </p:nvSpPr>
        <p:spPr>
          <a:xfrm>
            <a:off x="457200" y="1752600"/>
            <a:ext cx="83820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600"/>
              <a:t>Kết thúc 1 tiến trình trước khi nó được hoàn thành.</a:t>
            </a:r>
          </a:p>
          <a:p>
            <a:pPr>
              <a:lnSpc>
                <a:spcPct val="120000"/>
              </a:lnSpc>
            </a:pPr>
            <a:r>
              <a:rPr lang="en-US" sz="2600"/>
              <a:t>Có 2 phương pháp pháp phổ biến:</a:t>
            </a:r>
          </a:p>
          <a:p>
            <a:pPr lvl="1">
              <a:lnSpc>
                <a:spcPct val="120000"/>
              </a:lnSpc>
            </a:pPr>
            <a:r>
              <a:rPr lang="en-US" sz="2600" b="1"/>
              <a:t>Hủy bỏ không đồng bộ</a:t>
            </a:r>
            <a:r>
              <a:rPr lang="en-US" sz="2600"/>
              <a:t> - kết thúc luồng đích ngay lập tức.</a:t>
            </a:r>
          </a:p>
          <a:p>
            <a:pPr lvl="1">
              <a:lnSpc>
                <a:spcPct val="120000"/>
              </a:lnSpc>
            </a:pPr>
            <a:r>
              <a:rPr lang="en-US" sz="2600" b="1"/>
              <a:t>Hủy bỏ có trì hoãn –</a:t>
            </a:r>
            <a:r>
              <a:rPr lang="en-US" sz="2600"/>
              <a:t> cho phép luồng đích kiểm tra 1 cách định kỳ nếu nó nên bị huỷ bỏ.</a:t>
            </a:r>
          </a:p>
          <a:p>
            <a:pPr>
              <a:lnSpc>
                <a:spcPct val="150000"/>
              </a:lnSpc>
              <a:spcBef>
                <a:spcPts val="0"/>
              </a:spcBef>
            </a:pPr>
            <a:endParaRPr lang="en-US"/>
          </a:p>
        </p:txBody>
      </p:sp>
      <p:sp>
        <p:nvSpPr>
          <p:cNvPr id="2" name="Slide Number Placeholder 1"/>
          <p:cNvSpPr>
            <a:spLocks noGrp="1"/>
          </p:cNvSpPr>
          <p:nvPr>
            <p:ph type="sldNum" sz="quarter" idx="12"/>
          </p:nvPr>
        </p:nvSpPr>
        <p:spPr/>
        <p:txBody>
          <a:bodyPr/>
          <a:lstStyle/>
          <a:p>
            <a:fld id="{6654560D-949A-4FF0-83BB-4886580DA1ED}" type="slidenum">
              <a:rPr lang="en-US" smtClean="0"/>
              <a:pPr/>
              <a:t>81</a:t>
            </a:fld>
            <a:endParaRPr lang="en-US"/>
          </a:p>
        </p:txBody>
      </p:sp>
    </p:spTree>
    <p:extLst>
      <p:ext uri="{BB962C8B-B14F-4D97-AF65-F5344CB8AC3E}">
        <p14:creationId xmlns:p14="http://schemas.microsoft.com/office/powerpoint/2010/main" val="389162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92088"/>
            <a:ext cx="8229600" cy="457199"/>
          </a:xfrm>
        </p:spPr>
        <p:txBody>
          <a:bodyPr>
            <a:noAutofit/>
          </a:bodyPr>
          <a:lstStyle/>
          <a:p>
            <a:pPr marL="0" indent="0">
              <a:buNone/>
            </a:pPr>
            <a:r>
              <a:rPr lang="en-US" sz="2800" b="1"/>
              <a:t>LƯU TRỮ RIÊNG CỦA LUỒNG</a:t>
            </a:r>
          </a:p>
        </p:txBody>
      </p:sp>
      <p:sp>
        <p:nvSpPr>
          <p:cNvPr id="8" name="Chỗ dành sẵn cho Nội dung 2"/>
          <p:cNvSpPr txBox="1">
            <a:spLocks/>
          </p:cNvSpPr>
          <p:nvPr/>
        </p:nvSpPr>
        <p:spPr>
          <a:xfrm>
            <a:off x="381000" y="1828800"/>
            <a:ext cx="8382000" cy="2057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pPr>
            <a:r>
              <a:rPr lang="en-US" sz="2600"/>
              <a:t>Cho phép mỗi luồng có bản copy dữ liệu của nó.</a:t>
            </a:r>
          </a:p>
          <a:p>
            <a:pPr algn="just">
              <a:lnSpc>
                <a:spcPct val="120000"/>
              </a:lnSpc>
            </a:pPr>
            <a:r>
              <a:rPr lang="en-US" sz="2600"/>
              <a:t>Hữu dụng khi không có quyền điều khiển tiến trình tạo lập luồng (VD khi sử dụng 1 nhóm trực các luồng).</a:t>
            </a:r>
          </a:p>
          <a:p>
            <a:pPr>
              <a:lnSpc>
                <a:spcPct val="150000"/>
              </a:lnSpc>
              <a:spcBef>
                <a:spcPts val="0"/>
              </a:spcBef>
            </a:pPr>
            <a:endParaRPr lang="en-US" sz="2600"/>
          </a:p>
        </p:txBody>
      </p:sp>
      <p:sp>
        <p:nvSpPr>
          <p:cNvPr id="2" name="Slide Number Placeholder 1"/>
          <p:cNvSpPr>
            <a:spLocks noGrp="1"/>
          </p:cNvSpPr>
          <p:nvPr>
            <p:ph type="sldNum" sz="quarter" idx="12"/>
          </p:nvPr>
        </p:nvSpPr>
        <p:spPr/>
        <p:txBody>
          <a:bodyPr/>
          <a:lstStyle/>
          <a:p>
            <a:fld id="{6654560D-949A-4FF0-83BB-4886580DA1ED}" type="slidenum">
              <a:rPr lang="en-US" smtClean="0"/>
              <a:pPr/>
              <a:t>82</a:t>
            </a:fld>
            <a:endParaRPr lang="en-US"/>
          </a:p>
        </p:txBody>
      </p:sp>
    </p:spTree>
    <p:extLst>
      <p:ext uri="{BB962C8B-B14F-4D97-AF65-F5344CB8AC3E}">
        <p14:creationId xmlns:p14="http://schemas.microsoft.com/office/powerpoint/2010/main" val="33397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28600"/>
            <a:ext cx="8229600" cy="457199"/>
          </a:xfrm>
        </p:spPr>
        <p:txBody>
          <a:bodyPr>
            <a:normAutofit fontScale="77500" lnSpcReduction="20000"/>
          </a:bodyPr>
          <a:lstStyle/>
          <a:p>
            <a:pPr marL="0" indent="0">
              <a:buNone/>
            </a:pPr>
            <a:r>
              <a:rPr lang="en-US" sz="2800"/>
              <a:t>KÍCH HOẠT LẬP LỊCH</a:t>
            </a:r>
            <a:endParaRPr lang="en-US" sz="2800" b="1"/>
          </a:p>
        </p:txBody>
      </p:sp>
      <p:sp>
        <p:nvSpPr>
          <p:cNvPr id="8" name="Chỗ dành sẵn cho Nội dung 2"/>
          <p:cNvSpPr txBox="1">
            <a:spLocks/>
          </p:cNvSpPr>
          <p:nvPr/>
        </p:nvSpPr>
        <p:spPr>
          <a:xfrm>
            <a:off x="457200" y="1828800"/>
            <a:ext cx="83820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30000"/>
              </a:lnSpc>
              <a:spcBef>
                <a:spcPts val="0"/>
              </a:spcBef>
            </a:pPr>
            <a:r>
              <a:rPr lang="en-US" sz="2600"/>
              <a:t>Cả 2 mô hình Many-to-Many và mô hình 2 mức đều yêu cầu truyền thông để duy trì số lượng thích hợp các luồng nhân đã được cấp phát cho ứng dụng.</a:t>
            </a:r>
          </a:p>
          <a:p>
            <a:pPr algn="just">
              <a:lnSpc>
                <a:spcPct val="130000"/>
              </a:lnSpc>
              <a:spcBef>
                <a:spcPts val="0"/>
              </a:spcBef>
            </a:pPr>
            <a:r>
              <a:rPr lang="en-US" sz="2600"/>
              <a:t>Sự kích hoạt bộ lập lịch cung cấp </a:t>
            </a:r>
            <a:r>
              <a:rPr lang="en-US" sz="2600" b="1"/>
              <a:t>upcalls </a:t>
            </a:r>
            <a:r>
              <a:rPr lang="en-US" sz="2600"/>
              <a:t>– 1 cơ chế truyền thông từ nhân đến thư viện luồng.</a:t>
            </a:r>
          </a:p>
          <a:p>
            <a:pPr algn="just">
              <a:lnSpc>
                <a:spcPct val="130000"/>
              </a:lnSpc>
              <a:spcBef>
                <a:spcPts val="0"/>
              </a:spcBef>
            </a:pPr>
            <a:r>
              <a:rPr lang="en-US" sz="2600"/>
              <a:t>Sự truyền thông này cho phép 1 ứng dụng duy trì được số lượng các luồng nhân thích hợp.</a:t>
            </a:r>
          </a:p>
          <a:p>
            <a:pPr>
              <a:lnSpc>
                <a:spcPct val="150000"/>
              </a:lnSpc>
              <a:spcBef>
                <a:spcPts val="0"/>
              </a:spcBef>
            </a:pPr>
            <a:endParaRPr lang="en-US"/>
          </a:p>
        </p:txBody>
      </p:sp>
      <p:sp>
        <p:nvSpPr>
          <p:cNvPr id="2" name="Slide Number Placeholder 1"/>
          <p:cNvSpPr>
            <a:spLocks noGrp="1"/>
          </p:cNvSpPr>
          <p:nvPr>
            <p:ph type="sldNum" sz="quarter" idx="12"/>
          </p:nvPr>
        </p:nvSpPr>
        <p:spPr/>
        <p:txBody>
          <a:bodyPr/>
          <a:lstStyle/>
          <a:p>
            <a:fld id="{6654560D-949A-4FF0-83BB-4886580DA1ED}" type="slidenum">
              <a:rPr lang="en-US" smtClean="0"/>
              <a:pPr/>
              <a:t>83</a:t>
            </a:fld>
            <a:endParaRPr lang="en-US"/>
          </a:p>
        </p:txBody>
      </p:sp>
    </p:spTree>
    <p:extLst>
      <p:ext uri="{BB962C8B-B14F-4D97-AF65-F5344CB8AC3E}">
        <p14:creationId xmlns:p14="http://schemas.microsoft.com/office/powerpoint/2010/main" val="28250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609600"/>
          </a:xfrm>
        </p:spPr>
        <p:txBody>
          <a:bodyPr>
            <a:normAutofit lnSpcReduction="10000"/>
          </a:bodyPr>
          <a:lstStyle/>
          <a:p>
            <a:pPr marL="0" indent="0">
              <a:buNone/>
            </a:pPr>
            <a:r>
              <a:rPr lang="en-US" sz="2800"/>
              <a:t>KẾT LUẬN:</a:t>
            </a:r>
          </a:p>
          <a:p>
            <a:pPr marL="0" indent="0">
              <a:buNone/>
            </a:pPr>
            <a:endParaRPr lang="en-US" sz="2800"/>
          </a:p>
          <a:p>
            <a:pPr marL="0" indent="0">
              <a:buNone/>
            </a:pPr>
            <a:endParaRPr lang="en-US" sz="2800"/>
          </a:p>
        </p:txBody>
      </p:sp>
      <p:sp>
        <p:nvSpPr>
          <p:cNvPr id="13" name="Chỗ dành sẵn cho Nội dung 2"/>
          <p:cNvSpPr txBox="1">
            <a:spLocks/>
          </p:cNvSpPr>
          <p:nvPr/>
        </p:nvSpPr>
        <p:spPr>
          <a:xfrm>
            <a:off x="457200" y="1752600"/>
            <a:ext cx="85344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t>Hệ điều hành là gì?</a:t>
            </a:r>
          </a:p>
          <a:p>
            <a:pPr>
              <a:lnSpc>
                <a:spcPct val="150000"/>
              </a:lnSpc>
            </a:pPr>
            <a:r>
              <a:rPr lang="en-US"/>
              <a:t>Các vấn đề quan tâm</a:t>
            </a:r>
          </a:p>
          <a:p>
            <a:pPr marL="685800" indent="-404813">
              <a:lnSpc>
                <a:spcPct val="150000"/>
              </a:lnSpc>
              <a:buFont typeface="Courier New" pitchFamily="49" charset="0"/>
              <a:buChar char="o"/>
            </a:pPr>
            <a:r>
              <a:rPr lang="en-US"/>
              <a:t>Quản lý tiến trình.</a:t>
            </a:r>
          </a:p>
          <a:p>
            <a:pPr marL="685800" indent="-404813">
              <a:lnSpc>
                <a:spcPct val="150000"/>
              </a:lnSpc>
              <a:buFont typeface="Courier New" pitchFamily="49" charset="0"/>
              <a:buChar char="o"/>
            </a:pPr>
            <a:r>
              <a:rPr lang="en-US"/>
              <a:t>Quản lý lưu trữ</a:t>
            </a:r>
          </a:p>
        </p:txBody>
      </p:sp>
      <p:sp>
        <p:nvSpPr>
          <p:cNvPr id="4" name="Slide Number Placeholder 3"/>
          <p:cNvSpPr>
            <a:spLocks noGrp="1"/>
          </p:cNvSpPr>
          <p:nvPr>
            <p:ph type="sldNum" sz="quarter" idx="12"/>
          </p:nvPr>
        </p:nvSpPr>
        <p:spPr/>
        <p:txBody>
          <a:bodyPr/>
          <a:lstStyle/>
          <a:p>
            <a:fld id="{6654560D-949A-4FF0-83BB-4886580DA1ED}" type="slidenum">
              <a:rPr lang="en-US" smtClean="0"/>
              <a:pPr/>
              <a:t>84</a:t>
            </a:fld>
            <a:endParaRPr lang="en-US"/>
          </a:p>
        </p:txBody>
      </p:sp>
    </p:spTree>
    <p:extLst>
      <p:ext uri="{BB962C8B-B14F-4D97-AF65-F5344CB8AC3E}">
        <p14:creationId xmlns:p14="http://schemas.microsoft.com/office/powerpoint/2010/main" val="9193148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447800"/>
            <a:ext cx="8763000" cy="4800600"/>
          </a:xfrm>
        </p:spPr>
        <p:txBody>
          <a:bodyPr>
            <a:normAutofit/>
          </a:bodyPr>
          <a:lstStyle/>
          <a:p>
            <a:pPr marL="0" indent="0">
              <a:buNone/>
            </a:pPr>
            <a:r>
              <a:rPr lang="en-US" sz="3200" b="1"/>
              <a:t>2.3 ĐỒNG BỘ HOÁ TIẾN TRÌNH</a:t>
            </a:r>
            <a:endParaRPr lang="en-US" sz="3200"/>
          </a:p>
          <a:p>
            <a:pPr marL="0" indent="0">
              <a:buNone/>
            </a:pPr>
            <a:r>
              <a:rPr lang="nl-NL" sz="3200"/>
              <a:t>	2.3.1 Cơ sở chung (Background).</a:t>
            </a:r>
            <a:endParaRPr lang="en-US" sz="3200" b="1"/>
          </a:p>
          <a:p>
            <a:pPr marL="0" indent="0">
              <a:buNone/>
            </a:pPr>
            <a:r>
              <a:rPr lang="nl-NL" sz="3200"/>
              <a:t>	2.3.2 Vấn đề vùng tương tranh </a:t>
            </a:r>
          </a:p>
          <a:p>
            <a:pPr marL="0" indent="0">
              <a:buNone/>
            </a:pPr>
            <a:r>
              <a:rPr lang="nl-NL" sz="3200"/>
              <a:t>	(Critical - Section Problem).</a:t>
            </a:r>
            <a:endParaRPr lang="en-US" sz="3200" b="1"/>
          </a:p>
          <a:p>
            <a:pPr marL="0" indent="0">
              <a:buNone/>
            </a:pPr>
            <a:r>
              <a:rPr lang="nl-NL" sz="3200"/>
              <a:t>	2.3.3 Các giải pháp đồng bộ hóa                 </a:t>
            </a:r>
            <a:endParaRPr lang="en-US" sz="3200" dirty="0"/>
          </a:p>
        </p:txBody>
      </p:sp>
      <p:sp>
        <p:nvSpPr>
          <p:cNvPr id="7" name="Slide Number Placeholder 6"/>
          <p:cNvSpPr>
            <a:spLocks noGrp="1"/>
          </p:cNvSpPr>
          <p:nvPr>
            <p:ph type="sldNum" sz="quarter" idx="12"/>
          </p:nvPr>
        </p:nvSpPr>
        <p:spPr/>
        <p:txBody>
          <a:bodyPr/>
          <a:lstStyle/>
          <a:p>
            <a:fld id="{6654560D-949A-4FF0-83BB-4886580DA1ED}" type="slidenum">
              <a:rPr lang="en-US" smtClean="0">
                <a:solidFill>
                  <a:prstClr val="black">
                    <a:tint val="75000"/>
                  </a:prstClr>
                </a:solidFill>
              </a:rPr>
              <a:pPr/>
              <a:t>85</a:t>
            </a:fld>
            <a:endParaRPr lang="en-US" dirty="0">
              <a:solidFill>
                <a:prstClr val="black">
                  <a:tint val="75000"/>
                </a:prstClr>
              </a:solidFill>
            </a:endParaRPr>
          </a:p>
        </p:txBody>
      </p:sp>
    </p:spTree>
    <p:extLst>
      <p:ext uri="{BB962C8B-B14F-4D97-AF65-F5344CB8AC3E}">
        <p14:creationId xmlns:p14="http://schemas.microsoft.com/office/powerpoint/2010/main" val="22780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1" end="1"/>
                                            </p:txEl>
                                          </p:spTgt>
                                        </p:tgtEl>
                                        <p:attrNameLst>
                                          <p:attrName>style.color</p:attrName>
                                        </p:attrNameLst>
                                      </p:cBhvr>
                                      <p:to>
                                        <p:clrVal>
                                          <a:srgbClr val="FF0000"/>
                                        </p:clrVal>
                                      </p:to>
                                    </p:set>
                                    <p:set>
                                      <p:cBhvr>
                                        <p:cTn id="7" dur="500" fill="hold"/>
                                        <p:tgtEl>
                                          <p:spTgt spid="3">
                                            <p:txEl>
                                              <p:pRg st="1" end="1"/>
                                            </p:txEl>
                                          </p:spTgt>
                                        </p:tgtEl>
                                        <p:attrNameLst>
                                          <p:attrName>fillcolor</p:attrName>
                                        </p:attrNameLst>
                                      </p:cBhvr>
                                      <p:to>
                                        <p:clrVal>
                                          <a:srgbClr val="FF0000"/>
                                        </p:clrVal>
                                      </p:to>
                                    </p:set>
                                    <p:set>
                                      <p:cBhvr>
                                        <p:cTn id="8" dur="500" fill="hold"/>
                                        <p:tgtEl>
                                          <p:spTgt spid="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10400" y="6356350"/>
            <a:ext cx="2133600" cy="365125"/>
          </a:xfrm>
        </p:spPr>
        <p:txBody>
          <a:bodyPr/>
          <a:lstStyle/>
          <a:p>
            <a:fld id="{6654560D-949A-4FF0-83BB-4886580DA1ED}" type="slidenum">
              <a:rPr lang="en-US" smtClean="0">
                <a:solidFill>
                  <a:prstClr val="black">
                    <a:tint val="75000"/>
                  </a:prstClr>
                </a:solidFill>
              </a:rPr>
              <a:pPr/>
              <a:t>86</a:t>
            </a:fld>
            <a:endParaRPr lang="en-US">
              <a:solidFill>
                <a:prstClr val="black">
                  <a:tint val="75000"/>
                </a:prstClr>
              </a:solidFill>
            </a:endParaRPr>
          </a:p>
        </p:txBody>
      </p:sp>
      <p:sp>
        <p:nvSpPr>
          <p:cNvPr id="6" name="Rectangle 2"/>
          <p:cNvSpPr txBox="1">
            <a:spLocks noChangeArrowheads="1"/>
          </p:cNvSpPr>
          <p:nvPr/>
        </p:nvSpPr>
        <p:spPr>
          <a:xfrm>
            <a:off x="762000" y="135731"/>
            <a:ext cx="48006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solidFill>
                  <a:prstClr val="black"/>
                </a:solidFill>
              </a:rPr>
              <a:t>2.3.1 CƠ SỞ CHUNG </a:t>
            </a: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716" y="2788443"/>
            <a:ext cx="3840620" cy="222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716" y="1395412"/>
            <a:ext cx="4371975"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6016" y="1369593"/>
            <a:ext cx="425767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5040" y="1790700"/>
            <a:ext cx="4505325"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158" y="2996677"/>
            <a:ext cx="3755185" cy="18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740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0"/>
                                        </p:tgtEl>
                                        <p:attrNameLst>
                                          <p:attrName>style.visibility</p:attrName>
                                        </p:attrNameLst>
                                      </p:cBhvr>
                                      <p:to>
                                        <p:strVal val="visible"/>
                                      </p:to>
                                    </p:set>
                                    <p:animEffect transition="in" filter="fade">
                                      <p:cBhvr>
                                        <p:cTn id="12" dur="500"/>
                                        <p:tgtEl>
                                          <p:spTgt spid="30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080"/>
                                        </p:tgtEl>
                                      </p:cBhvr>
                                    </p:animEffect>
                                    <p:set>
                                      <p:cBhvr>
                                        <p:cTn id="17" dur="1" fill="hold">
                                          <p:stCondLst>
                                            <p:cond delay="499"/>
                                          </p:stCondLst>
                                        </p:cTn>
                                        <p:tgtEl>
                                          <p:spTgt spid="3080"/>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fade">
                                      <p:cBhvr>
                                        <p:cTn id="20" dur="500"/>
                                        <p:tgtEl>
                                          <p:spTgt spid="307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078"/>
                                        </p:tgtEl>
                                      </p:cBhvr>
                                    </p:animEffect>
                                    <p:set>
                                      <p:cBhvr>
                                        <p:cTn id="25" dur="1" fill="hold">
                                          <p:stCondLst>
                                            <p:cond delay="499"/>
                                          </p:stCondLst>
                                        </p:cTn>
                                        <p:tgtEl>
                                          <p:spTgt spid="307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079"/>
                                        </p:tgtEl>
                                        <p:attrNameLst>
                                          <p:attrName>style.visibility</p:attrName>
                                        </p:attrNameLst>
                                      </p:cBhvr>
                                      <p:to>
                                        <p:strVal val="visible"/>
                                      </p:to>
                                    </p:set>
                                    <p:animEffect transition="in" filter="fade">
                                      <p:cBhvr>
                                        <p:cTn id="28" dur="500"/>
                                        <p:tgtEl>
                                          <p:spTgt spid="307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079"/>
                                        </p:tgtEl>
                                      </p:cBhvr>
                                    </p:animEffect>
                                    <p:set>
                                      <p:cBhvr>
                                        <p:cTn id="33" dur="1" fill="hold">
                                          <p:stCondLst>
                                            <p:cond delay="499"/>
                                          </p:stCondLst>
                                        </p:cTn>
                                        <p:tgtEl>
                                          <p:spTgt spid="3079"/>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3077"/>
                                        </p:tgtEl>
                                        <p:attrNameLst>
                                          <p:attrName>style.visibility</p:attrName>
                                        </p:attrNameLst>
                                      </p:cBhvr>
                                      <p:to>
                                        <p:strVal val="visible"/>
                                      </p:to>
                                    </p:set>
                                    <p:animEffect transition="in" filter="fade">
                                      <p:cBhvr>
                                        <p:cTn id="36"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87</a:t>
            </a:fld>
            <a:endParaRPr lang="en-US">
              <a:solidFill>
                <a:prstClr val="black">
                  <a:tint val="75000"/>
                </a:prstClr>
              </a:solidFill>
            </a:endParaRP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99" y="1562100"/>
            <a:ext cx="412432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562100"/>
            <a:ext cx="414337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982" y="4390040"/>
            <a:ext cx="793432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a:xfrm>
            <a:off x="751982" y="136525"/>
            <a:ext cx="48006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solidFill>
                  <a:prstClr val="black"/>
                </a:solidFill>
              </a:rPr>
              <a:t>Producer &amp; Consumer</a:t>
            </a:r>
          </a:p>
        </p:txBody>
      </p:sp>
    </p:spTree>
    <p:extLst>
      <p:ext uri="{BB962C8B-B14F-4D97-AF65-F5344CB8AC3E}">
        <p14:creationId xmlns:p14="http://schemas.microsoft.com/office/powerpoint/2010/main" val="279763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500"/>
                                        <p:tgtEl>
                                          <p:spTgt spid="20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4"/>
                                        </p:tgtEl>
                                        <p:attrNameLst>
                                          <p:attrName>style.visibility</p:attrName>
                                        </p:attrNameLst>
                                      </p:cBhvr>
                                      <p:to>
                                        <p:strVal val="visible"/>
                                      </p:to>
                                    </p:set>
                                    <p:animEffect transition="in" filter="fade">
                                      <p:cBhvr>
                                        <p:cTn id="11" dur="500"/>
                                        <p:tgtEl>
                                          <p:spTgt spid="20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55"/>
                                        </p:tgtEl>
                                        <p:attrNameLst>
                                          <p:attrName>style.visibility</p:attrName>
                                        </p:attrNameLst>
                                      </p:cBhvr>
                                      <p:to>
                                        <p:strVal val="visible"/>
                                      </p:to>
                                    </p:set>
                                    <p:animEffect transition="in" filter="fade">
                                      <p:cBhvr>
                                        <p:cTn id="16"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295400"/>
            <a:ext cx="8534400" cy="4407360"/>
          </a:xfrm>
          <a:prstGeom prst="rect">
            <a:avLst/>
          </a:prstGeom>
          <a:noFill/>
        </p:spPr>
        <p:txBody>
          <a:bodyPr wrap="square" rtlCol="0">
            <a:spAutoFit/>
          </a:bodyPr>
          <a:lstStyle/>
          <a:p>
            <a:pPr marL="457200" indent="-457200">
              <a:lnSpc>
                <a:spcPct val="130000"/>
              </a:lnSpc>
              <a:spcAft>
                <a:spcPts val="600"/>
              </a:spcAft>
              <a:buFont typeface="Arial" pitchFamily="34" charset="0"/>
              <a:buChar char="•"/>
            </a:pPr>
            <a:r>
              <a:rPr lang="en-US" sz="2600">
                <a:solidFill>
                  <a:prstClr val="black"/>
                </a:solidFill>
                <a:latin typeface="Times New Roman" pitchFamily="18" charset="0"/>
                <a:cs typeface="Times New Roman" pitchFamily="18" charset="0"/>
              </a:rPr>
              <a:t>Các toán tử ++ và -- được cài đặt như sau:</a:t>
            </a:r>
          </a:p>
          <a:p>
            <a:pPr>
              <a:lnSpc>
                <a:spcPct val="130000"/>
              </a:lnSpc>
            </a:pPr>
            <a:endParaRPr lang="en-US" sz="2600">
              <a:solidFill>
                <a:prstClr val="black"/>
              </a:solidFill>
              <a:latin typeface="Times New Roman" pitchFamily="18" charset="0"/>
              <a:cs typeface="Times New Roman" pitchFamily="18" charset="0"/>
            </a:endParaRPr>
          </a:p>
          <a:p>
            <a:pPr>
              <a:lnSpc>
                <a:spcPct val="130000"/>
              </a:lnSpc>
            </a:pPr>
            <a:endParaRPr lang="en-US" sz="2600">
              <a:solidFill>
                <a:prstClr val="black"/>
              </a:solidFill>
              <a:latin typeface="Times New Roman" pitchFamily="18" charset="0"/>
              <a:cs typeface="Times New Roman" pitchFamily="18" charset="0"/>
            </a:endParaRPr>
          </a:p>
          <a:p>
            <a:pPr>
              <a:lnSpc>
                <a:spcPct val="130000"/>
              </a:lnSpc>
            </a:pPr>
            <a:endParaRPr lang="en-US" sz="2600">
              <a:solidFill>
                <a:prstClr val="black"/>
              </a:solidFill>
              <a:latin typeface="Times New Roman" pitchFamily="18" charset="0"/>
              <a:cs typeface="Times New Roman" pitchFamily="18" charset="0"/>
            </a:endParaRPr>
          </a:p>
          <a:p>
            <a:pPr>
              <a:lnSpc>
                <a:spcPct val="130000"/>
              </a:lnSpc>
            </a:pPr>
            <a:endParaRPr lang="en-US" sz="2600">
              <a:solidFill>
                <a:prstClr val="black"/>
              </a:solidFill>
              <a:latin typeface="Times New Roman" pitchFamily="18" charset="0"/>
              <a:cs typeface="Times New Roman" pitchFamily="18" charset="0"/>
            </a:endParaRPr>
          </a:p>
          <a:p>
            <a:pPr marL="457200" indent="-457200">
              <a:lnSpc>
                <a:spcPct val="130000"/>
              </a:lnSpc>
              <a:spcBef>
                <a:spcPts val="600"/>
              </a:spcBef>
              <a:buFont typeface="Arial" pitchFamily="34" charset="0"/>
              <a:buChar char="•"/>
            </a:pPr>
            <a:r>
              <a:rPr lang="en-US" sz="2600">
                <a:solidFill>
                  <a:prstClr val="black"/>
                </a:solidFill>
                <a:latin typeface="Times New Roman" pitchFamily="18" charset="0"/>
                <a:cs typeface="Times New Roman" pitchFamily="18" charset="0"/>
              </a:rPr>
              <a:t>Tiến trình sản xuất và tiến trình tiêu thụ có thể nhận các giá trị khác nhau của counter tại cùng một thời điểm nếu đoạn mã </a:t>
            </a:r>
            <a:r>
              <a:rPr lang="en-US" sz="2600">
                <a:solidFill>
                  <a:srgbClr val="0033CC"/>
                </a:solidFill>
                <a:latin typeface="Times New Roman" pitchFamily="18" charset="0"/>
                <a:cs typeface="Times New Roman" pitchFamily="18" charset="0"/>
              </a:rPr>
              <a:t>xanh</a:t>
            </a:r>
            <a:r>
              <a:rPr lang="en-US" sz="2600">
                <a:solidFill>
                  <a:prstClr val="black"/>
                </a:solidFill>
                <a:latin typeface="Times New Roman" pitchFamily="18" charset="0"/>
                <a:cs typeface="Times New Roman" pitchFamily="18" charset="0"/>
              </a:rPr>
              <a:t> và </a:t>
            </a:r>
            <a:r>
              <a:rPr lang="en-US" sz="2600">
                <a:solidFill>
                  <a:srgbClr val="FF0000"/>
                </a:solidFill>
                <a:latin typeface="Times New Roman" pitchFamily="18" charset="0"/>
                <a:cs typeface="Times New Roman" pitchFamily="18" charset="0"/>
              </a:rPr>
              <a:t>đỏ</a:t>
            </a:r>
            <a:r>
              <a:rPr lang="en-US" sz="2600">
                <a:solidFill>
                  <a:prstClr val="black"/>
                </a:solidFill>
                <a:latin typeface="Times New Roman" pitchFamily="18" charset="0"/>
                <a:cs typeface="Times New Roman" pitchFamily="18" charset="0"/>
              </a:rPr>
              <a:t> thực hện xen kẽ nhau. </a:t>
            </a:r>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88</a:t>
            </a:fld>
            <a:endParaRPr lang="en-US">
              <a:solidFill>
                <a:prstClr val="black">
                  <a:tint val="75000"/>
                </a:prstClr>
              </a:solidFill>
            </a:endParaRPr>
          </a:p>
        </p:txBody>
      </p:sp>
      <p:sp>
        <p:nvSpPr>
          <p:cNvPr id="11" name="Rectangle 2"/>
          <p:cNvSpPr txBox="1">
            <a:spLocks noChangeArrowheads="1"/>
          </p:cNvSpPr>
          <p:nvPr/>
        </p:nvSpPr>
        <p:spPr>
          <a:xfrm>
            <a:off x="685800" y="136525"/>
            <a:ext cx="48006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solidFill>
                  <a:prstClr val="black"/>
                </a:solidFill>
              </a:rPr>
              <a:t>Producer - Consumer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38" y="1943100"/>
            <a:ext cx="379095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952952"/>
            <a:ext cx="379095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32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5"/>
                                        </p:tgtEl>
                                        <p:attrNameLst>
                                          <p:attrName>style.visibility</p:attrName>
                                        </p:attrNameLst>
                                      </p:cBhvr>
                                      <p:to>
                                        <p:strVal val="visible"/>
                                      </p:to>
                                    </p:set>
                                    <p:animEffect transition="in" filter="fade">
                                      <p:cBhvr>
                                        <p:cTn id="15" dur="500"/>
                                        <p:tgtEl>
                                          <p:spTgt spid="30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327060"/>
            <a:ext cx="8534400" cy="3397340"/>
          </a:xfrm>
          <a:prstGeom prst="rect">
            <a:avLst/>
          </a:prstGeom>
          <a:noFill/>
        </p:spPr>
        <p:txBody>
          <a:bodyPr wrap="square" rtlCol="0">
            <a:spAutoFit/>
          </a:bodyPr>
          <a:lstStyle/>
          <a:p>
            <a:pPr marL="457200" indent="-457200">
              <a:lnSpc>
                <a:spcPct val="130000"/>
              </a:lnSpc>
              <a:buFont typeface="Arial" pitchFamily="34" charset="0"/>
              <a:buChar char="•"/>
            </a:pPr>
            <a:r>
              <a:rPr lang="en-US" sz="2800">
                <a:solidFill>
                  <a:prstClr val="black"/>
                </a:solidFill>
                <a:latin typeface="Times New Roman" pitchFamily="18" charset="0"/>
                <a:cs typeface="Times New Roman" pitchFamily="18" charset="0"/>
              </a:rPr>
              <a:t>Tình huống tương tranh xuất hiện khi nhiều tiến trình cùng thao tác trên dữ liệu chung. Kết quả các thao tác đó phụ thuộc thứ tự thực hiện của các tiến trình.</a:t>
            </a:r>
          </a:p>
          <a:p>
            <a:pPr marL="457200" indent="-457200">
              <a:lnSpc>
                <a:spcPct val="130000"/>
              </a:lnSpc>
              <a:buFont typeface="Arial" pitchFamily="34" charset="0"/>
              <a:buChar char="•"/>
            </a:pPr>
            <a:r>
              <a:rPr lang="en-US" sz="2800">
                <a:solidFill>
                  <a:prstClr val="black"/>
                </a:solidFill>
                <a:latin typeface="Times New Roman" pitchFamily="18" charset="0"/>
                <a:cs typeface="Times New Roman" pitchFamily="18" charset="0"/>
              </a:rPr>
              <a:t>Để tránh các tình huống tương tranh, các tiến trình cần được đồng bộ theo một phương thức nào đó =&gt; vấn đề đặt ra: đồng bộ hóa tiến trình.</a:t>
            </a:r>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89</a:t>
            </a:fld>
            <a:endParaRPr lang="en-US">
              <a:solidFill>
                <a:prstClr val="black">
                  <a:tint val="75000"/>
                </a:prstClr>
              </a:solidFill>
            </a:endParaRPr>
          </a:p>
        </p:txBody>
      </p:sp>
      <p:sp>
        <p:nvSpPr>
          <p:cNvPr id="11" name="Rectangle 2"/>
          <p:cNvSpPr txBox="1">
            <a:spLocks noChangeArrowheads="1"/>
          </p:cNvSpPr>
          <p:nvPr/>
        </p:nvSpPr>
        <p:spPr>
          <a:xfrm>
            <a:off x="685800" y="136525"/>
            <a:ext cx="59436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solidFill>
                  <a:prstClr val="black"/>
                </a:solidFill>
              </a:rPr>
              <a:t>Tương tranh và đồng bộ </a:t>
            </a:r>
          </a:p>
        </p:txBody>
      </p:sp>
    </p:spTree>
    <p:extLst>
      <p:ext uri="{BB962C8B-B14F-4D97-AF65-F5344CB8AC3E}">
        <p14:creationId xmlns:p14="http://schemas.microsoft.com/office/powerpoint/2010/main" val="34400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0974" y="144403"/>
            <a:ext cx="8991600" cy="762000"/>
          </a:xfrm>
        </p:spPr>
        <p:txBody>
          <a:bodyPr>
            <a:normAutofit/>
          </a:bodyPr>
          <a:lstStyle/>
          <a:p>
            <a:pPr marL="0" indent="0">
              <a:buNone/>
            </a:pPr>
            <a:r>
              <a:rPr lang="en-US" b="1"/>
              <a:t>Một File cài đặt có thể cài được ở nhiều thiết bị khác nhau</a:t>
            </a:r>
            <a:endParaRPr lang="en-US" sz="200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819400"/>
            <a:ext cx="120264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404" y="3048000"/>
            <a:ext cx="1790700" cy="143256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5187" y="4779615"/>
            <a:ext cx="1219200" cy="12192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6561" y="5257800"/>
            <a:ext cx="1420427" cy="9144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4170" y="4665315"/>
            <a:ext cx="1529366" cy="14478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6618" y="1446022"/>
            <a:ext cx="1085850" cy="108585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586" y="1447800"/>
            <a:ext cx="2466975" cy="1847850"/>
          </a:xfrm>
          <a:prstGeom prst="rect">
            <a:avLst/>
          </a:prstGeom>
        </p:spPr>
      </p:pic>
      <p:sp>
        <p:nvSpPr>
          <p:cNvPr id="12" name="Left Arrow 11"/>
          <p:cNvSpPr/>
          <p:nvPr/>
        </p:nvSpPr>
        <p:spPr>
          <a:xfrm rot="1906055">
            <a:off x="2973379" y="2758283"/>
            <a:ext cx="1456389" cy="713338"/>
          </a:xfrm>
          <a:prstGeom prst="lef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OK</a:t>
            </a:r>
          </a:p>
        </p:txBody>
      </p:sp>
      <p:sp>
        <p:nvSpPr>
          <p:cNvPr id="15" name="Left Arrow 14"/>
          <p:cNvSpPr/>
          <p:nvPr/>
        </p:nvSpPr>
        <p:spPr>
          <a:xfrm rot="20007212">
            <a:off x="2751115" y="4351652"/>
            <a:ext cx="1543364" cy="603855"/>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F0000"/>
                </a:solidFill>
              </a:rPr>
              <a:t>ERROR</a:t>
            </a:r>
          </a:p>
        </p:txBody>
      </p:sp>
      <p:sp>
        <p:nvSpPr>
          <p:cNvPr id="16" name="Down Arrow 15"/>
          <p:cNvSpPr/>
          <p:nvPr/>
        </p:nvSpPr>
        <p:spPr>
          <a:xfrm>
            <a:off x="4508456" y="4332641"/>
            <a:ext cx="688706" cy="1153759"/>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ERROR</a:t>
            </a:r>
          </a:p>
        </p:txBody>
      </p:sp>
      <p:sp>
        <p:nvSpPr>
          <p:cNvPr id="17" name="Right Arrow 16"/>
          <p:cNvSpPr/>
          <p:nvPr/>
        </p:nvSpPr>
        <p:spPr>
          <a:xfrm>
            <a:off x="5425761" y="3200400"/>
            <a:ext cx="1349630" cy="72390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F0000"/>
                </a:solidFill>
              </a:rPr>
              <a:t>ERROR</a:t>
            </a:r>
          </a:p>
        </p:txBody>
      </p:sp>
      <p:sp>
        <p:nvSpPr>
          <p:cNvPr id="19" name="Right Arrow 18"/>
          <p:cNvSpPr/>
          <p:nvPr/>
        </p:nvSpPr>
        <p:spPr>
          <a:xfrm rot="1913077">
            <a:off x="5425761" y="4270226"/>
            <a:ext cx="1349630" cy="72390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F0000"/>
                </a:solidFill>
              </a:rPr>
              <a:t>ERROR</a:t>
            </a:r>
          </a:p>
        </p:txBody>
      </p:sp>
      <p:sp>
        <p:nvSpPr>
          <p:cNvPr id="20" name="Right Arrow 19"/>
          <p:cNvSpPr/>
          <p:nvPr/>
        </p:nvSpPr>
        <p:spPr>
          <a:xfrm rot="20085984">
            <a:off x="5426304" y="2201899"/>
            <a:ext cx="1349630" cy="72390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F0000"/>
                </a:solidFill>
              </a:rPr>
              <a:t>ERROR</a:t>
            </a:r>
          </a:p>
        </p:txBody>
      </p:sp>
      <p:sp>
        <p:nvSpPr>
          <p:cNvPr id="2" name="Slide Number Placeholder 1"/>
          <p:cNvSpPr>
            <a:spLocks noGrp="1"/>
          </p:cNvSpPr>
          <p:nvPr>
            <p:ph type="sldNum" sz="quarter" idx="12"/>
          </p:nvPr>
        </p:nvSpPr>
        <p:spPr>
          <a:xfrm>
            <a:off x="609600" y="6305550"/>
            <a:ext cx="2133600" cy="476250"/>
          </a:xfrm>
        </p:spPr>
        <p:txBody>
          <a:bodyPr/>
          <a:lstStyle/>
          <a:p>
            <a:fld id="{6654560D-949A-4FF0-83BB-4886580DA1ED}" type="slidenum">
              <a:rPr lang="en-US" smtClean="0"/>
              <a:pPr/>
              <a:t>9</a:t>
            </a:fld>
            <a:endParaRPr lang="en-US"/>
          </a:p>
        </p:txBody>
      </p:sp>
    </p:spTree>
    <p:extLst>
      <p:ext uri="{BB962C8B-B14F-4D97-AF65-F5344CB8AC3E}">
        <p14:creationId xmlns:p14="http://schemas.microsoft.com/office/powerpoint/2010/main" val="199626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000"/>
                            </p:stCondLst>
                            <p:childTnLst>
                              <p:par>
                                <p:cTn id="27" presetID="32" presetClass="emph" presetSubtype="0" repeatCount="4000" fill="hold" nodeType="afterEffect">
                                  <p:stCondLst>
                                    <p:cond delay="0"/>
                                  </p:stCondLst>
                                  <p:childTnLst>
                                    <p:animRot by="120000">
                                      <p:cBhvr>
                                        <p:cTn id="28" dur="100" fill="hold">
                                          <p:stCondLst>
                                            <p:cond delay="0"/>
                                          </p:stCondLst>
                                        </p:cTn>
                                        <p:tgtEl>
                                          <p:spTgt spid="9"/>
                                        </p:tgtEl>
                                        <p:attrNameLst>
                                          <p:attrName>r</p:attrName>
                                        </p:attrNameLst>
                                      </p:cBhvr>
                                    </p:animRot>
                                    <p:animRot by="-240000">
                                      <p:cBhvr>
                                        <p:cTn id="29" dur="200" fill="hold">
                                          <p:stCondLst>
                                            <p:cond delay="200"/>
                                          </p:stCondLst>
                                        </p:cTn>
                                        <p:tgtEl>
                                          <p:spTgt spid="9"/>
                                        </p:tgtEl>
                                        <p:attrNameLst>
                                          <p:attrName>r</p:attrName>
                                        </p:attrNameLst>
                                      </p:cBhvr>
                                    </p:animRot>
                                    <p:animRot by="240000">
                                      <p:cBhvr>
                                        <p:cTn id="30" dur="200" fill="hold">
                                          <p:stCondLst>
                                            <p:cond delay="400"/>
                                          </p:stCondLst>
                                        </p:cTn>
                                        <p:tgtEl>
                                          <p:spTgt spid="9"/>
                                        </p:tgtEl>
                                        <p:attrNameLst>
                                          <p:attrName>r</p:attrName>
                                        </p:attrNameLst>
                                      </p:cBhvr>
                                    </p:animRot>
                                    <p:animRot by="-240000">
                                      <p:cBhvr>
                                        <p:cTn id="31" dur="200" fill="hold">
                                          <p:stCondLst>
                                            <p:cond delay="600"/>
                                          </p:stCondLst>
                                        </p:cTn>
                                        <p:tgtEl>
                                          <p:spTgt spid="9"/>
                                        </p:tgtEl>
                                        <p:attrNameLst>
                                          <p:attrName>r</p:attrName>
                                        </p:attrNameLst>
                                      </p:cBhvr>
                                    </p:animRot>
                                    <p:animRot by="120000">
                                      <p:cBhvr>
                                        <p:cTn id="32" dur="200" fill="hold">
                                          <p:stCondLst>
                                            <p:cond delay="800"/>
                                          </p:stCondLst>
                                        </p:cTn>
                                        <p:tgtEl>
                                          <p:spTgt spid="9"/>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1000"/>
                            </p:stCondLst>
                            <p:childTnLst>
                              <p:par>
                                <p:cTn id="43" presetID="32" presetClass="emph" presetSubtype="0" repeatCount="4000" fill="hold" nodeType="afterEffect">
                                  <p:stCondLst>
                                    <p:cond delay="0"/>
                                  </p:stCondLst>
                                  <p:childTnLst>
                                    <p:animRot by="120000">
                                      <p:cBhvr>
                                        <p:cTn id="44" dur="100" fill="hold">
                                          <p:stCondLst>
                                            <p:cond delay="0"/>
                                          </p:stCondLst>
                                        </p:cTn>
                                        <p:tgtEl>
                                          <p:spTgt spid="8"/>
                                        </p:tgtEl>
                                        <p:attrNameLst>
                                          <p:attrName>r</p:attrName>
                                        </p:attrNameLst>
                                      </p:cBhvr>
                                    </p:animRot>
                                    <p:animRot by="-240000">
                                      <p:cBhvr>
                                        <p:cTn id="45" dur="200" fill="hold">
                                          <p:stCondLst>
                                            <p:cond delay="200"/>
                                          </p:stCondLst>
                                        </p:cTn>
                                        <p:tgtEl>
                                          <p:spTgt spid="8"/>
                                        </p:tgtEl>
                                        <p:attrNameLst>
                                          <p:attrName>r</p:attrName>
                                        </p:attrNameLst>
                                      </p:cBhvr>
                                    </p:animRot>
                                    <p:animRot by="240000">
                                      <p:cBhvr>
                                        <p:cTn id="46" dur="200" fill="hold">
                                          <p:stCondLst>
                                            <p:cond delay="400"/>
                                          </p:stCondLst>
                                        </p:cTn>
                                        <p:tgtEl>
                                          <p:spTgt spid="8"/>
                                        </p:tgtEl>
                                        <p:attrNameLst>
                                          <p:attrName>r</p:attrName>
                                        </p:attrNameLst>
                                      </p:cBhvr>
                                    </p:animRot>
                                    <p:animRot by="-240000">
                                      <p:cBhvr>
                                        <p:cTn id="47" dur="200" fill="hold">
                                          <p:stCondLst>
                                            <p:cond delay="600"/>
                                          </p:stCondLst>
                                        </p:cTn>
                                        <p:tgtEl>
                                          <p:spTgt spid="8"/>
                                        </p:tgtEl>
                                        <p:attrNameLst>
                                          <p:attrName>r</p:attrName>
                                        </p:attrNameLst>
                                      </p:cBhvr>
                                    </p:animRot>
                                    <p:animRot by="120000">
                                      <p:cBhvr>
                                        <p:cTn id="48" dur="200" fill="hold">
                                          <p:stCondLst>
                                            <p:cond delay="800"/>
                                          </p:stCondLst>
                                        </p:cTn>
                                        <p:tgtEl>
                                          <p:spTgt spid="8"/>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up)">
                                      <p:cBhvr>
                                        <p:cTn id="53" dur="500"/>
                                        <p:tgtEl>
                                          <p:spTgt spid="19"/>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par>
                          <p:cTn id="58" fill="hold">
                            <p:stCondLst>
                              <p:cond delay="1000"/>
                            </p:stCondLst>
                            <p:childTnLst>
                              <p:par>
                                <p:cTn id="59" presetID="32" presetClass="emph" presetSubtype="0" repeatCount="4000" fill="hold" nodeType="afterEffect">
                                  <p:stCondLst>
                                    <p:cond delay="0"/>
                                  </p:stCondLst>
                                  <p:childTnLst>
                                    <p:animRot by="120000">
                                      <p:cBhvr>
                                        <p:cTn id="60" dur="100" fill="hold">
                                          <p:stCondLst>
                                            <p:cond delay="0"/>
                                          </p:stCondLst>
                                        </p:cTn>
                                        <p:tgtEl>
                                          <p:spTgt spid="7"/>
                                        </p:tgtEl>
                                        <p:attrNameLst>
                                          <p:attrName>r</p:attrName>
                                        </p:attrNameLst>
                                      </p:cBhvr>
                                    </p:animRot>
                                    <p:animRot by="-240000">
                                      <p:cBhvr>
                                        <p:cTn id="61" dur="200" fill="hold">
                                          <p:stCondLst>
                                            <p:cond delay="200"/>
                                          </p:stCondLst>
                                        </p:cTn>
                                        <p:tgtEl>
                                          <p:spTgt spid="7"/>
                                        </p:tgtEl>
                                        <p:attrNameLst>
                                          <p:attrName>r</p:attrName>
                                        </p:attrNameLst>
                                      </p:cBhvr>
                                    </p:animRot>
                                    <p:animRot by="240000">
                                      <p:cBhvr>
                                        <p:cTn id="62" dur="200" fill="hold">
                                          <p:stCondLst>
                                            <p:cond delay="400"/>
                                          </p:stCondLst>
                                        </p:cTn>
                                        <p:tgtEl>
                                          <p:spTgt spid="7"/>
                                        </p:tgtEl>
                                        <p:attrNameLst>
                                          <p:attrName>r</p:attrName>
                                        </p:attrNameLst>
                                      </p:cBhvr>
                                    </p:animRot>
                                    <p:animRot by="-240000">
                                      <p:cBhvr>
                                        <p:cTn id="63" dur="200" fill="hold">
                                          <p:stCondLst>
                                            <p:cond delay="600"/>
                                          </p:stCondLst>
                                        </p:cTn>
                                        <p:tgtEl>
                                          <p:spTgt spid="7"/>
                                        </p:tgtEl>
                                        <p:attrNameLst>
                                          <p:attrName>r</p:attrName>
                                        </p:attrNameLst>
                                      </p:cBhvr>
                                    </p:animRot>
                                    <p:animRot by="120000">
                                      <p:cBhvr>
                                        <p:cTn id="64" dur="200" fill="hold">
                                          <p:stCondLst>
                                            <p:cond delay="800"/>
                                          </p:stCondLst>
                                        </p:cTn>
                                        <p:tgtEl>
                                          <p:spTgt spid="7"/>
                                        </p:tgtEl>
                                        <p:attrNameLst>
                                          <p:attrName>r</p:attrName>
                                        </p:attrNameLst>
                                      </p:cBhvr>
                                    </p:animRo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500"/>
                                        <p:tgtEl>
                                          <p:spTgt spid="17"/>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childTnLst>
                                </p:cTn>
                              </p:par>
                            </p:childTnLst>
                          </p:cTn>
                        </p:par>
                        <p:par>
                          <p:cTn id="74" fill="hold">
                            <p:stCondLst>
                              <p:cond delay="1000"/>
                            </p:stCondLst>
                            <p:childTnLst>
                              <p:par>
                                <p:cTn id="75" presetID="32" presetClass="emph" presetSubtype="0" repeatCount="4000" fill="hold" nodeType="afterEffect">
                                  <p:stCondLst>
                                    <p:cond delay="0"/>
                                  </p:stCondLst>
                                  <p:childTnLst>
                                    <p:animRot by="120000">
                                      <p:cBhvr>
                                        <p:cTn id="76" dur="100" fill="hold">
                                          <p:stCondLst>
                                            <p:cond delay="0"/>
                                          </p:stCondLst>
                                        </p:cTn>
                                        <p:tgtEl>
                                          <p:spTgt spid="6"/>
                                        </p:tgtEl>
                                        <p:attrNameLst>
                                          <p:attrName>r</p:attrName>
                                        </p:attrNameLst>
                                      </p:cBhvr>
                                    </p:animRot>
                                    <p:animRot by="-240000">
                                      <p:cBhvr>
                                        <p:cTn id="77" dur="200" fill="hold">
                                          <p:stCondLst>
                                            <p:cond delay="200"/>
                                          </p:stCondLst>
                                        </p:cTn>
                                        <p:tgtEl>
                                          <p:spTgt spid="6"/>
                                        </p:tgtEl>
                                        <p:attrNameLst>
                                          <p:attrName>r</p:attrName>
                                        </p:attrNameLst>
                                      </p:cBhvr>
                                    </p:animRot>
                                    <p:animRot by="240000">
                                      <p:cBhvr>
                                        <p:cTn id="78" dur="200" fill="hold">
                                          <p:stCondLst>
                                            <p:cond delay="400"/>
                                          </p:stCondLst>
                                        </p:cTn>
                                        <p:tgtEl>
                                          <p:spTgt spid="6"/>
                                        </p:tgtEl>
                                        <p:attrNameLst>
                                          <p:attrName>r</p:attrName>
                                        </p:attrNameLst>
                                      </p:cBhvr>
                                    </p:animRot>
                                    <p:animRot by="-240000">
                                      <p:cBhvr>
                                        <p:cTn id="79" dur="200" fill="hold">
                                          <p:stCondLst>
                                            <p:cond delay="600"/>
                                          </p:stCondLst>
                                        </p:cTn>
                                        <p:tgtEl>
                                          <p:spTgt spid="6"/>
                                        </p:tgtEl>
                                        <p:attrNameLst>
                                          <p:attrName>r</p:attrName>
                                        </p:attrNameLst>
                                      </p:cBhvr>
                                    </p:animRot>
                                    <p:animRot by="120000">
                                      <p:cBhvr>
                                        <p:cTn id="80" dur="200" fill="hold">
                                          <p:stCondLst>
                                            <p:cond delay="800"/>
                                          </p:stCondLst>
                                        </p:cTn>
                                        <p:tgtEl>
                                          <p:spTgt spid="6"/>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down)">
                                      <p:cBhvr>
                                        <p:cTn id="85" dur="500"/>
                                        <p:tgtEl>
                                          <p:spTgt spid="20"/>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childTnLst>
                          </p:cTn>
                        </p:par>
                      </p:childTnLst>
                    </p:cTn>
                  </p:par>
                  <p:par>
                    <p:cTn id="90" fill="hold">
                      <p:stCondLst>
                        <p:cond delay="indefinite"/>
                      </p:stCondLst>
                      <p:childTnLst>
                        <p:par>
                          <p:cTn id="91" fill="hold">
                            <p:stCondLst>
                              <p:cond delay="0"/>
                            </p:stCondLst>
                            <p:childTnLst>
                              <p:par>
                                <p:cTn id="92" presetID="32" presetClass="emph" presetSubtype="0" repeatCount="4000" fill="hold" nodeType="clickEffect">
                                  <p:stCondLst>
                                    <p:cond delay="0"/>
                                  </p:stCondLst>
                                  <p:childTnLst>
                                    <p:animRot by="120000">
                                      <p:cBhvr>
                                        <p:cTn id="93" dur="100" fill="hold">
                                          <p:stCondLst>
                                            <p:cond delay="0"/>
                                          </p:stCondLst>
                                        </p:cTn>
                                        <p:tgtEl>
                                          <p:spTgt spid="10"/>
                                        </p:tgtEl>
                                        <p:attrNameLst>
                                          <p:attrName>r</p:attrName>
                                        </p:attrNameLst>
                                      </p:cBhvr>
                                    </p:animRot>
                                    <p:animRot by="-240000">
                                      <p:cBhvr>
                                        <p:cTn id="94" dur="200" fill="hold">
                                          <p:stCondLst>
                                            <p:cond delay="200"/>
                                          </p:stCondLst>
                                        </p:cTn>
                                        <p:tgtEl>
                                          <p:spTgt spid="10"/>
                                        </p:tgtEl>
                                        <p:attrNameLst>
                                          <p:attrName>r</p:attrName>
                                        </p:attrNameLst>
                                      </p:cBhvr>
                                    </p:animRot>
                                    <p:animRot by="240000">
                                      <p:cBhvr>
                                        <p:cTn id="95" dur="200" fill="hold">
                                          <p:stCondLst>
                                            <p:cond delay="400"/>
                                          </p:stCondLst>
                                        </p:cTn>
                                        <p:tgtEl>
                                          <p:spTgt spid="10"/>
                                        </p:tgtEl>
                                        <p:attrNameLst>
                                          <p:attrName>r</p:attrName>
                                        </p:attrNameLst>
                                      </p:cBhvr>
                                    </p:animRot>
                                    <p:animRot by="-240000">
                                      <p:cBhvr>
                                        <p:cTn id="96" dur="200" fill="hold">
                                          <p:stCondLst>
                                            <p:cond delay="600"/>
                                          </p:stCondLst>
                                        </p:cTn>
                                        <p:tgtEl>
                                          <p:spTgt spid="10"/>
                                        </p:tgtEl>
                                        <p:attrNameLst>
                                          <p:attrName>r</p:attrName>
                                        </p:attrNameLst>
                                      </p:cBhvr>
                                    </p:animRot>
                                    <p:animRot by="120000">
                                      <p:cBhvr>
                                        <p:cTn id="97"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9" grpId="0" animBg="1"/>
      <p:bldP spid="2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143000"/>
            <a:ext cx="8686800" cy="4365619"/>
          </a:xfrm>
          <a:prstGeom prst="rect">
            <a:avLst/>
          </a:prstGeom>
          <a:noFill/>
        </p:spPr>
        <p:txBody>
          <a:bodyPr wrap="square" rtlCol="0">
            <a:spAutoFit/>
          </a:bodyPr>
          <a:lstStyle/>
          <a:p>
            <a:pPr marL="457200" indent="-457200" algn="just">
              <a:lnSpc>
                <a:spcPct val="130000"/>
              </a:lnSpc>
              <a:buFont typeface="Arial" pitchFamily="34" charset="0"/>
              <a:buChar char="•"/>
            </a:pPr>
            <a:r>
              <a:rPr lang="en-US" sz="2400" b="1">
                <a:solidFill>
                  <a:prstClr val="black"/>
                </a:solidFill>
                <a:latin typeface="Times New Roman" pitchFamily="18" charset="0"/>
                <a:cs typeface="Times New Roman" pitchFamily="18" charset="0"/>
              </a:rPr>
              <a:t>Race condition</a:t>
            </a:r>
            <a:r>
              <a:rPr lang="en-US" sz="2400">
                <a:solidFill>
                  <a:prstClr val="black"/>
                </a:solidFill>
                <a:latin typeface="Times New Roman" pitchFamily="18" charset="0"/>
                <a:cs typeface="Times New Roman" pitchFamily="18" charset="0"/>
              </a:rPr>
              <a:t>: tình trạng có một số tiến trình truy xuất và quản lý dữ liệu chia sẻ một cách đồng thời =&gt; giá trị cuối cùng của dữ liệu chia sẻ phụ thuộc vào tiến trình nào kết thúc sau. </a:t>
            </a:r>
          </a:p>
          <a:p>
            <a:pPr marL="457200" indent="-457200" algn="just">
              <a:lnSpc>
                <a:spcPct val="130000"/>
              </a:lnSpc>
              <a:buFont typeface="Arial" pitchFamily="34" charset="0"/>
              <a:buChar char="•"/>
            </a:pPr>
            <a:r>
              <a:rPr lang="en-US" sz="2400">
                <a:solidFill>
                  <a:prstClr val="black"/>
                </a:solidFill>
                <a:latin typeface="Times New Roman" pitchFamily="18" charset="0"/>
                <a:cs typeface="Times New Roman" pitchFamily="18" charset="0"/>
              </a:rPr>
              <a:t>Để ngăn chặn tranh đoạt điều khiển, các tiến trình đồng hành phải được </a:t>
            </a:r>
            <a:r>
              <a:rPr lang="en-US" sz="2400" b="1">
                <a:solidFill>
                  <a:prstClr val="black"/>
                </a:solidFill>
                <a:latin typeface="Times New Roman" pitchFamily="18" charset="0"/>
                <a:cs typeface="Times New Roman" pitchFamily="18" charset="0"/>
              </a:rPr>
              <a:t>đồng bộ hoá - synchronized</a:t>
            </a:r>
            <a:r>
              <a:rPr lang="en-US" sz="2400">
                <a:solidFill>
                  <a:prstClr val="black"/>
                </a:solidFill>
                <a:latin typeface="Times New Roman" pitchFamily="18" charset="0"/>
                <a:cs typeface="Times New Roman" pitchFamily="18" charset="0"/>
              </a:rPr>
              <a:t>.</a:t>
            </a:r>
          </a:p>
          <a:p>
            <a:pPr marL="548640" lvl="1" indent="-274320" algn="just">
              <a:lnSpc>
                <a:spcPct val="130000"/>
              </a:lnSpc>
              <a:buFont typeface="Times New Roman" pitchFamily="18" charset="0"/>
              <a:buChar char="–"/>
            </a:pPr>
            <a:r>
              <a:rPr lang="en-US" sz="2400">
                <a:solidFill>
                  <a:prstClr val="black"/>
                </a:solidFill>
                <a:latin typeface="Times New Roman" pitchFamily="18" charset="0"/>
                <a:cs typeface="Times New Roman" pitchFamily="18" charset="0"/>
              </a:rPr>
              <a:t>Chỉ một tiến tình truy nhập tới dữ liệu phân chia tại một thời điểm. (biến counter trong Producer-Consumer).</a:t>
            </a:r>
          </a:p>
          <a:p>
            <a:pPr marL="548640" lvl="1" indent="-274320" algn="just">
              <a:lnSpc>
                <a:spcPct val="130000"/>
              </a:lnSpc>
              <a:buFont typeface="Times New Roman" pitchFamily="18" charset="0"/>
              <a:buChar char="–"/>
            </a:pPr>
            <a:r>
              <a:rPr lang="en-US" sz="2400">
                <a:solidFill>
                  <a:prstClr val="black"/>
                </a:solidFill>
                <a:latin typeface="Times New Roman" pitchFamily="18" charset="0"/>
                <a:cs typeface="Times New Roman" pitchFamily="18" charset="0"/>
              </a:rPr>
              <a:t>Đoạn lệnh truy nhập tới dữ liệu phân chia trong các tiến trình phải được thực hiện theo thứ tự xác định.</a:t>
            </a:r>
          </a:p>
        </p:txBody>
      </p:sp>
      <p:sp>
        <p:nvSpPr>
          <p:cNvPr id="4" name="Slide Number Placeholder 3"/>
          <p:cNvSpPr>
            <a:spLocks noGrp="1"/>
          </p:cNvSpPr>
          <p:nvPr>
            <p:ph type="sldNum" sz="quarter" idx="12"/>
          </p:nvPr>
        </p:nvSpPr>
        <p:spPr/>
        <p:txBody>
          <a:bodyPr/>
          <a:lstStyle/>
          <a:p>
            <a:fld id="{6654560D-949A-4FF0-83BB-4886580DA1ED}" type="slidenum">
              <a:rPr lang="en-US" smtClean="0">
                <a:solidFill>
                  <a:prstClr val="black">
                    <a:tint val="75000"/>
                  </a:prstClr>
                </a:solidFill>
              </a:rPr>
              <a:pPr/>
              <a:t>90</a:t>
            </a:fld>
            <a:endParaRPr lang="en-US">
              <a:solidFill>
                <a:prstClr val="black">
                  <a:tint val="75000"/>
                </a:prstClr>
              </a:solidFill>
            </a:endParaRPr>
          </a:p>
        </p:txBody>
      </p:sp>
      <p:sp>
        <p:nvSpPr>
          <p:cNvPr id="11" name="Rectangle 2"/>
          <p:cNvSpPr txBox="1">
            <a:spLocks noChangeArrowheads="1"/>
          </p:cNvSpPr>
          <p:nvPr/>
        </p:nvSpPr>
        <p:spPr>
          <a:xfrm>
            <a:off x="533400" y="282575"/>
            <a:ext cx="5943600" cy="708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baseline="0">
                <a:solidFill>
                  <a:schemeClr val="tx1"/>
                </a:solidFill>
                <a:latin typeface="Times New Roman" pitchFamily="18" charset="0"/>
                <a:ea typeface="+mj-ea"/>
                <a:cs typeface="Times New Roman" pitchFamily="18" charset="0"/>
              </a:defRPr>
            </a:lvl1pPr>
          </a:lstStyle>
          <a:p>
            <a:pPr algn="l"/>
            <a:r>
              <a:rPr lang="en-US" sz="2800">
                <a:solidFill>
                  <a:prstClr val="black"/>
                </a:solidFill>
              </a:rPr>
              <a:t>Tranh đoạt điều khiển </a:t>
            </a:r>
          </a:p>
        </p:txBody>
      </p:sp>
    </p:spTree>
    <p:extLst>
      <p:ext uri="{BB962C8B-B14F-4D97-AF65-F5344CB8AC3E}">
        <p14:creationId xmlns:p14="http://schemas.microsoft.com/office/powerpoint/2010/main" val="289106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D6C0182-6145-406D-B4DC-9BB956717EF6}" type="slidenum">
              <a:rPr lang="en-US" smtClean="0">
                <a:solidFill>
                  <a:prstClr val="black"/>
                </a:solidFill>
              </a:rPr>
              <a:pPr eaLnBrk="1" hangingPunct="1"/>
              <a:t>91</a:t>
            </a:fld>
            <a:endParaRPr lang="en-US">
              <a:solidFill>
                <a:prstClr val="black"/>
              </a:solidFill>
            </a:endParaRPr>
          </a:p>
        </p:txBody>
      </p:sp>
      <p:sp>
        <p:nvSpPr>
          <p:cNvPr id="14341" name="Rectangle 2"/>
          <p:cNvSpPr>
            <a:spLocks noGrp="1" noChangeArrowheads="1"/>
          </p:cNvSpPr>
          <p:nvPr>
            <p:ph type="title"/>
          </p:nvPr>
        </p:nvSpPr>
        <p:spPr>
          <a:xfrm>
            <a:off x="609600" y="132735"/>
            <a:ext cx="8229600" cy="762000"/>
          </a:xfrm>
        </p:spPr>
        <p:txBody>
          <a:bodyPr/>
          <a:lstStyle/>
          <a:p>
            <a:pPr algn="l" eaLnBrk="1" hangingPunct="1"/>
            <a:r>
              <a:rPr lang="en-US" sz="2800" b="1"/>
              <a:t>2.3.2 Đoạn găng (vùng tương tranh)</a:t>
            </a:r>
          </a:p>
        </p:txBody>
      </p:sp>
      <p:sp>
        <p:nvSpPr>
          <p:cNvPr id="14342" name="Rectangle 3"/>
          <p:cNvSpPr>
            <a:spLocks noGrp="1" noChangeArrowheads="1"/>
          </p:cNvSpPr>
          <p:nvPr>
            <p:ph type="body" idx="1"/>
          </p:nvPr>
        </p:nvSpPr>
        <p:spPr>
          <a:xfrm>
            <a:off x="76200" y="1219200"/>
            <a:ext cx="8991600" cy="5486400"/>
          </a:xfrm>
        </p:spPr>
        <p:txBody>
          <a:bodyPr>
            <a:noAutofit/>
          </a:bodyPr>
          <a:lstStyle/>
          <a:p>
            <a:pPr eaLnBrk="1" hangingPunct="1">
              <a:lnSpc>
                <a:spcPct val="110000"/>
              </a:lnSpc>
            </a:pPr>
            <a:r>
              <a:rPr lang="en-US"/>
              <a:t>Tài nguyên găng:</a:t>
            </a:r>
          </a:p>
          <a:p>
            <a:pPr marL="457200" lvl="1" indent="-228600">
              <a:lnSpc>
                <a:spcPct val="110000"/>
              </a:lnSpc>
            </a:pPr>
            <a:r>
              <a:rPr lang="en-US"/>
              <a:t>Tài nguyên hạn chế về khả năng sử dụng chung.</a:t>
            </a:r>
          </a:p>
          <a:p>
            <a:pPr marL="457200" lvl="1" indent="-228600">
              <a:lnSpc>
                <a:spcPct val="110000"/>
              </a:lnSpc>
            </a:pPr>
            <a:r>
              <a:rPr lang="en-US"/>
              <a:t>Cần đồng thời cho nhiều tiến trình.</a:t>
            </a:r>
          </a:p>
          <a:p>
            <a:pPr marL="457200" lvl="1" indent="-228600">
              <a:lnSpc>
                <a:spcPct val="110000"/>
              </a:lnSpc>
            </a:pPr>
            <a:r>
              <a:rPr lang="en-US"/>
              <a:t>Tài nguyên găng có thể là thiết bị vật lý hay dữ liệu dùng chung.</a:t>
            </a:r>
          </a:p>
          <a:p>
            <a:pPr>
              <a:lnSpc>
                <a:spcPct val="110000"/>
              </a:lnSpc>
            </a:pPr>
            <a:r>
              <a:rPr lang="en-US"/>
              <a:t>Dùng chung tài nguyên găng dẫn đến không đảm bảo tính toàn vẹn dữ liệu =&gt; đòi hỏi cơ chế đồng bộ hóa các tiến trình.</a:t>
            </a:r>
          </a:p>
          <a:p>
            <a:pPr eaLnBrk="1" hangingPunct="1">
              <a:lnSpc>
                <a:spcPct val="110000"/>
              </a:lnSpc>
            </a:pPr>
            <a:r>
              <a:rPr lang="en-US"/>
              <a:t>Đoạn găng là đoạn chương trình có sử dụng tài nguyên găng (thực hiện truy nhập và thao tác trên dữ liệu dùng chung).</a:t>
            </a:r>
          </a:p>
          <a:p>
            <a:pPr eaLnBrk="1" hangingPunct="1">
              <a:lnSpc>
                <a:spcPct val="110000"/>
              </a:lnSpc>
            </a:pPr>
            <a:r>
              <a:rPr lang="en-US"/>
              <a:t>Vấn đề: chắc chắn rằng, khi 1 tiến trình đang thi hành trong đoạn găng, thì không cho phép tiến trình nào khác được thực thi trong đoạn găng.</a:t>
            </a:r>
          </a:p>
        </p:txBody>
      </p:sp>
    </p:spTree>
    <p:extLst>
      <p:ext uri="{BB962C8B-B14F-4D97-AF65-F5344CB8AC3E}">
        <p14:creationId xmlns:p14="http://schemas.microsoft.com/office/powerpoint/2010/main" val="419111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2">
                                            <p:txEl>
                                              <p:pRg st="0" end="0"/>
                                            </p:txEl>
                                          </p:spTgt>
                                        </p:tgtEl>
                                        <p:attrNameLst>
                                          <p:attrName>style.visibility</p:attrName>
                                        </p:attrNameLst>
                                      </p:cBhvr>
                                      <p:to>
                                        <p:strVal val="visible"/>
                                      </p:to>
                                    </p:set>
                                    <p:animEffect transition="in" filter="fade">
                                      <p:cBhvr>
                                        <p:cTn id="7" dur="500"/>
                                        <p:tgtEl>
                                          <p:spTgt spid="1434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342">
                                            <p:txEl>
                                              <p:pRg st="1" end="1"/>
                                            </p:txEl>
                                          </p:spTgt>
                                        </p:tgtEl>
                                        <p:attrNameLst>
                                          <p:attrName>style.visibility</p:attrName>
                                        </p:attrNameLst>
                                      </p:cBhvr>
                                      <p:to>
                                        <p:strVal val="visible"/>
                                      </p:to>
                                    </p:set>
                                    <p:animEffect transition="in" filter="fade">
                                      <p:cBhvr>
                                        <p:cTn id="11" dur="500"/>
                                        <p:tgtEl>
                                          <p:spTgt spid="1434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342">
                                            <p:txEl>
                                              <p:pRg st="2" end="2"/>
                                            </p:txEl>
                                          </p:spTgt>
                                        </p:tgtEl>
                                        <p:attrNameLst>
                                          <p:attrName>style.visibility</p:attrName>
                                        </p:attrNameLst>
                                      </p:cBhvr>
                                      <p:to>
                                        <p:strVal val="visible"/>
                                      </p:to>
                                    </p:set>
                                    <p:animEffect transition="in" filter="fade">
                                      <p:cBhvr>
                                        <p:cTn id="15" dur="500"/>
                                        <p:tgtEl>
                                          <p:spTgt spid="1434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342">
                                            <p:txEl>
                                              <p:pRg st="3" end="3"/>
                                            </p:txEl>
                                          </p:spTgt>
                                        </p:tgtEl>
                                        <p:attrNameLst>
                                          <p:attrName>style.visibility</p:attrName>
                                        </p:attrNameLst>
                                      </p:cBhvr>
                                      <p:to>
                                        <p:strVal val="visible"/>
                                      </p:to>
                                    </p:set>
                                    <p:animEffect transition="in" filter="fade">
                                      <p:cBhvr>
                                        <p:cTn id="19" dur="500"/>
                                        <p:tgtEl>
                                          <p:spTgt spid="1434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342">
                                            <p:txEl>
                                              <p:pRg st="4" end="4"/>
                                            </p:txEl>
                                          </p:spTgt>
                                        </p:tgtEl>
                                        <p:attrNameLst>
                                          <p:attrName>style.visibility</p:attrName>
                                        </p:attrNameLst>
                                      </p:cBhvr>
                                      <p:to>
                                        <p:strVal val="visible"/>
                                      </p:to>
                                    </p:set>
                                    <p:animEffect transition="in" filter="fade">
                                      <p:cBhvr>
                                        <p:cTn id="24" dur="500"/>
                                        <p:tgtEl>
                                          <p:spTgt spid="14342">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342">
                                            <p:txEl>
                                              <p:pRg st="5" end="5"/>
                                            </p:txEl>
                                          </p:spTgt>
                                        </p:tgtEl>
                                        <p:attrNameLst>
                                          <p:attrName>style.visibility</p:attrName>
                                        </p:attrNameLst>
                                      </p:cBhvr>
                                      <p:to>
                                        <p:strVal val="visible"/>
                                      </p:to>
                                    </p:set>
                                    <p:animEffect transition="in" filter="fade">
                                      <p:cBhvr>
                                        <p:cTn id="28" dur="500"/>
                                        <p:tgtEl>
                                          <p:spTgt spid="14342">
                                            <p:txEl>
                                              <p:pRg st="5" end="5"/>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4342">
                                            <p:txEl>
                                              <p:pRg st="6" end="6"/>
                                            </p:txEl>
                                          </p:spTgt>
                                        </p:tgtEl>
                                        <p:attrNameLst>
                                          <p:attrName>style.visibility</p:attrName>
                                        </p:attrNameLst>
                                      </p:cBhvr>
                                      <p:to>
                                        <p:strVal val="visible"/>
                                      </p:to>
                                    </p:set>
                                    <p:animEffect transition="in" filter="fade">
                                      <p:cBhvr>
                                        <p:cTn id="32" dur="500"/>
                                        <p:tgtEl>
                                          <p:spTgt spid="143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C329DA8-D2AA-4D43-A382-B320782B8A1B}" type="slidenum">
              <a:rPr lang="en-US" smtClean="0">
                <a:solidFill>
                  <a:prstClr val="black"/>
                </a:solidFill>
              </a:rPr>
              <a:pPr eaLnBrk="1" hangingPunct="1"/>
              <a:t>92</a:t>
            </a:fld>
            <a:endParaRPr lang="en-US">
              <a:solidFill>
                <a:prstClr val="black"/>
              </a:solidFill>
            </a:endParaRPr>
          </a:p>
        </p:txBody>
      </p:sp>
      <p:sp>
        <p:nvSpPr>
          <p:cNvPr id="15365" name="Rectangle 2"/>
          <p:cNvSpPr>
            <a:spLocks noGrp="1" noChangeArrowheads="1"/>
          </p:cNvSpPr>
          <p:nvPr>
            <p:ph type="title"/>
          </p:nvPr>
        </p:nvSpPr>
        <p:spPr>
          <a:xfrm>
            <a:off x="685800" y="136525"/>
            <a:ext cx="8229600" cy="762000"/>
          </a:xfrm>
        </p:spPr>
        <p:txBody>
          <a:bodyPr/>
          <a:lstStyle/>
          <a:p>
            <a:pPr eaLnBrk="1" hangingPunct="1"/>
            <a:r>
              <a:rPr lang="en-US" sz="2800"/>
              <a:t>Giải pháp cho vấn đề miền găng</a:t>
            </a:r>
          </a:p>
        </p:txBody>
      </p:sp>
      <p:sp>
        <p:nvSpPr>
          <p:cNvPr id="15366" name="Rectangle 3"/>
          <p:cNvSpPr>
            <a:spLocks noGrp="1" noChangeArrowheads="1"/>
          </p:cNvSpPr>
          <p:nvPr>
            <p:ph type="body" idx="1"/>
          </p:nvPr>
        </p:nvSpPr>
        <p:spPr>
          <a:xfrm>
            <a:off x="76200" y="1082675"/>
            <a:ext cx="8991600" cy="5638800"/>
          </a:xfrm>
        </p:spPr>
        <p:txBody>
          <a:bodyPr/>
          <a:lstStyle/>
          <a:p>
            <a:pPr algn="just" eaLnBrk="1" hangingPunct="1">
              <a:lnSpc>
                <a:spcPct val="120000"/>
              </a:lnSpc>
              <a:buFont typeface="Wingdings" pitchFamily="2" charset="2"/>
              <a:buNone/>
            </a:pPr>
            <a:r>
              <a:rPr lang="en-US"/>
              <a:t>1.	</a:t>
            </a:r>
            <a:r>
              <a:rPr lang="en-US" b="1"/>
              <a:t>Độc quyền truy xuất</a:t>
            </a:r>
            <a:r>
              <a:rPr lang="en-US"/>
              <a:t> - </a:t>
            </a:r>
            <a:r>
              <a:rPr lang="en-US" b="1"/>
              <a:t>Mutual Exclusion</a:t>
            </a:r>
            <a:r>
              <a:rPr lang="en-US"/>
              <a:t>.  Nếu  </a:t>
            </a:r>
            <a:r>
              <a:rPr lang="en-US" i="1"/>
              <a:t>P</a:t>
            </a:r>
            <a:r>
              <a:rPr lang="en-US" i="1" baseline="-25000"/>
              <a:t>i</a:t>
            </a:r>
            <a:r>
              <a:rPr lang="en-US"/>
              <a:t> đang thực thi trong miền găng của nó, thì không tiến trình nào có thể thực thi trong các miền găng của chúng.</a:t>
            </a:r>
          </a:p>
          <a:p>
            <a:pPr algn="just" eaLnBrk="1" hangingPunct="1">
              <a:lnSpc>
                <a:spcPct val="120000"/>
              </a:lnSpc>
              <a:buFont typeface="Wingdings" pitchFamily="2" charset="2"/>
              <a:buNone/>
            </a:pPr>
            <a:r>
              <a:rPr lang="en-US"/>
              <a:t>2.	</a:t>
            </a:r>
            <a:r>
              <a:rPr lang="en-US" b="1"/>
              <a:t>Tính liên tục -</a:t>
            </a:r>
            <a:r>
              <a:rPr lang="en-US"/>
              <a:t> </a:t>
            </a:r>
            <a:r>
              <a:rPr lang="en-US" b="1"/>
              <a:t>Progress</a:t>
            </a:r>
            <a:r>
              <a:rPr lang="en-US"/>
              <a:t>.  Nếu không có tiến trình nào đang trong miền găng và có một số tiến trình muốn vào miền găng, việc lựa chọn các tiến trình sẽ vào miền găng tiếp theo không được trì hoãn vô hạn.</a:t>
            </a:r>
          </a:p>
          <a:p>
            <a:pPr algn="just" eaLnBrk="1" hangingPunct="1">
              <a:lnSpc>
                <a:spcPct val="120000"/>
              </a:lnSpc>
              <a:buFont typeface="Wingdings" pitchFamily="2" charset="2"/>
              <a:buNone/>
            </a:pPr>
            <a:r>
              <a:rPr lang="en-US"/>
              <a:t>3.	</a:t>
            </a:r>
            <a:r>
              <a:rPr lang="en-US" b="1"/>
              <a:t>Chờ có giới hạn</a:t>
            </a:r>
            <a:r>
              <a:rPr lang="en-US"/>
              <a:t> - </a:t>
            </a:r>
            <a:r>
              <a:rPr lang="en-US" b="1"/>
              <a:t>Bounded Waiting</a:t>
            </a:r>
            <a:r>
              <a:rPr lang="en-US"/>
              <a:t>.  Nếu tài nguyên găng hết khả năng phục vụ và vẫn tồn tại tiến trình muốn vào đoạn găng, tiến trình đó phải xếp hàng chờ đợi và sự chờ đợi là hữu hạn.</a:t>
            </a:r>
          </a:p>
        </p:txBody>
      </p:sp>
    </p:spTree>
    <p:extLst>
      <p:ext uri="{BB962C8B-B14F-4D97-AF65-F5344CB8AC3E}">
        <p14:creationId xmlns:p14="http://schemas.microsoft.com/office/powerpoint/2010/main" val="256305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fade">
                                      <p:cBhvr>
                                        <p:cTn id="7" dur="500"/>
                                        <p:tgtEl>
                                          <p:spTgt spid="1536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366">
                                            <p:txEl>
                                              <p:pRg st="1" end="1"/>
                                            </p:txEl>
                                          </p:spTgt>
                                        </p:tgtEl>
                                        <p:attrNameLst>
                                          <p:attrName>style.visibility</p:attrName>
                                        </p:attrNameLst>
                                      </p:cBhvr>
                                      <p:to>
                                        <p:strVal val="visible"/>
                                      </p:to>
                                    </p:set>
                                    <p:animEffect transition="in" filter="fade">
                                      <p:cBhvr>
                                        <p:cTn id="11" dur="500"/>
                                        <p:tgtEl>
                                          <p:spTgt spid="1536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366">
                                            <p:txEl>
                                              <p:pRg st="2" end="2"/>
                                            </p:txEl>
                                          </p:spTgt>
                                        </p:tgtEl>
                                        <p:attrNameLst>
                                          <p:attrName>style.visibility</p:attrName>
                                        </p:attrNameLst>
                                      </p:cBhvr>
                                      <p:to>
                                        <p:strVal val="visible"/>
                                      </p:to>
                                    </p:set>
                                    <p:animEffect transition="in" filter="fade">
                                      <p:cBhvr>
                                        <p:cTn id="15" dur="500"/>
                                        <p:tgtEl>
                                          <p:spTgt spid="153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C329DA8-D2AA-4D43-A382-B320782B8A1B}" type="slidenum">
              <a:rPr lang="en-US" smtClean="0">
                <a:solidFill>
                  <a:prstClr val="black"/>
                </a:solidFill>
              </a:rPr>
              <a:pPr eaLnBrk="1" hangingPunct="1"/>
              <a:t>93</a:t>
            </a:fld>
            <a:endParaRPr lang="en-US">
              <a:solidFill>
                <a:prstClr val="black"/>
              </a:solidFill>
            </a:endParaRPr>
          </a:p>
        </p:txBody>
      </p:sp>
      <p:sp>
        <p:nvSpPr>
          <p:cNvPr id="15365" name="Rectangle 2"/>
          <p:cNvSpPr>
            <a:spLocks noGrp="1" noChangeArrowheads="1"/>
          </p:cNvSpPr>
          <p:nvPr>
            <p:ph type="title"/>
          </p:nvPr>
        </p:nvSpPr>
        <p:spPr>
          <a:xfrm>
            <a:off x="762000" y="136525"/>
            <a:ext cx="7924800" cy="936317"/>
          </a:xfrm>
        </p:spPr>
        <p:txBody>
          <a:bodyPr>
            <a:normAutofit/>
          </a:bodyPr>
          <a:lstStyle/>
          <a:p>
            <a:pPr algn="l" eaLnBrk="1" hangingPunct="1"/>
            <a:r>
              <a:rPr lang="en-US" sz="2800"/>
              <a:t>2.3.3 CÁC GIẢI PHÁP ĐỒNG BỘ HÓA</a:t>
            </a:r>
          </a:p>
        </p:txBody>
      </p:sp>
      <p:sp>
        <p:nvSpPr>
          <p:cNvPr id="15366" name="Rectangle 3"/>
          <p:cNvSpPr>
            <a:spLocks noGrp="1" noChangeArrowheads="1"/>
          </p:cNvSpPr>
          <p:nvPr>
            <p:ph type="body" idx="1"/>
          </p:nvPr>
        </p:nvSpPr>
        <p:spPr>
          <a:xfrm>
            <a:off x="152400" y="1219200"/>
            <a:ext cx="8001000" cy="4343400"/>
          </a:xfrm>
        </p:spPr>
        <p:txBody>
          <a:bodyPr>
            <a:normAutofit/>
          </a:bodyPr>
          <a:lstStyle/>
          <a:p>
            <a:r>
              <a:rPr lang="en-US" b="1"/>
              <a:t>Các giải pháp phần mềm</a:t>
            </a:r>
          </a:p>
          <a:p>
            <a:pPr lvl="1"/>
            <a:r>
              <a:rPr lang="en-US"/>
              <a:t>Sử dụng phương pháp khóa trong.</a:t>
            </a:r>
          </a:p>
          <a:p>
            <a:pPr lvl="1"/>
            <a:r>
              <a:rPr lang="en-US"/>
              <a:t>Sử dụng việc kiểm tra luân phiên.</a:t>
            </a:r>
          </a:p>
          <a:p>
            <a:pPr lvl="1"/>
            <a:r>
              <a:rPr lang="en-US"/>
              <a:t>Giải pháp của Peterson.</a:t>
            </a:r>
          </a:p>
          <a:p>
            <a:r>
              <a:rPr lang="en-US" b="1"/>
              <a:t>Các giải pháp phần cứng</a:t>
            </a:r>
          </a:p>
          <a:p>
            <a:pPr lvl="1"/>
            <a:r>
              <a:rPr lang="en-US"/>
              <a:t>Cấm ngắt.</a:t>
            </a:r>
          </a:p>
          <a:p>
            <a:pPr lvl="1"/>
            <a:r>
              <a:rPr lang="en-US"/>
              <a:t>Chỉ thị TSL (Test-and-Set).</a:t>
            </a:r>
          </a:p>
        </p:txBody>
      </p:sp>
    </p:spTree>
    <p:extLst>
      <p:ext uri="{BB962C8B-B14F-4D97-AF65-F5344CB8AC3E}">
        <p14:creationId xmlns:p14="http://schemas.microsoft.com/office/powerpoint/2010/main" val="277768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fade">
                                      <p:cBhvr>
                                        <p:cTn id="7" dur="500"/>
                                        <p:tgtEl>
                                          <p:spTgt spid="1536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366">
                                            <p:txEl>
                                              <p:pRg st="1" end="1"/>
                                            </p:txEl>
                                          </p:spTgt>
                                        </p:tgtEl>
                                        <p:attrNameLst>
                                          <p:attrName>style.visibility</p:attrName>
                                        </p:attrNameLst>
                                      </p:cBhvr>
                                      <p:to>
                                        <p:strVal val="visible"/>
                                      </p:to>
                                    </p:set>
                                    <p:animEffect transition="in" filter="fade">
                                      <p:cBhvr>
                                        <p:cTn id="11" dur="500"/>
                                        <p:tgtEl>
                                          <p:spTgt spid="1536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366">
                                            <p:txEl>
                                              <p:pRg st="2" end="2"/>
                                            </p:txEl>
                                          </p:spTgt>
                                        </p:tgtEl>
                                        <p:attrNameLst>
                                          <p:attrName>style.visibility</p:attrName>
                                        </p:attrNameLst>
                                      </p:cBhvr>
                                      <p:to>
                                        <p:strVal val="visible"/>
                                      </p:to>
                                    </p:set>
                                    <p:animEffect transition="in" filter="fade">
                                      <p:cBhvr>
                                        <p:cTn id="15" dur="500"/>
                                        <p:tgtEl>
                                          <p:spTgt spid="1536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366">
                                            <p:txEl>
                                              <p:pRg st="3" end="3"/>
                                            </p:txEl>
                                          </p:spTgt>
                                        </p:tgtEl>
                                        <p:attrNameLst>
                                          <p:attrName>style.visibility</p:attrName>
                                        </p:attrNameLst>
                                      </p:cBhvr>
                                      <p:to>
                                        <p:strVal val="visible"/>
                                      </p:to>
                                    </p:set>
                                    <p:animEffect transition="in" filter="fade">
                                      <p:cBhvr>
                                        <p:cTn id="19" dur="500"/>
                                        <p:tgtEl>
                                          <p:spTgt spid="1536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366">
                                            <p:txEl>
                                              <p:pRg st="4" end="4"/>
                                            </p:txEl>
                                          </p:spTgt>
                                        </p:tgtEl>
                                        <p:attrNameLst>
                                          <p:attrName>style.visibility</p:attrName>
                                        </p:attrNameLst>
                                      </p:cBhvr>
                                      <p:to>
                                        <p:strVal val="visible"/>
                                      </p:to>
                                    </p:set>
                                    <p:animEffect transition="in" filter="fade">
                                      <p:cBhvr>
                                        <p:cTn id="24" dur="500"/>
                                        <p:tgtEl>
                                          <p:spTgt spid="15366">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5366">
                                            <p:txEl>
                                              <p:pRg st="5" end="5"/>
                                            </p:txEl>
                                          </p:spTgt>
                                        </p:tgtEl>
                                        <p:attrNameLst>
                                          <p:attrName>style.visibility</p:attrName>
                                        </p:attrNameLst>
                                      </p:cBhvr>
                                      <p:to>
                                        <p:strVal val="visible"/>
                                      </p:to>
                                    </p:set>
                                    <p:animEffect transition="in" filter="fade">
                                      <p:cBhvr>
                                        <p:cTn id="28" dur="500"/>
                                        <p:tgtEl>
                                          <p:spTgt spid="15366">
                                            <p:txEl>
                                              <p:pRg st="5" end="5"/>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5366">
                                            <p:txEl>
                                              <p:pRg st="6" end="6"/>
                                            </p:txEl>
                                          </p:spTgt>
                                        </p:tgtEl>
                                        <p:attrNameLst>
                                          <p:attrName>style.visibility</p:attrName>
                                        </p:attrNameLst>
                                      </p:cBhvr>
                                      <p:to>
                                        <p:strVal val="visible"/>
                                      </p:to>
                                    </p:set>
                                    <p:animEffect transition="in" filter="fade">
                                      <p:cBhvr>
                                        <p:cTn id="32" dur="500"/>
                                        <p:tgtEl>
                                          <p:spTgt spid="153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6888BDA6-6BC6-4CFB-97FE-EF3558FEEBCE}" type="slidenum">
              <a:rPr lang="en-US">
                <a:solidFill>
                  <a:prstClr val="black">
                    <a:tint val="75000"/>
                  </a:prstClr>
                </a:solidFill>
              </a:rPr>
              <a:pPr/>
              <a:t>94</a:t>
            </a:fld>
            <a:endParaRPr lang="en-US">
              <a:solidFill>
                <a:prstClr val="black">
                  <a:tint val="75000"/>
                </a:prstClr>
              </a:solidFill>
            </a:endParaRPr>
          </a:p>
        </p:txBody>
      </p:sp>
      <p:sp>
        <p:nvSpPr>
          <p:cNvPr id="87065" name="Rectangle 25"/>
          <p:cNvSpPr>
            <a:spLocks noChangeArrowheads="1"/>
          </p:cNvSpPr>
          <p:nvPr/>
        </p:nvSpPr>
        <p:spPr bwMode="auto">
          <a:xfrm>
            <a:off x="1828800" y="1752600"/>
            <a:ext cx="5181600" cy="762000"/>
          </a:xfrm>
          <a:prstGeom prst="rect">
            <a:avLst/>
          </a:prstGeom>
          <a:noFill/>
          <a:ln w="101600">
            <a:solidFill>
              <a:srgbClr val="99FF66"/>
            </a:solidFill>
            <a:miter lim="800000"/>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87042" name="Rectangle 2"/>
          <p:cNvSpPr>
            <a:spLocks noGrp="1" noChangeArrowheads="1"/>
          </p:cNvSpPr>
          <p:nvPr>
            <p:ph type="title"/>
          </p:nvPr>
        </p:nvSpPr>
        <p:spPr>
          <a:xfrm>
            <a:off x="609600" y="152399"/>
            <a:ext cx="6858000" cy="936317"/>
          </a:xfrm>
        </p:spPr>
        <p:txBody>
          <a:bodyPr>
            <a:normAutofit/>
          </a:bodyPr>
          <a:lstStyle/>
          <a:p>
            <a:pPr algn="l"/>
            <a:r>
              <a:rPr lang="en-US" sz="2800"/>
              <a:t>C</a:t>
            </a:r>
            <a:r>
              <a:rPr lang="en-US" sz="2800" b="1"/>
              <a:t>ác giải pháp “Busy waiting”</a:t>
            </a:r>
          </a:p>
        </p:txBody>
      </p:sp>
      <p:sp>
        <p:nvSpPr>
          <p:cNvPr id="87061" name="Text Box 21"/>
          <p:cNvSpPr txBox="1">
            <a:spLocks noChangeArrowheads="1"/>
          </p:cNvSpPr>
          <p:nvPr/>
        </p:nvSpPr>
        <p:spPr bwMode="auto">
          <a:xfrm>
            <a:off x="1101725" y="1817688"/>
            <a:ext cx="6642100" cy="636587"/>
          </a:xfrm>
          <a:prstGeom prst="rect">
            <a:avLst/>
          </a:prstGeom>
          <a:noFill/>
          <a:ln w="57150">
            <a:solidFill>
              <a:srgbClr val="CC0066"/>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b="1">
                <a:solidFill>
                  <a:srgbClr val="CC0066"/>
                </a:solidFill>
                <a:latin typeface="VNI-Times" pitchFamily="2" charset="0"/>
              </a:rPr>
              <a:t>While (chöa coù quyeàn) donothing() ;</a:t>
            </a:r>
          </a:p>
        </p:txBody>
      </p:sp>
      <p:sp>
        <p:nvSpPr>
          <p:cNvPr id="87062" name="Text Box 22"/>
          <p:cNvSpPr txBox="1">
            <a:spLocks noChangeArrowheads="1"/>
          </p:cNvSpPr>
          <p:nvPr/>
        </p:nvSpPr>
        <p:spPr bwMode="auto">
          <a:xfrm>
            <a:off x="4002088" y="2762250"/>
            <a:ext cx="7239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CC00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800">
                <a:solidFill>
                  <a:srgbClr val="1F497D"/>
                </a:solidFill>
                <a:latin typeface="VNI-Times" pitchFamily="2" charset="0"/>
              </a:rPr>
              <a:t>CS;</a:t>
            </a:r>
          </a:p>
        </p:txBody>
      </p:sp>
      <p:sp>
        <p:nvSpPr>
          <p:cNvPr id="87063" name="Text Box 23"/>
          <p:cNvSpPr txBox="1">
            <a:spLocks noChangeArrowheads="1"/>
          </p:cNvSpPr>
          <p:nvPr/>
        </p:nvSpPr>
        <p:spPr bwMode="auto">
          <a:xfrm>
            <a:off x="2084388" y="3478213"/>
            <a:ext cx="4800600" cy="636587"/>
          </a:xfrm>
          <a:prstGeom prst="rect">
            <a:avLst/>
          </a:prstGeom>
          <a:noFill/>
          <a:ln w="57150">
            <a:solidFill>
              <a:schemeClr val="tx2"/>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b="1">
                <a:solidFill>
                  <a:srgbClr val="1F497D"/>
                </a:solidFill>
                <a:latin typeface="VNI-Times" pitchFamily="2" charset="0"/>
              </a:rPr>
              <a:t>Töø boû quyeàn söû duïng  CS</a:t>
            </a:r>
          </a:p>
        </p:txBody>
      </p:sp>
      <p:sp>
        <p:nvSpPr>
          <p:cNvPr id="87064" name="Text Box 24"/>
          <p:cNvSpPr txBox="1">
            <a:spLocks noChangeArrowheads="1"/>
          </p:cNvSpPr>
          <p:nvPr/>
        </p:nvSpPr>
        <p:spPr bwMode="auto">
          <a:xfrm>
            <a:off x="101600" y="4800600"/>
            <a:ext cx="8554137" cy="1156727"/>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lnSpc>
                <a:spcPct val="130000"/>
              </a:lnSpc>
              <a:buFont typeface="Arial" pitchFamily="34" charset="0"/>
              <a:buChar char="•"/>
            </a:pPr>
            <a:r>
              <a:rPr lang="en-US" sz="2800">
                <a:solidFill>
                  <a:prstClr val="black"/>
                </a:solidFill>
                <a:latin typeface="Times New Roman" pitchFamily="18" charset="0"/>
                <a:cs typeface="Times New Roman" pitchFamily="18" charset="0"/>
              </a:rPr>
              <a:t>Tiếp tục tiêu thụ CPU trong khi chờ đợi vào miền găng</a:t>
            </a:r>
          </a:p>
          <a:p>
            <a:pPr marL="457200" indent="-457200">
              <a:lnSpc>
                <a:spcPct val="130000"/>
              </a:lnSpc>
              <a:buFont typeface="Arial" pitchFamily="34" charset="0"/>
              <a:buChar char="•"/>
            </a:pPr>
            <a:r>
              <a:rPr lang="en-US" sz="2800">
                <a:solidFill>
                  <a:prstClr val="black"/>
                </a:solidFill>
                <a:latin typeface="Times New Roman" pitchFamily="18" charset="0"/>
                <a:cs typeface="Times New Roman" pitchFamily="18" charset="0"/>
              </a:rPr>
              <a:t>Không đòi hỏi sự trợ giúp của hệ điều hành.</a:t>
            </a:r>
          </a:p>
        </p:txBody>
      </p:sp>
    </p:spTree>
    <p:extLst>
      <p:ext uri="{BB962C8B-B14F-4D97-AF65-F5344CB8AC3E}">
        <p14:creationId xmlns:p14="http://schemas.microsoft.com/office/powerpoint/2010/main" val="39242302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87065"/>
                                        </p:tgtEl>
                                        <p:attrNameLst>
                                          <p:attrName>style.visibility</p:attrName>
                                        </p:attrNameLst>
                                      </p:cBhvr>
                                      <p:to>
                                        <p:strVal val="visible"/>
                                      </p:to>
                                    </p:set>
                                    <p:anim calcmode="lin" valueType="num">
                                      <p:cBhvr>
                                        <p:cTn id="7" dur="500" fill="hold"/>
                                        <p:tgtEl>
                                          <p:spTgt spid="87065"/>
                                        </p:tgtEl>
                                        <p:attrNameLst>
                                          <p:attrName>ppt_w</p:attrName>
                                        </p:attrNameLst>
                                      </p:cBhvr>
                                      <p:tavLst>
                                        <p:tav tm="0">
                                          <p:val>
                                            <p:strVal val="4*#ppt_w"/>
                                          </p:val>
                                        </p:tav>
                                        <p:tav tm="100000">
                                          <p:val>
                                            <p:strVal val="#ppt_w"/>
                                          </p:val>
                                        </p:tav>
                                      </p:tavLst>
                                    </p:anim>
                                    <p:anim calcmode="lin" valueType="num">
                                      <p:cBhvr>
                                        <p:cTn id="8" dur="500" fill="hold"/>
                                        <p:tgtEl>
                                          <p:spTgt spid="87065"/>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064">
                                            <p:txEl>
                                              <p:pRg st="0" end="0"/>
                                            </p:txEl>
                                          </p:spTgt>
                                        </p:tgtEl>
                                        <p:attrNameLst>
                                          <p:attrName>style.visibility</p:attrName>
                                        </p:attrNameLst>
                                      </p:cBhvr>
                                      <p:to>
                                        <p:strVal val="visible"/>
                                      </p:to>
                                    </p:set>
                                    <p:anim calcmode="lin" valueType="num">
                                      <p:cBhvr additive="base">
                                        <p:cTn id="13" dur="500" fill="hold"/>
                                        <p:tgtEl>
                                          <p:spTgt spid="8706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0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7064">
                                            <p:txEl>
                                              <p:pRg st="1" end="1"/>
                                            </p:txEl>
                                          </p:spTgt>
                                        </p:tgtEl>
                                        <p:attrNameLst>
                                          <p:attrName>style.visibility</p:attrName>
                                        </p:attrNameLst>
                                      </p:cBhvr>
                                      <p:to>
                                        <p:strVal val="visible"/>
                                      </p:to>
                                    </p:set>
                                    <p:anim calcmode="lin" valueType="num">
                                      <p:cBhvr additive="base">
                                        <p:cTn id="19" dur="500" fill="hold"/>
                                        <p:tgtEl>
                                          <p:spTgt spid="87064">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706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65" grpId="0" animBg="1"/>
      <p:bldP spid="87064"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57DB203D-874E-4D50-BE21-7AEEC447D2DA}" type="slidenum">
              <a:rPr lang="en-US">
                <a:solidFill>
                  <a:prstClr val="black">
                    <a:tint val="75000"/>
                  </a:prstClr>
                </a:solidFill>
              </a:rPr>
              <a:pPr/>
              <a:t>95</a:t>
            </a:fld>
            <a:endParaRPr lang="en-US">
              <a:solidFill>
                <a:prstClr val="black">
                  <a:tint val="75000"/>
                </a:prstClr>
              </a:solidFill>
            </a:endParaRPr>
          </a:p>
        </p:txBody>
      </p:sp>
      <p:sp>
        <p:nvSpPr>
          <p:cNvPr id="91138" name="Rectangle 2"/>
          <p:cNvSpPr>
            <a:spLocks noChangeArrowheads="1"/>
          </p:cNvSpPr>
          <p:nvPr/>
        </p:nvSpPr>
        <p:spPr bwMode="auto">
          <a:xfrm>
            <a:off x="1828800" y="1752600"/>
            <a:ext cx="5181600" cy="762000"/>
          </a:xfrm>
          <a:prstGeom prst="rect">
            <a:avLst/>
          </a:prstGeom>
          <a:noFill/>
          <a:ln w="101600">
            <a:solidFill>
              <a:srgbClr val="99FF66"/>
            </a:solidFill>
            <a:miter lim="800000"/>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91139" name="Rectangle 3"/>
          <p:cNvSpPr>
            <a:spLocks noGrp="1" noChangeArrowheads="1"/>
          </p:cNvSpPr>
          <p:nvPr>
            <p:ph type="title"/>
          </p:nvPr>
        </p:nvSpPr>
        <p:spPr>
          <a:xfrm>
            <a:off x="638026" y="163298"/>
            <a:ext cx="8229600" cy="762000"/>
          </a:xfrm>
        </p:spPr>
        <p:txBody>
          <a:bodyPr>
            <a:normAutofit/>
          </a:bodyPr>
          <a:lstStyle/>
          <a:p>
            <a:pPr algn="l"/>
            <a:r>
              <a:rPr lang="en-US" sz="2800" b="1"/>
              <a:t>Các giải pháp “Sleep &amp; Wake up”</a:t>
            </a:r>
          </a:p>
        </p:txBody>
      </p:sp>
      <p:sp>
        <p:nvSpPr>
          <p:cNvPr id="91140" name="Text Box 4"/>
          <p:cNvSpPr txBox="1">
            <a:spLocks noChangeArrowheads="1"/>
          </p:cNvSpPr>
          <p:nvPr/>
        </p:nvSpPr>
        <p:spPr bwMode="auto">
          <a:xfrm>
            <a:off x="2762140" y="1951315"/>
            <a:ext cx="3326040" cy="369332"/>
          </a:xfrm>
          <a:prstGeom prst="rect">
            <a:avLst/>
          </a:prstGeom>
          <a:noFill/>
          <a:ln w="57150">
            <a:solidFill>
              <a:srgbClr val="CC0066"/>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b="1">
                <a:solidFill>
                  <a:srgbClr val="CC0066"/>
                </a:solidFill>
                <a:latin typeface="VNI-Times" pitchFamily="2" charset="0"/>
              </a:rPr>
              <a:t>if (ch</a:t>
            </a:r>
            <a:r>
              <a:rPr lang="vi-VN" b="1">
                <a:solidFill>
                  <a:srgbClr val="CC0066"/>
                </a:solidFill>
                <a:latin typeface="VNI-Times" pitchFamily="2" charset="0"/>
              </a:rPr>
              <a:t>ư</a:t>
            </a:r>
            <a:r>
              <a:rPr lang="en-US" b="1">
                <a:solidFill>
                  <a:srgbClr val="CC0066"/>
                </a:solidFill>
                <a:latin typeface="VNI-Times" pitchFamily="2" charset="0"/>
              </a:rPr>
              <a:t>a có quyền) Sleep() ;           </a:t>
            </a:r>
          </a:p>
        </p:txBody>
      </p:sp>
      <p:sp>
        <p:nvSpPr>
          <p:cNvPr id="91141" name="Text Box 5"/>
          <p:cNvSpPr txBox="1">
            <a:spLocks noChangeArrowheads="1"/>
          </p:cNvSpPr>
          <p:nvPr/>
        </p:nvSpPr>
        <p:spPr bwMode="auto">
          <a:xfrm>
            <a:off x="4002088" y="2762250"/>
            <a:ext cx="7239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CC0066"/>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800">
                <a:solidFill>
                  <a:srgbClr val="1F497D"/>
                </a:solidFill>
                <a:latin typeface="VNI-Times" pitchFamily="2" charset="0"/>
              </a:rPr>
              <a:t>CS;</a:t>
            </a:r>
          </a:p>
        </p:txBody>
      </p:sp>
      <p:sp>
        <p:nvSpPr>
          <p:cNvPr id="91142" name="Text Box 6"/>
          <p:cNvSpPr txBox="1">
            <a:spLocks noChangeArrowheads="1"/>
          </p:cNvSpPr>
          <p:nvPr/>
        </p:nvSpPr>
        <p:spPr bwMode="auto">
          <a:xfrm>
            <a:off x="2084388" y="3478213"/>
            <a:ext cx="4800600" cy="636587"/>
          </a:xfrm>
          <a:prstGeom prst="rect">
            <a:avLst/>
          </a:prstGeom>
          <a:noFill/>
          <a:ln w="57150">
            <a:solidFill>
              <a:schemeClr val="tx2"/>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b="1">
                <a:solidFill>
                  <a:srgbClr val="1F497D"/>
                </a:solidFill>
                <a:latin typeface="VNI-Times" pitchFamily="2" charset="0"/>
              </a:rPr>
              <a:t>Wakeup( somebody);</a:t>
            </a:r>
          </a:p>
        </p:txBody>
      </p:sp>
      <p:sp>
        <p:nvSpPr>
          <p:cNvPr id="91143" name="Text Box 7"/>
          <p:cNvSpPr txBox="1">
            <a:spLocks noChangeArrowheads="1"/>
          </p:cNvSpPr>
          <p:nvPr/>
        </p:nvSpPr>
        <p:spPr bwMode="auto">
          <a:xfrm>
            <a:off x="638026" y="4896924"/>
            <a:ext cx="6728124" cy="1156727"/>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lnSpc>
                <a:spcPct val="130000"/>
              </a:lnSpc>
              <a:buFont typeface="Arial" pitchFamily="34" charset="0"/>
              <a:buChar char="•"/>
            </a:pPr>
            <a:r>
              <a:rPr lang="en-US" sz="2800">
                <a:solidFill>
                  <a:prstClr val="black"/>
                </a:solidFill>
                <a:latin typeface="Times New Roman" pitchFamily="18" charset="0"/>
                <a:cs typeface="Times New Roman" pitchFamily="18" charset="0"/>
              </a:rPr>
              <a:t>Từ bỏ CPU khi chưa được vào miền găng.</a:t>
            </a:r>
          </a:p>
          <a:p>
            <a:pPr marL="457200" indent="-457200">
              <a:lnSpc>
                <a:spcPct val="130000"/>
              </a:lnSpc>
              <a:buFont typeface="Arial" pitchFamily="34" charset="0"/>
              <a:buChar char="•"/>
            </a:pPr>
            <a:r>
              <a:rPr lang="en-US" sz="2800">
                <a:solidFill>
                  <a:prstClr val="black"/>
                </a:solidFill>
                <a:latin typeface="Times New Roman" pitchFamily="18" charset="0"/>
                <a:cs typeface="Times New Roman" pitchFamily="18" charset="0"/>
              </a:rPr>
              <a:t>Cần được hệ điều hành hỗ trợ.</a:t>
            </a:r>
          </a:p>
        </p:txBody>
      </p:sp>
    </p:spTree>
    <p:extLst>
      <p:ext uri="{BB962C8B-B14F-4D97-AF65-F5344CB8AC3E}">
        <p14:creationId xmlns:p14="http://schemas.microsoft.com/office/powerpoint/2010/main" val="316098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91138"/>
                                        </p:tgtEl>
                                        <p:attrNameLst>
                                          <p:attrName>style.visibility</p:attrName>
                                        </p:attrNameLst>
                                      </p:cBhvr>
                                      <p:to>
                                        <p:strVal val="visible"/>
                                      </p:to>
                                    </p:set>
                                    <p:anim calcmode="lin" valueType="num">
                                      <p:cBhvr>
                                        <p:cTn id="7" dur="500" fill="hold"/>
                                        <p:tgtEl>
                                          <p:spTgt spid="91138"/>
                                        </p:tgtEl>
                                        <p:attrNameLst>
                                          <p:attrName>ppt_w</p:attrName>
                                        </p:attrNameLst>
                                      </p:cBhvr>
                                      <p:tavLst>
                                        <p:tav tm="0">
                                          <p:val>
                                            <p:strVal val="4*#ppt_w"/>
                                          </p:val>
                                        </p:tav>
                                        <p:tav tm="100000">
                                          <p:val>
                                            <p:strVal val="#ppt_w"/>
                                          </p:val>
                                        </p:tav>
                                      </p:tavLst>
                                    </p:anim>
                                    <p:anim calcmode="lin" valueType="num">
                                      <p:cBhvr>
                                        <p:cTn id="8" dur="500" fill="hold"/>
                                        <p:tgtEl>
                                          <p:spTgt spid="91138"/>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143">
                                            <p:txEl>
                                              <p:pRg st="0" end="0"/>
                                            </p:txEl>
                                          </p:spTgt>
                                        </p:tgtEl>
                                        <p:attrNameLst>
                                          <p:attrName>style.visibility</p:attrName>
                                        </p:attrNameLst>
                                      </p:cBhvr>
                                      <p:to>
                                        <p:strVal val="visible"/>
                                      </p:to>
                                    </p:set>
                                    <p:anim calcmode="lin" valueType="num">
                                      <p:cBhvr additive="base">
                                        <p:cTn id="13" dur="500" fill="hold"/>
                                        <p:tgtEl>
                                          <p:spTgt spid="9114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1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143">
                                            <p:txEl>
                                              <p:pRg st="1" end="1"/>
                                            </p:txEl>
                                          </p:spTgt>
                                        </p:tgtEl>
                                        <p:attrNameLst>
                                          <p:attrName>style.visibility</p:attrName>
                                        </p:attrNameLst>
                                      </p:cBhvr>
                                      <p:to>
                                        <p:strVal val="visible"/>
                                      </p:to>
                                    </p:set>
                                    <p:anim calcmode="lin" valueType="num">
                                      <p:cBhvr additive="base">
                                        <p:cTn id="19" dur="500" fill="hold"/>
                                        <p:tgtEl>
                                          <p:spTgt spid="9114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14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animBg="1"/>
      <p:bldP spid="91143"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647" y="1243372"/>
            <a:ext cx="4346153" cy="265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C329DA8-D2AA-4D43-A382-B320782B8A1B}" type="slidenum">
              <a:rPr lang="en-US" smtClean="0">
                <a:solidFill>
                  <a:prstClr val="black"/>
                </a:solidFill>
              </a:rPr>
              <a:pPr eaLnBrk="1" hangingPunct="1"/>
              <a:t>96</a:t>
            </a:fld>
            <a:endParaRPr lang="en-US">
              <a:solidFill>
                <a:prstClr val="black"/>
              </a:solidFill>
            </a:endParaRPr>
          </a:p>
        </p:txBody>
      </p:sp>
      <p:sp>
        <p:nvSpPr>
          <p:cNvPr id="15365" name="Rectangle 2"/>
          <p:cNvSpPr>
            <a:spLocks noGrp="1" noChangeArrowheads="1"/>
          </p:cNvSpPr>
          <p:nvPr>
            <p:ph type="title"/>
          </p:nvPr>
        </p:nvSpPr>
        <p:spPr>
          <a:xfrm>
            <a:off x="457200" y="152399"/>
            <a:ext cx="7239000" cy="936317"/>
          </a:xfrm>
        </p:spPr>
        <p:txBody>
          <a:bodyPr/>
          <a:lstStyle/>
          <a:p>
            <a:pPr algn="l" eaLnBrk="1" hangingPunct="1"/>
            <a:r>
              <a:rPr lang="en-US" sz="2800"/>
              <a:t>PHƯƠNG PHÁP KHÓA TRONG</a:t>
            </a:r>
          </a:p>
        </p:txBody>
      </p:sp>
      <p:sp>
        <p:nvSpPr>
          <p:cNvPr id="15366" name="Rectangle 3"/>
          <p:cNvSpPr>
            <a:spLocks noGrp="1" noChangeArrowheads="1"/>
          </p:cNvSpPr>
          <p:nvPr>
            <p:ph type="body" idx="1"/>
          </p:nvPr>
        </p:nvSpPr>
        <p:spPr>
          <a:xfrm>
            <a:off x="76200" y="1219200"/>
            <a:ext cx="5257800" cy="3733800"/>
          </a:xfrm>
        </p:spPr>
        <p:txBody>
          <a:bodyPr>
            <a:noAutofit/>
          </a:bodyPr>
          <a:lstStyle/>
          <a:p>
            <a:pPr marL="0" indent="0">
              <a:buNone/>
            </a:pPr>
            <a:r>
              <a:rPr lang="en-US" sz="2500"/>
              <a:t>Nguyên tắc:</a:t>
            </a:r>
          </a:p>
          <a:p>
            <a:r>
              <a:rPr lang="en-US" sz="2500"/>
              <a:t>Mỗi tiến trình dùng 1 byte trong vùng nhớ chung làm khóa:</a:t>
            </a:r>
          </a:p>
          <a:p>
            <a:pPr lvl="1"/>
            <a:r>
              <a:rPr lang="en-US" sz="2500"/>
              <a:t>Tiến trình vào đoạn găng, bật khóa (byte khóa = true)</a:t>
            </a:r>
          </a:p>
          <a:p>
            <a:pPr lvl="1"/>
            <a:r>
              <a:rPr lang="en-US" sz="2500"/>
              <a:t>Tiến trình thoát khỏi đoạn găng, mở khóa (byte khóa = false).</a:t>
            </a:r>
          </a:p>
        </p:txBody>
      </p:sp>
      <p:sp>
        <p:nvSpPr>
          <p:cNvPr id="2" name="TextBox 1"/>
          <p:cNvSpPr txBox="1"/>
          <p:nvPr/>
        </p:nvSpPr>
        <p:spPr>
          <a:xfrm>
            <a:off x="0" y="4876800"/>
            <a:ext cx="9144000" cy="1281698"/>
          </a:xfrm>
          <a:prstGeom prst="rect">
            <a:avLst/>
          </a:prstGeom>
          <a:noFill/>
        </p:spPr>
        <p:txBody>
          <a:bodyPr wrap="square" rtlCol="0">
            <a:spAutoFit/>
          </a:bodyPr>
          <a:lstStyle/>
          <a:p>
            <a:pPr marL="347472" indent="-347472">
              <a:lnSpc>
                <a:spcPct val="110000"/>
              </a:lnSpc>
              <a:buFont typeface="Arial" pitchFamily="34" charset="0"/>
              <a:buChar char="•"/>
            </a:pPr>
            <a:r>
              <a:rPr lang="en-US" sz="2400">
                <a:solidFill>
                  <a:prstClr val="black"/>
                </a:solidFill>
                <a:latin typeface="Times New Roman" pitchFamily="18" charset="0"/>
                <a:cs typeface="Times New Roman" pitchFamily="18" charset="0"/>
              </a:rPr>
              <a:t>Tiến trình muốn vào đoạn găng: kiểm tra khóa của tiến trình còn lại: </a:t>
            </a:r>
          </a:p>
          <a:p>
            <a:pPr marL="548640" lvl="1" indent="-274320">
              <a:lnSpc>
                <a:spcPct val="110000"/>
              </a:lnSpc>
              <a:buFont typeface="Times New Roman" pitchFamily="18" charset="0"/>
              <a:buChar char="–"/>
            </a:pPr>
            <a:r>
              <a:rPr lang="en-US" sz="2400">
                <a:solidFill>
                  <a:prstClr val="black"/>
                </a:solidFill>
                <a:latin typeface="Times New Roman" pitchFamily="18" charset="0"/>
                <a:cs typeface="Times New Roman" pitchFamily="18" charset="0"/>
              </a:rPr>
              <a:t>Đang khóa =&gt; đợi</a:t>
            </a:r>
          </a:p>
          <a:p>
            <a:pPr marL="548640" lvl="1" indent="-274320">
              <a:lnSpc>
                <a:spcPct val="110000"/>
              </a:lnSpc>
              <a:buFont typeface="Times New Roman" pitchFamily="18" charset="0"/>
              <a:buChar char="–"/>
            </a:pPr>
            <a:r>
              <a:rPr lang="en-US" sz="2400">
                <a:solidFill>
                  <a:prstClr val="black"/>
                </a:solidFill>
                <a:latin typeface="Times New Roman" pitchFamily="18" charset="0"/>
                <a:cs typeface="Times New Roman" pitchFamily="18" charset="0"/>
              </a:rPr>
              <a:t>Đang mở =&gt; được vào đoạn găng.</a:t>
            </a:r>
          </a:p>
        </p:txBody>
      </p:sp>
    </p:spTree>
    <p:extLst>
      <p:ext uri="{BB962C8B-B14F-4D97-AF65-F5344CB8AC3E}">
        <p14:creationId xmlns:p14="http://schemas.microsoft.com/office/powerpoint/2010/main" val="22212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fade">
                                      <p:cBhvr>
                                        <p:cTn id="7" dur="500"/>
                                        <p:tgtEl>
                                          <p:spTgt spid="1536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366">
                                            <p:txEl>
                                              <p:pRg st="1" end="1"/>
                                            </p:txEl>
                                          </p:spTgt>
                                        </p:tgtEl>
                                        <p:attrNameLst>
                                          <p:attrName>style.visibility</p:attrName>
                                        </p:attrNameLst>
                                      </p:cBhvr>
                                      <p:to>
                                        <p:strVal val="visible"/>
                                      </p:to>
                                    </p:set>
                                    <p:animEffect transition="in" filter="fade">
                                      <p:cBhvr>
                                        <p:cTn id="16" dur="500"/>
                                        <p:tgtEl>
                                          <p:spTgt spid="15366">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366">
                                            <p:txEl>
                                              <p:pRg st="2" end="2"/>
                                            </p:txEl>
                                          </p:spTgt>
                                        </p:tgtEl>
                                        <p:attrNameLst>
                                          <p:attrName>style.visibility</p:attrName>
                                        </p:attrNameLst>
                                      </p:cBhvr>
                                      <p:to>
                                        <p:strVal val="visible"/>
                                      </p:to>
                                    </p:set>
                                    <p:animEffect transition="in" filter="fade">
                                      <p:cBhvr>
                                        <p:cTn id="20" dur="500"/>
                                        <p:tgtEl>
                                          <p:spTgt spid="15366">
                                            <p:txEl>
                                              <p:pRg st="2" end="2"/>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5366">
                                            <p:txEl>
                                              <p:pRg st="3" end="3"/>
                                            </p:txEl>
                                          </p:spTgt>
                                        </p:tgtEl>
                                        <p:attrNameLst>
                                          <p:attrName>style.visibility</p:attrName>
                                        </p:attrNameLst>
                                      </p:cBhvr>
                                      <p:to>
                                        <p:strVal val="visible"/>
                                      </p:to>
                                    </p:set>
                                    <p:animEffect transition="in" filter="fade">
                                      <p:cBhvr>
                                        <p:cTn id="24" dur="500"/>
                                        <p:tgtEl>
                                          <p:spTgt spid="1536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animEffect transition="in" filter="fade">
                                      <p:cBhvr>
                                        <p:cTn id="29" dur="500"/>
                                        <p:tgtEl>
                                          <p:spTgt spid="2">
                                            <p:txEl>
                                              <p:pRg st="0" end="0"/>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animEffect transition="in" filter="fade">
                                      <p:cBhvr>
                                        <p:cTn id="33" dur="500"/>
                                        <p:tgtEl>
                                          <p:spTgt spid="2">
                                            <p:txEl>
                                              <p:pRg st="1" end="1"/>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fade">
                                      <p:cBhvr>
                                        <p:cTn id="3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C329DA8-D2AA-4D43-A382-B320782B8A1B}" type="slidenum">
              <a:rPr lang="en-US" smtClean="0">
                <a:solidFill>
                  <a:prstClr val="black"/>
                </a:solidFill>
              </a:rPr>
              <a:pPr eaLnBrk="1" hangingPunct="1"/>
              <a:t>97</a:t>
            </a:fld>
            <a:endParaRPr lang="en-US">
              <a:solidFill>
                <a:prstClr val="black"/>
              </a:solidFill>
            </a:endParaRPr>
          </a:p>
        </p:txBody>
      </p:sp>
      <p:sp>
        <p:nvSpPr>
          <p:cNvPr id="15365" name="Rectangle 2"/>
          <p:cNvSpPr>
            <a:spLocks noGrp="1" noChangeArrowheads="1"/>
          </p:cNvSpPr>
          <p:nvPr>
            <p:ph type="title"/>
          </p:nvPr>
        </p:nvSpPr>
        <p:spPr>
          <a:xfrm>
            <a:off x="457200" y="152399"/>
            <a:ext cx="7239000" cy="936317"/>
          </a:xfrm>
        </p:spPr>
        <p:txBody>
          <a:bodyPr/>
          <a:lstStyle/>
          <a:p>
            <a:pPr algn="l" eaLnBrk="1" hangingPunct="1"/>
            <a:r>
              <a:rPr lang="en-US" sz="2800"/>
              <a:t>KIỂM TRA VÀ XÁC LẬP</a:t>
            </a:r>
          </a:p>
        </p:txBody>
      </p:sp>
      <p:sp>
        <p:nvSpPr>
          <p:cNvPr id="15366" name="Rectangle 3"/>
          <p:cNvSpPr>
            <a:spLocks noGrp="1" noChangeArrowheads="1"/>
          </p:cNvSpPr>
          <p:nvPr>
            <p:ph type="body" idx="1"/>
          </p:nvPr>
        </p:nvSpPr>
        <p:spPr>
          <a:xfrm>
            <a:off x="152400" y="835025"/>
            <a:ext cx="8991600" cy="5410200"/>
          </a:xfrm>
        </p:spPr>
        <p:txBody>
          <a:bodyPr>
            <a:noAutofit/>
          </a:bodyPr>
          <a:lstStyle/>
          <a:p>
            <a:r>
              <a:rPr lang="en-US" sz="2600"/>
              <a:t>Nguyên tắc: cho hai tiến trình sử dụng chung biến </a:t>
            </a:r>
            <a:r>
              <a:rPr lang="en-US" sz="2600" i="1"/>
              <a:t>turn </a:t>
            </a:r>
            <a:r>
              <a:rPr lang="en-US" sz="2600"/>
              <a:t>(phản ánh phiên tiến trình nào được vào miền găng), được khởi động với giá trị 0.</a:t>
            </a:r>
          </a:p>
          <a:p>
            <a:endParaRPr lang="en-US" sz="2600"/>
          </a:p>
          <a:p>
            <a:endParaRPr lang="en-US" sz="2600"/>
          </a:p>
          <a:p>
            <a:endParaRPr lang="en-US" sz="2600"/>
          </a:p>
          <a:p>
            <a:endParaRPr lang="en-US" sz="2600"/>
          </a:p>
          <a:p>
            <a:pPr algn="just">
              <a:lnSpc>
                <a:spcPct val="110000"/>
              </a:lnSpc>
              <a:spcBef>
                <a:spcPct val="10000"/>
              </a:spcBef>
            </a:pPr>
            <a:r>
              <a:rPr lang="en-US" sz="2600"/>
              <a:t>Thảo luận : Giải pháp này có thể ngăn chặn được tình trạng hai tiến trình cùng vào miền găng, nhưng lại có thể vi phạm điều kiện thứ hai và điều kiện thứ ba</a:t>
            </a:r>
          </a:p>
          <a:p>
            <a:endParaRPr lang="en-US" sz="2600"/>
          </a:p>
          <a:p>
            <a:endParaRPr lang="en-US" sz="2600"/>
          </a:p>
        </p:txBody>
      </p:sp>
      <p:sp>
        <p:nvSpPr>
          <p:cNvPr id="7" name="Text Box 4"/>
          <p:cNvSpPr txBox="1">
            <a:spLocks noChangeArrowheads="1"/>
          </p:cNvSpPr>
          <p:nvPr/>
        </p:nvSpPr>
        <p:spPr bwMode="auto">
          <a:xfrm>
            <a:off x="1611313" y="2627312"/>
            <a:ext cx="3225800" cy="1825625"/>
          </a:xfrm>
          <a:prstGeom prst="rect">
            <a:avLst/>
          </a:prstGeom>
          <a:solidFill>
            <a:srgbClr val="99CC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900">
                <a:solidFill>
                  <a:prstClr val="black"/>
                </a:solidFill>
                <a:latin typeface="Tahoma" pitchFamily="34" charset="0"/>
              </a:rPr>
              <a:t>while (TRUE) {</a:t>
            </a:r>
          </a:p>
          <a:p>
            <a:r>
              <a:rPr lang="en-US" sz="1900">
                <a:solidFill>
                  <a:prstClr val="black"/>
                </a:solidFill>
                <a:latin typeface="Tahoma" pitchFamily="34" charset="0"/>
              </a:rPr>
              <a:t>while (turn != 0); // wait</a:t>
            </a:r>
            <a:endParaRPr lang="en-US" sz="1900" b="1">
              <a:solidFill>
                <a:prstClr val="black"/>
              </a:solidFill>
              <a:latin typeface="Tahoma" pitchFamily="34" charset="0"/>
            </a:endParaRPr>
          </a:p>
          <a:p>
            <a:r>
              <a:rPr lang="en-US" sz="1900" b="1">
                <a:solidFill>
                  <a:prstClr val="black"/>
                </a:solidFill>
                <a:latin typeface="Tahoma" pitchFamily="34" charset="0"/>
              </a:rPr>
              <a:t>critical-section ();</a:t>
            </a:r>
            <a:endParaRPr lang="en-US" sz="1900">
              <a:solidFill>
                <a:prstClr val="black"/>
              </a:solidFill>
              <a:latin typeface="Tahoma" pitchFamily="34" charset="0"/>
            </a:endParaRPr>
          </a:p>
          <a:p>
            <a:r>
              <a:rPr lang="en-US" sz="1900">
                <a:solidFill>
                  <a:prstClr val="black"/>
                </a:solidFill>
                <a:latin typeface="Tahoma" pitchFamily="34" charset="0"/>
              </a:rPr>
              <a:t>turn = 1</a:t>
            </a:r>
            <a:r>
              <a:rPr lang="en-US" sz="1900" b="1">
                <a:solidFill>
                  <a:prstClr val="black"/>
                </a:solidFill>
                <a:latin typeface="Tahoma" pitchFamily="34" charset="0"/>
              </a:rPr>
              <a:t>;</a:t>
            </a:r>
            <a:endParaRPr lang="en-US" sz="1900">
              <a:solidFill>
                <a:prstClr val="black"/>
              </a:solidFill>
              <a:latin typeface="Tahoma" pitchFamily="34" charset="0"/>
            </a:endParaRPr>
          </a:p>
          <a:p>
            <a:r>
              <a:rPr lang="en-US" sz="1900">
                <a:solidFill>
                  <a:prstClr val="black"/>
                </a:solidFill>
                <a:latin typeface="Tahoma" pitchFamily="34" charset="0"/>
              </a:rPr>
              <a:t>Noncritical-section ();</a:t>
            </a:r>
          </a:p>
          <a:p>
            <a:r>
              <a:rPr lang="en-US" sz="1900">
                <a:solidFill>
                  <a:prstClr val="black"/>
                </a:solidFill>
                <a:latin typeface="Tahoma" pitchFamily="34" charset="0"/>
              </a:rPr>
              <a:t>}// Cấu trúc tiến trình A</a:t>
            </a:r>
          </a:p>
        </p:txBody>
      </p:sp>
      <p:sp>
        <p:nvSpPr>
          <p:cNvPr id="8" name="Text Box 5"/>
          <p:cNvSpPr txBox="1">
            <a:spLocks noChangeArrowheads="1"/>
          </p:cNvSpPr>
          <p:nvPr/>
        </p:nvSpPr>
        <p:spPr bwMode="auto">
          <a:xfrm>
            <a:off x="4876800" y="2627312"/>
            <a:ext cx="3225800" cy="1825625"/>
          </a:xfrm>
          <a:prstGeom prst="rect">
            <a:avLst/>
          </a:prstGeom>
          <a:solidFill>
            <a:srgbClr val="CC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900">
                <a:solidFill>
                  <a:prstClr val="black"/>
                </a:solidFill>
                <a:latin typeface="Tahoma" pitchFamily="34" charset="0"/>
              </a:rPr>
              <a:t>while (TRUE) {</a:t>
            </a:r>
          </a:p>
          <a:p>
            <a:r>
              <a:rPr lang="en-US" sz="1900">
                <a:solidFill>
                  <a:prstClr val="black"/>
                </a:solidFill>
                <a:latin typeface="Tahoma" pitchFamily="34" charset="0"/>
              </a:rPr>
              <a:t>while (turn != 1); // wait</a:t>
            </a:r>
            <a:endParaRPr lang="en-US" sz="1900" b="1">
              <a:solidFill>
                <a:prstClr val="black"/>
              </a:solidFill>
              <a:latin typeface="Tahoma" pitchFamily="34" charset="0"/>
            </a:endParaRPr>
          </a:p>
          <a:p>
            <a:r>
              <a:rPr lang="en-US" sz="1900" b="1">
                <a:solidFill>
                  <a:prstClr val="black"/>
                </a:solidFill>
                <a:latin typeface="Tahoma" pitchFamily="34" charset="0"/>
              </a:rPr>
              <a:t>critical-section ();</a:t>
            </a:r>
            <a:endParaRPr lang="en-US" sz="1900">
              <a:solidFill>
                <a:prstClr val="black"/>
              </a:solidFill>
              <a:latin typeface="Tahoma" pitchFamily="34" charset="0"/>
            </a:endParaRPr>
          </a:p>
          <a:p>
            <a:r>
              <a:rPr lang="en-US" sz="1900">
                <a:solidFill>
                  <a:prstClr val="black"/>
                </a:solidFill>
                <a:latin typeface="Tahoma" pitchFamily="34" charset="0"/>
              </a:rPr>
              <a:t>turn = 0</a:t>
            </a:r>
            <a:r>
              <a:rPr lang="en-US" sz="1900" b="1">
                <a:solidFill>
                  <a:prstClr val="black"/>
                </a:solidFill>
                <a:latin typeface="Tahoma" pitchFamily="34" charset="0"/>
              </a:rPr>
              <a:t>;</a:t>
            </a:r>
            <a:endParaRPr lang="en-US" sz="1900">
              <a:solidFill>
                <a:prstClr val="black"/>
              </a:solidFill>
              <a:latin typeface="Tahoma" pitchFamily="34" charset="0"/>
            </a:endParaRPr>
          </a:p>
          <a:p>
            <a:r>
              <a:rPr lang="en-US" sz="1900">
                <a:solidFill>
                  <a:prstClr val="black"/>
                </a:solidFill>
                <a:latin typeface="Tahoma" pitchFamily="34" charset="0"/>
              </a:rPr>
              <a:t>Noncritical-section ();</a:t>
            </a:r>
          </a:p>
          <a:p>
            <a:r>
              <a:rPr lang="en-US" sz="1900">
                <a:solidFill>
                  <a:prstClr val="black"/>
                </a:solidFill>
                <a:latin typeface="Tahoma" pitchFamily="34" charset="0"/>
              </a:rPr>
              <a:t>}// Cấu trúc tiến trình B</a:t>
            </a:r>
          </a:p>
        </p:txBody>
      </p:sp>
    </p:spTree>
    <p:extLst>
      <p:ext uri="{BB962C8B-B14F-4D97-AF65-F5344CB8AC3E}">
        <p14:creationId xmlns:p14="http://schemas.microsoft.com/office/powerpoint/2010/main" val="149198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fade">
                                      <p:cBhvr>
                                        <p:cTn id="7" dur="500"/>
                                        <p:tgtEl>
                                          <p:spTgt spid="1536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66">
                                            <p:txEl>
                                              <p:pRg st="5" end="5"/>
                                            </p:txEl>
                                          </p:spTgt>
                                        </p:tgtEl>
                                        <p:attrNameLst>
                                          <p:attrName>style.visibility</p:attrName>
                                        </p:attrNameLst>
                                      </p:cBhvr>
                                      <p:to>
                                        <p:strVal val="visible"/>
                                      </p:to>
                                    </p:set>
                                    <p:animEffect transition="in" filter="fade">
                                      <p:cBhvr>
                                        <p:cTn id="20" dur="500"/>
                                        <p:tgtEl>
                                          <p:spTgt spid="153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C329DA8-D2AA-4D43-A382-B320782B8A1B}" type="slidenum">
              <a:rPr lang="en-US" smtClean="0">
                <a:solidFill>
                  <a:prstClr val="black"/>
                </a:solidFill>
              </a:rPr>
              <a:pPr eaLnBrk="1" hangingPunct="1"/>
              <a:t>98</a:t>
            </a:fld>
            <a:endParaRPr lang="en-US">
              <a:solidFill>
                <a:prstClr val="black"/>
              </a:solidFill>
            </a:endParaRPr>
          </a:p>
        </p:txBody>
      </p:sp>
      <p:sp>
        <p:nvSpPr>
          <p:cNvPr id="15365" name="Rectangle 2"/>
          <p:cNvSpPr>
            <a:spLocks noGrp="1" noChangeArrowheads="1"/>
          </p:cNvSpPr>
          <p:nvPr>
            <p:ph type="title"/>
          </p:nvPr>
        </p:nvSpPr>
        <p:spPr>
          <a:xfrm>
            <a:off x="457200" y="152399"/>
            <a:ext cx="7239000" cy="936317"/>
          </a:xfrm>
        </p:spPr>
        <p:txBody>
          <a:bodyPr/>
          <a:lstStyle/>
          <a:p>
            <a:pPr algn="l" eaLnBrk="1" hangingPunct="1"/>
            <a:r>
              <a:rPr lang="en-US" sz="2800"/>
              <a:t>GIẢI PHÁP CỦA PETERSON</a:t>
            </a:r>
          </a:p>
        </p:txBody>
      </p:sp>
      <p:sp>
        <p:nvSpPr>
          <p:cNvPr id="15366" name="Rectangle 3"/>
          <p:cNvSpPr>
            <a:spLocks noGrp="1" noChangeArrowheads="1"/>
          </p:cNvSpPr>
          <p:nvPr>
            <p:ph type="body" idx="1"/>
          </p:nvPr>
        </p:nvSpPr>
        <p:spPr>
          <a:xfrm>
            <a:off x="76200" y="1026364"/>
            <a:ext cx="5507570" cy="5638800"/>
          </a:xfrm>
        </p:spPr>
        <p:txBody>
          <a:bodyPr>
            <a:noAutofit/>
          </a:bodyPr>
          <a:lstStyle/>
          <a:p>
            <a:r>
              <a:rPr lang="en-US"/>
              <a:t>Giả sử có 2 tiến trình P</a:t>
            </a:r>
            <a:r>
              <a:rPr lang="en-US" baseline="-25000"/>
              <a:t>0</a:t>
            </a:r>
            <a:r>
              <a:rPr lang="en-US"/>
              <a:t> và P</a:t>
            </a:r>
            <a:r>
              <a:rPr lang="en-US" baseline="-25000"/>
              <a:t>1</a:t>
            </a:r>
            <a:r>
              <a:rPr lang="en-US"/>
              <a:t> với hai đoạn mã găng tương ứng CS</a:t>
            </a:r>
            <a:r>
              <a:rPr lang="en-US" baseline="-25000"/>
              <a:t>0</a:t>
            </a:r>
            <a:r>
              <a:rPr lang="en-US"/>
              <a:t> và CS</a:t>
            </a:r>
            <a:r>
              <a:rPr lang="en-US" baseline="-25000"/>
              <a:t>1</a:t>
            </a:r>
            <a:r>
              <a:rPr lang="en-US"/>
              <a:t> </a:t>
            </a:r>
          </a:p>
          <a:p>
            <a:r>
              <a:rPr lang="en-US"/>
              <a:t>Sử dụng một biến nguyên </a:t>
            </a:r>
            <a:r>
              <a:rPr lang="en-US" i="1"/>
              <a:t>turn </a:t>
            </a:r>
            <a:r>
              <a:rPr lang="en-US"/>
              <a:t>với giá trị khởi tạo 0 hoặc 1 và mảng boolean flag[2].</a:t>
            </a:r>
          </a:p>
          <a:p>
            <a:r>
              <a:rPr lang="en-US" i="1"/>
              <a:t>Turn </a:t>
            </a:r>
            <a:r>
              <a:rPr lang="en-US"/>
              <a:t> có giá trị </a:t>
            </a:r>
            <a:r>
              <a:rPr lang="en-US" i="1"/>
              <a:t>i:</a:t>
            </a:r>
            <a:r>
              <a:rPr lang="en-US"/>
              <a:t> P</a:t>
            </a:r>
            <a:r>
              <a:rPr lang="en-US" baseline="-25000"/>
              <a:t>i</a:t>
            </a:r>
            <a:r>
              <a:rPr lang="en-US"/>
              <a:t> được phép thực hiện CS</a:t>
            </a:r>
            <a:r>
              <a:rPr lang="en-US" baseline="-25000"/>
              <a:t>i</a:t>
            </a:r>
            <a:r>
              <a:rPr lang="en-US"/>
              <a:t> (</a:t>
            </a:r>
            <a:r>
              <a:rPr lang="en-US" i="1"/>
              <a:t>i</a:t>
            </a:r>
            <a:r>
              <a:rPr lang="en-US"/>
              <a:t>= 0,1).</a:t>
            </a:r>
          </a:p>
          <a:p>
            <a:r>
              <a:rPr lang="en-US"/>
              <a:t>Nếu flag[i] là True tiến trình P</a:t>
            </a:r>
            <a:r>
              <a:rPr lang="en-US" baseline="-25000"/>
              <a:t>i</a:t>
            </a:r>
            <a:r>
              <a:rPr lang="en-US"/>
              <a:t> đã sẵn sàng để thực hiện CS</a:t>
            </a:r>
            <a:r>
              <a:rPr lang="en-US" baseline="-25000"/>
              <a:t>i</a:t>
            </a:r>
            <a:r>
              <a:rPr lang="en-US"/>
              <a:t>.</a:t>
            </a:r>
          </a:p>
          <a:p>
            <a:r>
              <a:rPr lang="en-US"/>
              <a:t>Phức tạp khi số tiến trình tăng lên, khó kiểm soát.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356" y="2209800"/>
            <a:ext cx="3523444"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574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fade">
                                      <p:cBhvr>
                                        <p:cTn id="7" dur="500"/>
                                        <p:tgtEl>
                                          <p:spTgt spid="1536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366">
                                            <p:txEl>
                                              <p:pRg st="1" end="1"/>
                                            </p:txEl>
                                          </p:spTgt>
                                        </p:tgtEl>
                                        <p:attrNameLst>
                                          <p:attrName>style.visibility</p:attrName>
                                        </p:attrNameLst>
                                      </p:cBhvr>
                                      <p:to>
                                        <p:strVal val="visible"/>
                                      </p:to>
                                    </p:set>
                                    <p:animEffect transition="in" filter="fade">
                                      <p:cBhvr>
                                        <p:cTn id="11" dur="500"/>
                                        <p:tgtEl>
                                          <p:spTgt spid="1536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366">
                                            <p:txEl>
                                              <p:pRg st="2" end="2"/>
                                            </p:txEl>
                                          </p:spTgt>
                                        </p:tgtEl>
                                        <p:attrNameLst>
                                          <p:attrName>style.visibility</p:attrName>
                                        </p:attrNameLst>
                                      </p:cBhvr>
                                      <p:to>
                                        <p:strVal val="visible"/>
                                      </p:to>
                                    </p:set>
                                    <p:animEffect transition="in" filter="fade">
                                      <p:cBhvr>
                                        <p:cTn id="15" dur="500"/>
                                        <p:tgtEl>
                                          <p:spTgt spid="1536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366">
                                            <p:txEl>
                                              <p:pRg st="3" end="3"/>
                                            </p:txEl>
                                          </p:spTgt>
                                        </p:tgtEl>
                                        <p:attrNameLst>
                                          <p:attrName>style.visibility</p:attrName>
                                        </p:attrNameLst>
                                      </p:cBhvr>
                                      <p:to>
                                        <p:strVal val="visible"/>
                                      </p:to>
                                    </p:set>
                                    <p:animEffect transition="in" filter="fade">
                                      <p:cBhvr>
                                        <p:cTn id="19" dur="500"/>
                                        <p:tgtEl>
                                          <p:spTgt spid="1536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366">
                                            <p:txEl>
                                              <p:pRg st="4" end="4"/>
                                            </p:txEl>
                                          </p:spTgt>
                                        </p:tgtEl>
                                        <p:attrNameLst>
                                          <p:attrName>style.visibility</p:attrName>
                                        </p:attrNameLst>
                                      </p:cBhvr>
                                      <p:to>
                                        <p:strVal val="visible"/>
                                      </p:to>
                                    </p:set>
                                    <p:animEffect transition="in" filter="fade">
                                      <p:cBhvr>
                                        <p:cTn id="23" dur="500"/>
                                        <p:tgtEl>
                                          <p:spTgt spid="15366">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fade">
                                      <p:cBhvr>
                                        <p:cTn id="2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C329DA8-D2AA-4D43-A382-B320782B8A1B}" type="slidenum">
              <a:rPr lang="en-US" smtClean="0">
                <a:solidFill>
                  <a:prstClr val="black"/>
                </a:solidFill>
              </a:rPr>
              <a:pPr eaLnBrk="1" hangingPunct="1"/>
              <a:t>99</a:t>
            </a:fld>
            <a:endParaRPr lang="en-US">
              <a:solidFill>
                <a:prstClr val="black"/>
              </a:solidFill>
            </a:endParaRPr>
          </a:p>
        </p:txBody>
      </p:sp>
      <p:sp>
        <p:nvSpPr>
          <p:cNvPr id="15365" name="Rectangle 2"/>
          <p:cNvSpPr>
            <a:spLocks noGrp="1" noChangeArrowheads="1"/>
          </p:cNvSpPr>
          <p:nvPr>
            <p:ph type="title"/>
          </p:nvPr>
        </p:nvSpPr>
        <p:spPr>
          <a:xfrm>
            <a:off x="457200" y="152399"/>
            <a:ext cx="7239000" cy="936317"/>
          </a:xfrm>
        </p:spPr>
        <p:txBody>
          <a:bodyPr>
            <a:normAutofit/>
          </a:bodyPr>
          <a:lstStyle/>
          <a:p>
            <a:pPr algn="l" eaLnBrk="1" hangingPunct="1"/>
            <a:r>
              <a:rPr lang="en-US" sz="3200"/>
              <a:t>ĐỒNG BỘ HÓA BẰNG PHẦN CỨNG</a:t>
            </a:r>
          </a:p>
        </p:txBody>
      </p:sp>
      <p:sp>
        <p:nvSpPr>
          <p:cNvPr id="15366" name="Rectangle 3"/>
          <p:cNvSpPr>
            <a:spLocks noGrp="1" noChangeArrowheads="1"/>
          </p:cNvSpPr>
          <p:nvPr>
            <p:ph type="body" idx="1"/>
          </p:nvPr>
        </p:nvSpPr>
        <p:spPr>
          <a:xfrm>
            <a:off x="152400" y="1066801"/>
            <a:ext cx="8991600" cy="5638800"/>
          </a:xfrm>
        </p:spPr>
        <p:txBody>
          <a:bodyPr>
            <a:noAutofit/>
          </a:bodyPr>
          <a:lstStyle/>
          <a:p>
            <a:pPr algn="just"/>
            <a:r>
              <a:rPr lang="en-US"/>
              <a:t>Tiếp cận: cho phép tiến trình cấm tất cả các ngắt trước khi vào miền găng, và phục hồi ngắt khi ra khỏi miền găng. </a:t>
            </a:r>
          </a:p>
          <a:p>
            <a:pPr algn="just"/>
            <a:r>
              <a:rPr lang="en-US"/>
              <a:t>Ngắt đồng hồ cũng không xảy ra =&gt; hệ thống không thể tạm dừng hoạt động của tiến trình đang xử lý để cấp phát CPU cho tiến trình khác, nhờ đó tiến trình hiện hành yên tâm thao tác trên miền găng mà không sợ bị tiến trình nào khác tranh chấp.</a:t>
            </a:r>
          </a:p>
          <a:p>
            <a:pPr algn="just"/>
            <a:r>
              <a:rPr lang="en-US"/>
              <a:t>Thảo luận: giải pháp này thiếu thận trọng khi cho phép tiến trình người dùng được phép thực hiện lệnh cấm ngắt. </a:t>
            </a:r>
          </a:p>
          <a:p>
            <a:pPr algn="just"/>
            <a:r>
              <a:rPr lang="en-US"/>
              <a:t>Nếu hệ thống có nhiều bộ xử lý, lệnh cấm ngắt chỉ có tác dụng trên bộ xử lý đang xử lý tiến trình, còn các tiến trình hoạt động trên các bộ xử lý khác vẫn có thể truy xuất đến miền găng</a:t>
            </a:r>
          </a:p>
        </p:txBody>
      </p:sp>
    </p:spTree>
    <p:extLst>
      <p:ext uri="{BB962C8B-B14F-4D97-AF65-F5344CB8AC3E}">
        <p14:creationId xmlns:p14="http://schemas.microsoft.com/office/powerpoint/2010/main" val="410749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fade">
                                      <p:cBhvr>
                                        <p:cTn id="7" dur="500"/>
                                        <p:tgtEl>
                                          <p:spTgt spid="1536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366">
                                            <p:txEl>
                                              <p:pRg st="1" end="1"/>
                                            </p:txEl>
                                          </p:spTgt>
                                        </p:tgtEl>
                                        <p:attrNameLst>
                                          <p:attrName>style.visibility</p:attrName>
                                        </p:attrNameLst>
                                      </p:cBhvr>
                                      <p:to>
                                        <p:strVal val="visible"/>
                                      </p:to>
                                    </p:set>
                                    <p:animEffect transition="in" filter="fade">
                                      <p:cBhvr>
                                        <p:cTn id="11" dur="500"/>
                                        <p:tgtEl>
                                          <p:spTgt spid="1536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366">
                                            <p:txEl>
                                              <p:pRg st="2" end="2"/>
                                            </p:txEl>
                                          </p:spTgt>
                                        </p:tgtEl>
                                        <p:attrNameLst>
                                          <p:attrName>style.visibility</p:attrName>
                                        </p:attrNameLst>
                                      </p:cBhvr>
                                      <p:to>
                                        <p:strVal val="visible"/>
                                      </p:to>
                                    </p:set>
                                    <p:animEffect transition="in" filter="fade">
                                      <p:cBhvr>
                                        <p:cTn id="15" dur="500"/>
                                        <p:tgtEl>
                                          <p:spTgt spid="1536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366">
                                            <p:txEl>
                                              <p:pRg st="3" end="3"/>
                                            </p:txEl>
                                          </p:spTgt>
                                        </p:tgtEl>
                                        <p:attrNameLst>
                                          <p:attrName>style.visibility</p:attrName>
                                        </p:attrNameLst>
                                      </p:cBhvr>
                                      <p:to>
                                        <p:strVal val="visible"/>
                                      </p:to>
                                    </p:set>
                                    <p:animEffect transition="in" filter="fade">
                                      <p:cBhvr>
                                        <p:cTn id="19" dur="500"/>
                                        <p:tgtEl>
                                          <p:spTgt spid="153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Segoe Print"/>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23794</TotalTime>
  <Words>25348</Words>
  <Application>Microsoft Office PowerPoint</Application>
  <PresentationFormat>On-screen Show (4:3)</PresentationFormat>
  <Paragraphs>2583</Paragraphs>
  <Slides>275</Slides>
  <Notes>159</Notes>
  <HiddenSlides>11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275</vt:i4>
      </vt:variant>
    </vt:vector>
  </HeadingPairs>
  <TitlesOfParts>
    <vt:vector size="290" baseType="lpstr">
      <vt:lpstr>MS PGothic</vt:lpstr>
      <vt:lpstr>Arial</vt:lpstr>
      <vt:lpstr>Arial Black</vt:lpstr>
      <vt:lpstr>Calibri</vt:lpstr>
      <vt:lpstr>Courier New</vt:lpstr>
      <vt:lpstr>Helvetica</vt:lpstr>
      <vt:lpstr>Segoe Print</vt:lpstr>
      <vt:lpstr>Symbol</vt:lpstr>
      <vt:lpstr>Tahoma</vt:lpstr>
      <vt:lpstr>Times New Roman</vt:lpstr>
      <vt:lpstr>VNI-Tekon</vt:lpstr>
      <vt:lpstr>VNI-Times</vt:lpstr>
      <vt:lpstr>VNI-Univer</vt:lpstr>
      <vt:lpstr>Wingdings</vt:lpstr>
      <vt:lpstr>Pixel</vt:lpstr>
      <vt:lpstr>TRƯỜNG ĐẠI HỌC CÔNG NGHỆ ĐÔNG Á KHOA CÔNG NGHỆ THÔNG TIN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HỆ THỐNG XỬ LÝ THEO LÔ ĐƠN GIẢN</vt:lpstr>
      <vt:lpstr>HỆ THỐNG XỬ LÝ THEO LÔ ĐA CHƯƠNG</vt:lpstr>
      <vt:lpstr>HỆ THỐNG DESKTOP</vt:lpstr>
      <vt:lpstr>HỆ THỐNG ĐA XỬ LÝ</vt:lpstr>
      <vt:lpstr>HỆ THỐNG PHÂN TÁN</vt:lpstr>
      <vt:lpstr>HỆ THỐNG CHIA SẺ THỜI GIAN</vt:lpstr>
      <vt:lpstr>HỆ THỐNG XỬ LÝ THỜI GIAN THỰC</vt:lpstr>
      <vt:lpstr>CÁC HỆ THỐNG CẦM TAY</vt:lpstr>
      <vt:lpstr>1.4. CẤU TRÚC HỆ ĐIỀU HÀNH</vt:lpstr>
      <vt:lpstr>PowerPoint Presentation</vt:lpstr>
      <vt:lpstr>NHIỆM VỤ CỦA THÀNH PHẦN QUẢN LÝ TIẾN TRÌNH</vt:lpstr>
      <vt:lpstr>NHIỆM VỤ CỦA THÀNH PHẦN QUẢN LÝ BỘ NHỚ CHÍNH</vt:lpstr>
      <vt:lpstr>NHIỆM VỤ CỦA THÀNH PHẦN QUẢN LÝ XUẤT/ NHẬP</vt:lpstr>
      <vt:lpstr>NHIỆM VỤ CỦA THÀNH PHẦN - QL BỘ NHỚ PHỤ</vt:lpstr>
      <vt:lpstr>NHIỆM VỤ CỦA THÀNH PHẦN - QL TẬP TIN</vt:lpstr>
      <vt:lpstr>NHIỆM VỤ CỦA THÀNH PHẦN THÔNG DỊCH LỆNH</vt:lpstr>
      <vt:lpstr>NHIỆM VỤ CỦA THÀNH PHẦN BẢO VỆ HỆ THỐNG</vt:lpstr>
      <vt:lpstr>HOẠT ĐỘNG MẠNG</vt:lpstr>
      <vt:lpstr>PowerPoint Presentation</vt:lpstr>
      <vt:lpstr>PowerPoint Presentation</vt:lpstr>
      <vt:lpstr>PowerPoint Presentation</vt:lpstr>
      <vt:lpstr>PowerPoint Presentation</vt:lpstr>
      <vt:lpstr>1.5 BẢO VỆ VÀ AN TOÀN HỆ THỐNG</vt:lpstr>
      <vt:lpstr>PowerPoint Presentation</vt:lpstr>
      <vt:lpstr>PowerPoint Presentation</vt:lpstr>
      <vt:lpstr>PowerPoint Presentation</vt:lpstr>
      <vt:lpstr>PowerPoint Presentation</vt:lpstr>
      <vt:lpstr>PowerPoint Presentation</vt:lpstr>
      <vt:lpstr>2.1. Tiến trình (Processes)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PHÂN PHỐI TÀI NGUYÊN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2.3.2 Đoạn găng (vùng tương tranh)</vt:lpstr>
      <vt:lpstr>Giải pháp cho vấn đề miền găng</vt:lpstr>
      <vt:lpstr>2.3.3 CÁC GIẢI PHÁP ĐỒNG BỘ HÓA</vt:lpstr>
      <vt:lpstr>Các giải pháp “Busy waiting”</vt:lpstr>
      <vt:lpstr>Các giải pháp “Sleep &amp; Wake up”</vt:lpstr>
      <vt:lpstr>PHƯƠNG PHÁP KHÓA TRONG</vt:lpstr>
      <vt:lpstr>KIỂM TRA VÀ XÁC LẬP</vt:lpstr>
      <vt:lpstr>GIẢI PHÁP CỦA PETERSON</vt:lpstr>
      <vt:lpstr>ĐỒNG BỘ HÓA BẰNG PHẦN CỨNG</vt:lpstr>
      <vt:lpstr>ĐỒNG BỘ HÓA BẰNG PHẦN CỨNG</vt:lpstr>
      <vt:lpstr>PowerPoint Presentation</vt:lpstr>
      <vt:lpstr>PowerPoint Presentation</vt:lpstr>
      <vt:lpstr>PowerPoint Presentation</vt:lpstr>
      <vt:lpstr>PowerPoint Presentation</vt:lpstr>
      <vt:lpstr>PowerPoint Presentation</vt:lpstr>
      <vt:lpstr>PowerPoint Presentation</vt:lpstr>
      <vt:lpstr>3.1 KHÁI NIỆM CHUNG</vt:lpstr>
      <vt:lpstr>CHU KỲ THỰC HIỆN CPU-I/O</vt:lpstr>
      <vt:lpstr>HAI LOẠI TIẾN TRÌNH CHÍNH</vt:lpstr>
      <vt:lpstr>BỘ LẬP LỊCH HOẠT ĐỘNG KHI</vt:lpstr>
      <vt:lpstr>HAI NGUYÊN TẮC LẬP LỊCH</vt:lpstr>
      <vt:lpstr>BỘ LẬP LỊCH - Dispatcher</vt:lpstr>
      <vt:lpstr>3.2 TIÊU CHÍ ĐÁNH GIÁ LẬP LỊCH</vt:lpstr>
      <vt:lpstr>PowerPoint Presentation</vt:lpstr>
      <vt:lpstr>3.2.2. TIÊU CHÍ ĐÁNH GIÁ LẬP LỊCH</vt:lpstr>
      <vt:lpstr>PowerPoint Presentation</vt:lpstr>
      <vt:lpstr>PowerPoint Presentation</vt:lpstr>
      <vt:lpstr>PowerPoint Presentation</vt:lpstr>
      <vt:lpstr>PowerPoint Presentation</vt:lpstr>
      <vt:lpstr>PowerPoint Presentation</vt:lpstr>
      <vt:lpstr>Ví dụ về giải thuật SJF không mức ưu tiên</vt:lpstr>
      <vt:lpstr>PowerPoint Presentation</vt:lpstr>
      <vt:lpstr>PowerPoint Presentation</vt:lpstr>
      <vt:lpstr>PowerPoint Presentation</vt:lpstr>
      <vt:lpstr>PowerPoint Presentation</vt:lpstr>
      <vt:lpstr>PowerPoint Presentation</vt:lpstr>
      <vt:lpstr>3.5. LẬP LỊCH VỚI HÀNG CHỜ ĐA MỨC</vt:lpstr>
      <vt:lpstr>LẬP LỊCH VỚI HÀNG CHỜ ĐA MỨC</vt:lpstr>
      <vt:lpstr>LẬP LỊCH VỚI HÀNG CHỜ ĐA MỨC CÓ PHẢN HỒI</vt:lpstr>
      <vt:lpstr>LẬP LỊCH VỚI HÀNG CHỜ ĐA MỨC CÓ PHẢN HỒI</vt:lpstr>
      <vt:lpstr>CÁC THAM SỐ</vt:lpstr>
      <vt:lpstr>PowerPoint Presentation</vt:lpstr>
      <vt:lpstr>MÔ HÌNH HỆ THỐNG VÀ BẢN CHẤT CỦA TẮC NGHẼN</vt:lpstr>
      <vt:lpstr>PowerPoint Presentation</vt:lpstr>
      <vt:lpstr>4.2 Điều kiện dẫn đến tắc nghẽn</vt:lpstr>
      <vt:lpstr>Đồ thị cấp phát tài nguyên</vt:lpstr>
      <vt:lpstr>Ví dụ đồ thị cấp phát tài nguyên</vt:lpstr>
      <vt:lpstr>VÍ DỤ 2</vt:lpstr>
      <vt:lpstr>VÍ DỤ 3 </vt:lpstr>
      <vt:lpstr>4.3. CÁC PHƯƠNG PHÁP XỬ LÝ TẮC NGHẼN</vt:lpstr>
      <vt:lpstr>PHÒNG NGỪA TẮC NGHẼN</vt:lpstr>
      <vt:lpstr>Điều kiện tài nguyên găng</vt:lpstr>
      <vt:lpstr>Điều kiện chờ đợi trước khi vào đoạn găng</vt:lpstr>
      <vt:lpstr>PowerPoint Presentation</vt:lpstr>
      <vt:lpstr>PowerPoint Presentation</vt:lpstr>
      <vt:lpstr>Điều kiện phân phối lại tài nguyên găng</vt:lpstr>
      <vt:lpstr>Điều kiện chờ đợi vòng tròn</vt:lpstr>
      <vt:lpstr>Ưu nhược điểm của phòng ngừa tắc nghẽn</vt:lpstr>
      <vt:lpstr>Trạng thái an toàn</vt:lpstr>
      <vt:lpstr>Chuỗi an toàn</vt:lpstr>
      <vt:lpstr>Ví dụ minh họa</vt:lpstr>
      <vt:lpstr>PowerPoint Presentation</vt:lpstr>
      <vt:lpstr>Phòng tránh tắc nghẽn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4.3 NHẬN BIẾT VÀ KHẮC PHỤC</vt:lpstr>
      <vt:lpstr>Thuật toán dựa trên đồ thị cung cấp tài nguyên</vt:lpstr>
      <vt:lpstr>Ví dụ</vt:lpstr>
      <vt:lpstr>Thuật toán chỉ ra tắc nghẽn tổng quát</vt:lpstr>
      <vt:lpstr>Ví dụ minh họa</vt:lpstr>
      <vt:lpstr>Ví dụ (t)</vt:lpstr>
      <vt:lpstr>KHẮC PHỤC TẮC NGHẼN</vt:lpstr>
      <vt:lpstr>KHẮC PHỤC TẮC NGHẼN</vt:lpstr>
      <vt:lpstr>PowerPoint Presentation</vt:lpstr>
      <vt:lpstr>5.1 KHÁI NIỆM CHUNG</vt:lpstr>
      <vt:lpstr>Vì sao phải tổ chức, quản lý bộ nhớ?</vt:lpstr>
      <vt:lpstr>Vì sao phải tổ chức, quản lý bộ nhớ?</vt:lpstr>
      <vt:lpstr>Nhiệm vụ của bộ phận quản lý bộ nhớ</vt:lpstr>
      <vt:lpstr>Tái định vị</vt:lpstr>
      <vt:lpstr>Tái định vị</vt:lpstr>
      <vt:lpstr>Bảo vệ bộ nhớ</vt:lpstr>
      <vt:lpstr>Chia sẻ bộ nhớ</vt:lpstr>
      <vt:lpstr>Tổ chức bộ nhớ logic</vt:lpstr>
      <vt:lpstr>Tổ chức bộ nhớ vật lý</vt:lpstr>
      <vt:lpstr>Không gian địa chỉ và không gian vật lý</vt:lpstr>
      <vt:lpstr>Các cấu trúc chương trình</vt:lpstr>
      <vt:lpstr>Cấu trúc chương trình tuyến tính</vt:lpstr>
      <vt:lpstr>Cấu trúc chương trình động</vt:lpstr>
      <vt:lpstr>Cấu trúc chương trình Overlay</vt:lpstr>
      <vt:lpstr>Cấu trúc chương trình Overlay (t)</vt:lpstr>
      <vt:lpstr>Ví dụ cấu trúc chương trình Overlay</vt:lpstr>
      <vt:lpstr>Cấu trúc chương trình phân trang</vt:lpstr>
      <vt:lpstr>Cấu trúc chương trình phân đoạn</vt:lpstr>
      <vt:lpstr>5.2 CÁC CHIẾN LƯỢC QUẢN LÝ BỘ NHỚ THỰC</vt:lpstr>
      <vt:lpstr>Kỹ thuật phân vùng cố định</vt:lpstr>
      <vt:lpstr>Kỹ thuật phân vùng cố định (t)</vt:lpstr>
      <vt:lpstr>Kỹ thuật phân vùng cố định (t)</vt:lpstr>
      <vt:lpstr>Kỹ thuật phân vùng cố định (t)</vt:lpstr>
      <vt:lpstr>Kỹ thuật phân vùng cố định (t)</vt:lpstr>
      <vt:lpstr>Kỹ thuật phân vùng cố định (t)</vt:lpstr>
      <vt:lpstr>Kỹ thuật phân vùng cố định (t)</vt:lpstr>
      <vt:lpstr>Kỹ thuật phân vùng cố định (t)</vt:lpstr>
      <vt:lpstr>Kỹ thuật phân vùng động</vt:lpstr>
      <vt:lpstr>Kỹ thuật phân vùng động (t)</vt:lpstr>
      <vt:lpstr>Kỹ thuật phân vùng động (t)</vt:lpstr>
      <vt:lpstr>Kỹ thuật phân vùng động (t)</vt:lpstr>
      <vt:lpstr>Kỹ thuật phân vùng động (t)</vt:lpstr>
      <vt:lpstr>Kỹ thuật phân vùng động (t)</vt:lpstr>
      <vt:lpstr>Kỹ thuật phân vùng động (t)</vt:lpstr>
      <vt:lpstr>Kỹ thuật phân vùng động (t)</vt:lpstr>
      <vt:lpstr>Kỹ thuật phân trang đơn</vt:lpstr>
      <vt:lpstr>Kỹ thuật phân trang đơn (t)</vt:lpstr>
      <vt:lpstr>Kỹ thuật phân đoạn đơn</vt:lpstr>
      <vt:lpstr>Kỹ thuật phân đoạn đơn</vt:lpstr>
      <vt:lpstr>Kỹ thuật phân đoạn đơn (t)</vt:lpstr>
      <vt:lpstr>5.3 QUẢN LÝ BỘ NHỚ 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5.4.1 HỆ THỐNG QUẢN LÝ TẬP TIN </vt:lpstr>
      <vt:lpstr>PowerPoint Presentation</vt:lpstr>
      <vt:lpstr>File?</vt:lpstr>
      <vt:lpstr>Các thuộc tính trên file</vt:lpstr>
      <vt:lpstr>Các thao tác trên file</vt:lpstr>
      <vt:lpstr>Các kiểu file</vt:lpstr>
      <vt:lpstr>Cấu trúc file</vt:lpstr>
      <vt:lpstr>5.4.2 THƯ MỤC</vt:lpstr>
      <vt:lpstr>Cấu trúc thư mục dạng đơn cấp</vt:lpstr>
      <vt:lpstr>Cấu trúc thư mục dạng hai cấp</vt:lpstr>
      <vt:lpstr>Cấu trúc thư mục dạng cây</vt:lpstr>
      <vt:lpstr>5.4.3 CÀI ĐẶT HỆ THỐNG TẬP TIN VÀ THƯ MỤC</vt:lpstr>
      <vt:lpstr>BẢNG DANH MỤC QUẢN LÝ THƯ MỤC, TẬP TIN</vt:lpstr>
      <vt:lpstr>Bảng phân phối vùng nhớ</vt:lpstr>
      <vt:lpstr>Các phương pháp cấp phát vùng nhớ</vt:lpstr>
      <vt:lpstr>Các phương pháp cấp phát vùng nhớ</vt:lpstr>
      <vt:lpstr>Các phương pháp cấp phát vùng nhớ</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6.3.1 FCFS </vt:lpstr>
      <vt:lpstr>6.3.2 SSTF </vt:lpstr>
      <vt:lpstr>6.3.3 SCAN </vt:lpstr>
      <vt:lpstr>6.3.4 C-SCAN</vt:lpstr>
      <vt:lpstr>6.3.5 C-LOOK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IBM</dc:creator>
  <cp:lastModifiedBy>Hoa Ngo</cp:lastModifiedBy>
  <cp:revision>418</cp:revision>
  <dcterms:created xsi:type="dcterms:W3CDTF">2008-01-18T02:16:34Z</dcterms:created>
  <dcterms:modified xsi:type="dcterms:W3CDTF">2022-11-07T01:48:01Z</dcterms:modified>
</cp:coreProperties>
</file>